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5" r:id="rId6"/>
    <p:sldId id="261" r:id="rId7"/>
    <p:sldId id="264" r:id="rId8"/>
    <p:sldId id="271" r:id="rId9"/>
    <p:sldId id="279" r:id="rId10"/>
    <p:sldId id="280" r:id="rId11"/>
    <p:sldId id="281" r:id="rId12"/>
    <p:sldId id="282" r:id="rId13"/>
    <p:sldId id="283" r:id="rId14"/>
    <p:sldId id="284" r:id="rId15"/>
    <p:sldId id="263" r:id="rId16"/>
    <p:sldId id="266" r:id="rId17"/>
    <p:sldId id="267" r:id="rId18"/>
    <p:sldId id="269" r:id="rId19"/>
    <p:sldId id="270" r:id="rId20"/>
    <p:sldId id="272" r:id="rId21"/>
    <p:sldId id="273" r:id="rId22"/>
    <p:sldId id="274" r:id="rId23"/>
    <p:sldId id="275" r:id="rId24"/>
    <p:sldId id="276" r:id="rId25"/>
    <p:sldId id="277"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8" d="100"/>
          <a:sy n="108" d="100"/>
        </p:scale>
        <p:origin x="78" y="96"/>
      </p:cViewPr>
      <p:guideLst/>
    </p:cSldViewPr>
  </p:slideViewPr>
  <p:notesTextViewPr>
    <p:cViewPr>
      <p:scale>
        <a:sx n="1" d="1"/>
        <a:sy n="1" d="1"/>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AB2F3D-4DCA-455B-B095-7AFFDA3ECBB1}" type="datetimeFigureOut">
              <a:rPr lang="zh-TW" altLang="en-US" smtClean="0"/>
              <a:t>2016/10/28</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DA85B8-FF6C-4D20-AB72-D418AA90DDED}" type="slidenum">
              <a:rPr lang="zh-TW" altLang="en-US" smtClean="0"/>
              <a:t>‹#›</a:t>
            </a:fld>
            <a:endParaRPr lang="zh-TW" altLang="en-US"/>
          </a:p>
        </p:txBody>
      </p:sp>
    </p:spTree>
    <p:extLst>
      <p:ext uri="{BB962C8B-B14F-4D97-AF65-F5344CB8AC3E}">
        <p14:creationId xmlns:p14="http://schemas.microsoft.com/office/powerpoint/2010/main" val="782375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07633-923D-424F-BD3E-F632E21DAD7E}" type="datetimeFigureOut">
              <a:rPr lang="zh-TW" altLang="en-US" smtClean="0"/>
              <a:t>2016/10/28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6CD43-735B-4C8C-8DC7-6EE60F488219}" type="slidenum">
              <a:rPr lang="zh-TW" altLang="en-US" smtClean="0"/>
              <a:t>‹#›</a:t>
            </a:fld>
            <a:endParaRPr lang="zh-TW" altLang="en-US"/>
          </a:p>
        </p:txBody>
      </p:sp>
    </p:spTree>
    <p:extLst>
      <p:ext uri="{BB962C8B-B14F-4D97-AF65-F5344CB8AC3E}">
        <p14:creationId xmlns:p14="http://schemas.microsoft.com/office/powerpoint/2010/main" val="975582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9B6CD43-735B-4C8C-8DC7-6EE60F488219}" type="slidenum">
              <a:rPr lang="zh-TW" altLang="en-US" smtClean="0"/>
              <a:t>1</a:t>
            </a:fld>
            <a:endParaRPr lang="zh-TW" altLang="en-US"/>
          </a:p>
        </p:txBody>
      </p:sp>
    </p:spTree>
    <p:extLst>
      <p:ext uri="{BB962C8B-B14F-4D97-AF65-F5344CB8AC3E}">
        <p14:creationId xmlns:p14="http://schemas.microsoft.com/office/powerpoint/2010/main" val="337498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軌對軌 </a:t>
            </a:r>
            <a:r>
              <a:rPr lang="en-US" altLang="zh-TW" dirty="0" smtClean="0"/>
              <a:t>:</a:t>
            </a:r>
            <a:r>
              <a:rPr lang="zh-TW" altLang="en-US" dirty="0" smtClean="0"/>
              <a:t> 輸出失真及雜訊較低</a:t>
            </a:r>
          </a:p>
          <a:p>
            <a:endParaRPr lang="zh-TW" altLang="en-US" dirty="0"/>
          </a:p>
        </p:txBody>
      </p:sp>
      <p:sp>
        <p:nvSpPr>
          <p:cNvPr id="4" name="投影片編號版面配置區 3"/>
          <p:cNvSpPr>
            <a:spLocks noGrp="1"/>
          </p:cNvSpPr>
          <p:nvPr>
            <p:ph type="sldNum" sz="quarter" idx="10"/>
          </p:nvPr>
        </p:nvSpPr>
        <p:spPr/>
        <p:txBody>
          <a:bodyPr/>
          <a:lstStyle/>
          <a:p>
            <a:fld id="{79B6CD43-735B-4C8C-8DC7-6EE60F488219}" type="slidenum">
              <a:rPr lang="zh-TW" altLang="en-US" smtClean="0"/>
              <a:t>4</a:t>
            </a:fld>
            <a:endParaRPr lang="zh-TW" altLang="en-US"/>
          </a:p>
        </p:txBody>
      </p:sp>
    </p:spTree>
    <p:extLst>
      <p:ext uri="{BB962C8B-B14F-4D97-AF65-F5344CB8AC3E}">
        <p14:creationId xmlns:p14="http://schemas.microsoft.com/office/powerpoint/2010/main" val="273530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軌對軌 </a:t>
            </a:r>
            <a:r>
              <a:rPr lang="en-US" altLang="zh-TW" dirty="0" smtClean="0"/>
              <a:t>:</a:t>
            </a:r>
            <a:r>
              <a:rPr lang="zh-TW" altLang="en-US" dirty="0" smtClean="0"/>
              <a:t> 輸出失真及雜訊較低</a:t>
            </a:r>
            <a:endParaRPr lang="zh-TW" altLang="en-US" dirty="0"/>
          </a:p>
        </p:txBody>
      </p:sp>
      <p:sp>
        <p:nvSpPr>
          <p:cNvPr id="4" name="投影片編號版面配置區 3"/>
          <p:cNvSpPr>
            <a:spLocks noGrp="1"/>
          </p:cNvSpPr>
          <p:nvPr>
            <p:ph type="sldNum" sz="quarter" idx="10"/>
          </p:nvPr>
        </p:nvSpPr>
        <p:spPr/>
        <p:txBody>
          <a:bodyPr/>
          <a:lstStyle/>
          <a:p>
            <a:fld id="{79B6CD43-735B-4C8C-8DC7-6EE60F488219}" type="slidenum">
              <a:rPr lang="zh-TW" altLang="en-US" smtClean="0"/>
              <a:t>5</a:t>
            </a:fld>
            <a:endParaRPr lang="zh-TW" altLang="en-US"/>
          </a:p>
        </p:txBody>
      </p:sp>
    </p:spTree>
    <p:extLst>
      <p:ext uri="{BB962C8B-B14F-4D97-AF65-F5344CB8AC3E}">
        <p14:creationId xmlns:p14="http://schemas.microsoft.com/office/powerpoint/2010/main" val="338147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9B6CD43-735B-4C8C-8DC7-6EE60F488219}" type="slidenum">
              <a:rPr lang="zh-TW" altLang="en-US" smtClean="0"/>
              <a:t>6</a:t>
            </a:fld>
            <a:endParaRPr lang="zh-TW" altLang="en-US"/>
          </a:p>
        </p:txBody>
      </p:sp>
    </p:spTree>
    <p:extLst>
      <p:ext uri="{BB962C8B-B14F-4D97-AF65-F5344CB8AC3E}">
        <p14:creationId xmlns:p14="http://schemas.microsoft.com/office/powerpoint/2010/main" val="393461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7C1E7D4-46D3-4547-922D-734CA9907B54}" type="slidenum">
              <a:rPr lang="zh-TW" altLang="en-US" smtClean="0"/>
              <a:t>26</a:t>
            </a:fld>
            <a:endParaRPr lang="zh-TW" altLang="en-US"/>
          </a:p>
        </p:txBody>
      </p:sp>
    </p:spTree>
    <p:extLst>
      <p:ext uri="{BB962C8B-B14F-4D97-AF65-F5344CB8AC3E}">
        <p14:creationId xmlns:p14="http://schemas.microsoft.com/office/powerpoint/2010/main" val="27925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7B5EDA6-EBAB-4C97-9C50-42CD91A98B74}" type="datetime1">
              <a:rPr lang="en-US" altLang="zh-TW" smtClean="0"/>
              <a:t>10/28/2016</a:t>
            </a:fld>
            <a:endParaRPr lang="en-US" dirty="0"/>
          </a:p>
        </p:txBody>
      </p:sp>
      <p:sp>
        <p:nvSpPr>
          <p:cNvPr id="5" name="Footer Placeholder 4"/>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482442" y="4530541"/>
            <a:ext cx="779767" cy="365125"/>
          </a:xfr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022AB19-736D-416B-80C8-742B824F4512}" type="datetime1">
              <a:rPr lang="en-US" altLang="zh-TW" smtClean="0"/>
              <a:t>10/28/2016</a:t>
            </a:fld>
            <a:endParaRPr lang="en-US" dirty="0"/>
          </a:p>
        </p:txBody>
      </p:sp>
      <p:sp>
        <p:nvSpPr>
          <p:cNvPr id="5" name="Footer Placeholder 4"/>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18CAD88E-3348-462B-AD49-EB3CCB012FE1}" type="datetime1">
              <a:rPr lang="en-US" altLang="zh-TW" smtClean="0"/>
              <a:t>10/28/2016</a:t>
            </a:fld>
            <a:endParaRPr lang="en-US" dirty="0"/>
          </a:p>
        </p:txBody>
      </p:sp>
      <p:sp>
        <p:nvSpPr>
          <p:cNvPr id="5" name="Footer Placeholder 4"/>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16BC5FBB-3FE1-485D-8BC1-D49D50CF690E}" type="datetime1">
              <a:rPr lang="en-US" altLang="zh-TW" smtClean="0"/>
              <a:t>10/28/2016</a:t>
            </a:fld>
            <a:endParaRPr lang="en-US" dirty="0"/>
          </a:p>
        </p:txBody>
      </p:sp>
      <p:sp>
        <p:nvSpPr>
          <p:cNvPr id="6" name="Footer Placeholder 5"/>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D4FD7962-FFA4-4373-A412-3D52BB6344A6}" type="datetime1">
              <a:rPr lang="en-US" altLang="zh-TW" smtClean="0"/>
              <a:t>10/28/2016</a:t>
            </a:fld>
            <a:endParaRPr lang="en-US" dirty="0"/>
          </a:p>
        </p:txBody>
      </p:sp>
      <p:sp>
        <p:nvSpPr>
          <p:cNvPr id="6" name="Footer Placeholder 5"/>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F3B3F122-F628-45CD-8C93-40E625AF44CA}" type="datetime1">
              <a:rPr lang="en-US" altLang="zh-TW" smtClean="0"/>
              <a:t>10/28/2016</a:t>
            </a:fld>
            <a:endParaRPr lang="en-US" dirty="0"/>
          </a:p>
        </p:txBody>
      </p:sp>
      <p:sp>
        <p:nvSpPr>
          <p:cNvPr id="6" name="Footer Placeholder 5"/>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A19BC05-C686-44DD-AEE2-90359274351E}" type="datetime1">
              <a:rPr lang="en-US" altLang="zh-TW" smtClean="0"/>
              <a:t>10/28/2016</a:t>
            </a:fld>
            <a:endParaRPr lang="en-US" dirty="0"/>
          </a:p>
        </p:txBody>
      </p:sp>
      <p:sp>
        <p:nvSpPr>
          <p:cNvPr id="5" name="Footer Placeholder 4"/>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B239D2B-A162-4F28-AF06-2B930DF582DF}" type="datetime1">
              <a:rPr lang="en-US" altLang="zh-TW" smtClean="0"/>
              <a:t>10/28/2016</a:t>
            </a:fld>
            <a:endParaRPr lang="en-US" dirty="0"/>
          </a:p>
        </p:txBody>
      </p:sp>
      <p:sp>
        <p:nvSpPr>
          <p:cNvPr id="5" name="Footer Placeholder 4"/>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Footer Placeholder 4"/>
          <p:cNvSpPr>
            <a:spLocks noGrp="1"/>
          </p:cNvSpPr>
          <p:nvPr>
            <p:ph type="ftr" sz="quarter" idx="11"/>
          </p:nvPr>
        </p:nvSpPr>
        <p:spPr>
          <a:xfrm>
            <a:off x="6903395" y="6391275"/>
            <a:ext cx="7619999" cy="365125"/>
          </a:xfrm>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11246794" y="6391275"/>
            <a:ext cx="779767" cy="365125"/>
          </a:xfr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Footer Placeholder 4"/>
          <p:cNvSpPr>
            <a:spLocks noGrp="1"/>
          </p:cNvSpPr>
          <p:nvPr>
            <p:ph type="ftr" sz="quarter" idx="11"/>
          </p:nvPr>
        </p:nvSpPr>
        <p:spPr>
          <a:xfrm>
            <a:off x="6903395" y="6391275"/>
            <a:ext cx="7619999" cy="365125"/>
          </a:xfrm>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10" name="Slide Number Placeholder 5"/>
          <p:cNvSpPr>
            <a:spLocks noGrp="1"/>
          </p:cNvSpPr>
          <p:nvPr>
            <p:ph type="sldNum" sz="quarter" idx="12"/>
          </p:nvPr>
        </p:nvSpPr>
        <p:spPr>
          <a:xfrm>
            <a:off x="11246794" y="6391275"/>
            <a:ext cx="779767" cy="365125"/>
          </a:xfr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Footer Placeholder 4"/>
          <p:cNvSpPr>
            <a:spLocks noGrp="1"/>
          </p:cNvSpPr>
          <p:nvPr>
            <p:ph type="ftr" sz="quarter" idx="11"/>
          </p:nvPr>
        </p:nvSpPr>
        <p:spPr>
          <a:xfrm>
            <a:off x="6903395" y="6391275"/>
            <a:ext cx="7619999" cy="365125"/>
          </a:xfrm>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10" name="Slide Number Placeholder 5"/>
          <p:cNvSpPr>
            <a:spLocks noGrp="1"/>
          </p:cNvSpPr>
          <p:nvPr>
            <p:ph type="sldNum" sz="quarter" idx="12"/>
          </p:nvPr>
        </p:nvSpPr>
        <p:spPr>
          <a:xfrm>
            <a:off x="11246794" y="6391275"/>
            <a:ext cx="779767" cy="365125"/>
          </a:xfr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
        <p:nvSpPr>
          <p:cNvPr id="11" name="Footer Placeholder 4"/>
          <p:cNvSpPr>
            <a:spLocks noGrp="1"/>
          </p:cNvSpPr>
          <p:nvPr>
            <p:ph type="ftr" sz="quarter" idx="11"/>
          </p:nvPr>
        </p:nvSpPr>
        <p:spPr>
          <a:xfrm>
            <a:off x="6903395" y="6391275"/>
            <a:ext cx="7619999" cy="365125"/>
          </a:xfrm>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14" name="Slide Number Placeholder 5"/>
          <p:cNvSpPr txBox="1">
            <a:spLocks/>
          </p:cNvSpPr>
          <p:nvPr userDrawn="1"/>
        </p:nvSpPr>
        <p:spPr bwMode="gray">
          <a:xfrm>
            <a:off x="11246794" y="6391275"/>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Footer Placeholder 4"/>
          <p:cNvSpPr>
            <a:spLocks noGrp="1"/>
          </p:cNvSpPr>
          <p:nvPr>
            <p:ph type="ftr" sz="quarter" idx="11"/>
          </p:nvPr>
        </p:nvSpPr>
        <p:spPr>
          <a:xfrm>
            <a:off x="6903395" y="6391275"/>
            <a:ext cx="7619999" cy="365125"/>
          </a:xfrm>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9" name="Slide Number Placeholder 5"/>
          <p:cNvSpPr>
            <a:spLocks noGrp="1"/>
          </p:cNvSpPr>
          <p:nvPr>
            <p:ph type="sldNum" sz="quarter" idx="12"/>
          </p:nvPr>
        </p:nvSpPr>
        <p:spPr>
          <a:xfrm>
            <a:off x="11246794" y="6391275"/>
            <a:ext cx="779767" cy="365125"/>
          </a:xfr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Footer Placeholder 4"/>
          <p:cNvSpPr>
            <a:spLocks noGrp="1"/>
          </p:cNvSpPr>
          <p:nvPr>
            <p:ph type="ftr" sz="quarter" idx="11"/>
          </p:nvPr>
        </p:nvSpPr>
        <p:spPr>
          <a:xfrm>
            <a:off x="6903395" y="6391275"/>
            <a:ext cx="7619999" cy="365125"/>
          </a:xfrm>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8" name="Slide Number Placeholder 5"/>
          <p:cNvSpPr>
            <a:spLocks noGrp="1"/>
          </p:cNvSpPr>
          <p:nvPr>
            <p:ph type="sldNum" sz="quarter" idx="12"/>
          </p:nvPr>
        </p:nvSpPr>
        <p:spPr>
          <a:xfrm>
            <a:off x="11246794" y="6391275"/>
            <a:ext cx="779767" cy="365125"/>
          </a:xfr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43CA072-06A0-40F2-B271-896B8695B962}" type="datetime1">
              <a:rPr lang="en-US" altLang="zh-TW" smtClean="0"/>
              <a:t>10/28/2016</a:t>
            </a:fld>
            <a:endParaRPr lang="en-US" dirty="0"/>
          </a:p>
        </p:txBody>
      </p:sp>
      <p:sp>
        <p:nvSpPr>
          <p:cNvPr id="6" name="Footer Placeholder 5"/>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846D47C-B659-4AC6-B185-5A168B916B09}" type="datetime1">
              <a:rPr lang="en-US" altLang="zh-TW" smtClean="0"/>
              <a:t>10/28/2016</a:t>
            </a:fld>
            <a:endParaRPr lang="en-US" dirty="0"/>
          </a:p>
        </p:txBody>
      </p:sp>
      <p:sp>
        <p:nvSpPr>
          <p:cNvPr id="6" name="Footer Placeholder 5"/>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05D45C8-58E3-42C5-AF8D-3F2161BDA2FF}" type="datetime1">
              <a:rPr lang="en-US" altLang="zh-TW" smtClean="0"/>
              <a:t>10/28/2016</a:t>
            </a:fld>
            <a:endParaRPr lang="en-US" dirty="0"/>
          </a:p>
        </p:txBody>
      </p:sp>
      <p:sp>
        <p:nvSpPr>
          <p:cNvPr id="5" name="Footer Placeholder 4"/>
          <p:cNvSpPr>
            <a:spLocks noGrp="1"/>
          </p:cNvSpPr>
          <p:nvPr>
            <p:ph type="ftr" sz="quarter" idx="3"/>
          </p:nvPr>
        </p:nvSpPr>
        <p:spPr>
          <a:xfrm>
            <a:off x="8253412" y="6476512"/>
            <a:ext cx="7619999"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zh-TW" altLang="en-US" dirty="0" smtClean="0"/>
              <a:t>以微控器為基礎之電路設計實務</a:t>
            </a:r>
            <a:r>
              <a:rPr lang="en-US" altLang="zh-TW" dirty="0" smtClean="0"/>
              <a:t>-</a:t>
            </a:r>
            <a:r>
              <a:rPr lang="zh-TW" altLang="en-US" dirty="0" smtClean="0"/>
              <a:t>微處理器實驗室</a:t>
            </a:r>
            <a:endParaRPr lang="en-US" dirty="0"/>
          </a:p>
        </p:txBody>
      </p:sp>
      <p:sp>
        <p:nvSpPr>
          <p:cNvPr id="6" name="Slide Number Placeholder 5"/>
          <p:cNvSpPr>
            <a:spLocks noGrp="1"/>
          </p:cNvSpPr>
          <p:nvPr>
            <p:ph type="sldNum" sz="quarter" idx="4"/>
          </p:nvPr>
        </p:nvSpPr>
        <p:spPr bwMode="gray">
          <a:xfrm>
            <a:off x="7046912" y="6476511"/>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039380" y="1458533"/>
            <a:ext cx="8915399" cy="2262781"/>
          </a:xfrm>
        </p:spPr>
        <p:txBody>
          <a:bodyPr/>
          <a:lstStyle/>
          <a:p>
            <a:r>
              <a:rPr lang="en-US" altLang="zh-TW" b="1" dirty="0" smtClean="0"/>
              <a:t>PIC16F1827</a:t>
            </a:r>
            <a:r>
              <a:rPr lang="zh-TW" altLang="en-US" b="1" dirty="0" smtClean="0"/>
              <a:t>介紹</a:t>
            </a:r>
            <a:endParaRPr lang="zh-TW" altLang="en-US" b="1" dirty="0"/>
          </a:p>
        </p:txBody>
      </p:sp>
      <p:sp>
        <p:nvSpPr>
          <p:cNvPr id="4" name="頁尾版面配置區 3"/>
          <p:cNvSpPr>
            <a:spLocks noGrp="1"/>
          </p:cNvSpPr>
          <p:nvPr>
            <p:ph type="ftr" sz="quarter" idx="11"/>
          </p:nvPr>
        </p:nvSpPr>
        <p:spPr>
          <a:xfrm>
            <a:off x="7610622" y="6085871"/>
            <a:ext cx="8464817" cy="873856"/>
          </a:xfrm>
        </p:spPr>
        <p:txBody>
          <a:bodyPr/>
          <a:lstStyle/>
          <a:p>
            <a:r>
              <a:rPr lang="zh-TW" altLang="en-US" sz="1600" dirty="0" smtClean="0"/>
              <a:t>以微控器為基礎之電路設計實務</a:t>
            </a:r>
            <a:r>
              <a:rPr lang="en-US" altLang="zh-TW" sz="1600" dirty="0" smtClean="0"/>
              <a:t>-</a:t>
            </a:r>
            <a:r>
              <a:rPr lang="zh-TW" altLang="en-US" sz="1600" dirty="0" smtClean="0"/>
              <a:t>微處理器實驗室</a:t>
            </a:r>
            <a:endParaRPr lang="en-US" sz="1600"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99150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2476187" y="55322"/>
            <a:ext cx="7787645" cy="5999425"/>
          </a:xfrm>
          <a:prstGeom prst="rect">
            <a:avLst/>
          </a:prstGeom>
          <a:ln w="38100">
            <a:noFill/>
          </a:ln>
        </p:spPr>
      </p:pic>
      <p:sp>
        <p:nvSpPr>
          <p:cNvPr id="5" name="頁尾版面配置區 4"/>
          <p:cNvSpPr>
            <a:spLocks noGrp="1"/>
          </p:cNvSpPr>
          <p:nvPr>
            <p:ph type="ftr" sz="quarter" idx="11"/>
          </p:nvPr>
        </p:nvSpPr>
        <p:spPr/>
        <p:txBody>
          <a:bodyPr/>
          <a:lstStyle/>
          <a:p>
            <a:r>
              <a:rPr lang="zh-TW" altLang="en-US" dirty="0" smtClean="0"/>
              <a:t>以微控器為基礎之電路設計實務</a:t>
            </a:r>
            <a:r>
              <a:rPr lang="en-US" altLang="zh-TW" dirty="0" smtClean="0"/>
              <a:t>-</a:t>
            </a:r>
            <a:r>
              <a:rPr lang="zh-TW" altLang="en-US" dirty="0" smtClean="0"/>
              <a:t>微處理器實驗室</a:t>
            </a:r>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10</a:t>
            </a:fld>
            <a:endParaRPr lang="en-US" dirty="0"/>
          </a:p>
        </p:txBody>
      </p:sp>
      <p:sp>
        <p:nvSpPr>
          <p:cNvPr id="8" name="矩形 7"/>
          <p:cNvSpPr/>
          <p:nvPr/>
        </p:nvSpPr>
        <p:spPr>
          <a:xfrm>
            <a:off x="7670043" y="898881"/>
            <a:ext cx="1692323" cy="754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476187" y="6110107"/>
            <a:ext cx="4823756" cy="369332"/>
          </a:xfrm>
          <a:prstGeom prst="rect">
            <a:avLst/>
          </a:prstGeom>
        </p:spPr>
        <p:txBody>
          <a:bodyPr wrap="none">
            <a:spAutoFit/>
          </a:bodyPr>
          <a:lstStyle/>
          <a:p>
            <a:r>
              <a:rPr lang="en-US" altLang="zh-TW" b="1" dirty="0"/>
              <a:t>RAM</a:t>
            </a:r>
            <a:r>
              <a:rPr lang="zh-TW" altLang="en-US" b="1" dirty="0"/>
              <a:t> </a:t>
            </a:r>
            <a:r>
              <a:rPr lang="en-US" altLang="zh-TW" b="1" dirty="0"/>
              <a:t>:</a:t>
            </a:r>
            <a:r>
              <a:rPr lang="zh-TW" altLang="en-US" b="1" dirty="0"/>
              <a:t> 存放資料的記憶體，斷電後即流失資料</a:t>
            </a:r>
            <a:endParaRPr lang="en-US" altLang="zh-TW" b="1" dirty="0"/>
          </a:p>
        </p:txBody>
      </p:sp>
    </p:spTree>
    <p:extLst>
      <p:ext uri="{BB962C8B-B14F-4D97-AF65-F5344CB8AC3E}">
        <p14:creationId xmlns:p14="http://schemas.microsoft.com/office/powerpoint/2010/main" val="362534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2476187" y="55322"/>
            <a:ext cx="7787645" cy="5999425"/>
          </a:xfrm>
          <a:prstGeom prst="rect">
            <a:avLst/>
          </a:prstGeom>
          <a:ln w="38100">
            <a:noFill/>
          </a:ln>
        </p:spPr>
      </p:pic>
      <p:sp>
        <p:nvSpPr>
          <p:cNvPr id="5" name="頁尾版面配置區 4"/>
          <p:cNvSpPr>
            <a:spLocks noGrp="1"/>
          </p:cNvSpPr>
          <p:nvPr>
            <p:ph type="ftr" sz="quarter" idx="11"/>
          </p:nvPr>
        </p:nvSpPr>
        <p:spPr/>
        <p:txBody>
          <a:bodyPr/>
          <a:lstStyle/>
          <a:p>
            <a:r>
              <a:rPr lang="zh-TW" altLang="en-US" dirty="0" smtClean="0"/>
              <a:t>以微控器為基礎之電路設計實務</a:t>
            </a:r>
            <a:r>
              <a:rPr lang="en-US" altLang="zh-TW" dirty="0" smtClean="0"/>
              <a:t>-</a:t>
            </a:r>
            <a:r>
              <a:rPr lang="zh-TW" altLang="en-US" dirty="0" smtClean="0"/>
              <a:t>微處理器實驗室</a:t>
            </a:r>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11</a:t>
            </a:fld>
            <a:endParaRPr lang="en-US" dirty="0"/>
          </a:p>
        </p:txBody>
      </p:sp>
      <p:sp>
        <p:nvSpPr>
          <p:cNvPr id="8" name="矩形 7"/>
          <p:cNvSpPr/>
          <p:nvPr/>
        </p:nvSpPr>
        <p:spPr>
          <a:xfrm>
            <a:off x="7560859" y="3846802"/>
            <a:ext cx="1692323" cy="754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476187" y="6110107"/>
            <a:ext cx="5623655" cy="369332"/>
          </a:xfrm>
          <a:prstGeom prst="rect">
            <a:avLst/>
          </a:prstGeom>
        </p:spPr>
        <p:txBody>
          <a:bodyPr wrap="none">
            <a:spAutoFit/>
          </a:bodyPr>
          <a:lstStyle/>
          <a:p>
            <a:r>
              <a:rPr lang="en-US" altLang="zh-TW" b="1" dirty="0"/>
              <a:t>ALU</a:t>
            </a:r>
            <a:r>
              <a:rPr lang="zh-TW" altLang="en-US" b="1" dirty="0"/>
              <a:t> </a:t>
            </a:r>
            <a:r>
              <a:rPr lang="en-US" altLang="zh-TW" b="1" dirty="0"/>
              <a:t>:</a:t>
            </a:r>
            <a:r>
              <a:rPr lang="zh-TW" altLang="en-US" b="1" dirty="0"/>
              <a:t> </a:t>
            </a:r>
            <a:r>
              <a:rPr lang="en-US" altLang="zh-TW" b="1" dirty="0"/>
              <a:t>Arithmetic Logic Unit</a:t>
            </a:r>
            <a:r>
              <a:rPr lang="zh-TW" altLang="en-US" b="1" dirty="0" smtClean="0"/>
              <a:t>，依照指令要求指行運</a:t>
            </a:r>
            <a:r>
              <a:rPr lang="zh-TW" altLang="en-US" b="1" dirty="0"/>
              <a:t>算</a:t>
            </a:r>
            <a:endParaRPr lang="en-US" altLang="zh-TW" b="1" dirty="0"/>
          </a:p>
        </p:txBody>
      </p:sp>
    </p:spTree>
    <p:extLst>
      <p:ext uri="{BB962C8B-B14F-4D97-AF65-F5344CB8AC3E}">
        <p14:creationId xmlns:p14="http://schemas.microsoft.com/office/powerpoint/2010/main" val="1092259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2476187" y="55322"/>
            <a:ext cx="7787645" cy="5999425"/>
          </a:xfrm>
          <a:prstGeom prst="rect">
            <a:avLst/>
          </a:prstGeom>
          <a:ln w="38100">
            <a:noFill/>
          </a:ln>
        </p:spPr>
      </p:pic>
      <p:sp>
        <p:nvSpPr>
          <p:cNvPr id="5" name="頁尾版面配置區 4"/>
          <p:cNvSpPr>
            <a:spLocks noGrp="1"/>
          </p:cNvSpPr>
          <p:nvPr>
            <p:ph type="ftr" sz="quarter" idx="11"/>
          </p:nvPr>
        </p:nvSpPr>
        <p:spPr/>
        <p:txBody>
          <a:bodyPr/>
          <a:lstStyle/>
          <a:p>
            <a:r>
              <a:rPr lang="zh-TW" altLang="en-US" dirty="0" smtClean="0"/>
              <a:t>以微控器為基礎之電路設計實務</a:t>
            </a:r>
            <a:r>
              <a:rPr lang="en-US" altLang="zh-TW" dirty="0" smtClean="0"/>
              <a:t>-</a:t>
            </a:r>
            <a:r>
              <a:rPr lang="zh-TW" altLang="en-US" dirty="0" smtClean="0"/>
              <a:t>微處理器實驗室</a:t>
            </a:r>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12</a:t>
            </a:fld>
            <a:endParaRPr lang="en-US" dirty="0"/>
          </a:p>
        </p:txBody>
      </p:sp>
      <p:sp>
        <p:nvSpPr>
          <p:cNvPr id="8" name="矩形 7"/>
          <p:cNvSpPr/>
          <p:nvPr/>
        </p:nvSpPr>
        <p:spPr>
          <a:xfrm>
            <a:off x="8311486" y="3055034"/>
            <a:ext cx="1364777" cy="4251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476187" y="6110107"/>
            <a:ext cx="4834978" cy="369332"/>
          </a:xfrm>
          <a:prstGeom prst="rect">
            <a:avLst/>
          </a:prstGeom>
        </p:spPr>
        <p:txBody>
          <a:bodyPr wrap="none">
            <a:spAutoFit/>
          </a:bodyPr>
          <a:lstStyle/>
          <a:p>
            <a:r>
              <a:rPr lang="en-US" altLang="zh-TW" b="1" dirty="0"/>
              <a:t>STATUS</a:t>
            </a:r>
            <a:r>
              <a:rPr lang="zh-TW" altLang="en-US" b="1" dirty="0"/>
              <a:t> </a:t>
            </a:r>
            <a:r>
              <a:rPr lang="en-US" altLang="zh-TW" b="1" dirty="0" err="1"/>
              <a:t>Reg</a:t>
            </a:r>
            <a:r>
              <a:rPr lang="en-US" altLang="zh-TW" b="1" dirty="0"/>
              <a:t> :</a:t>
            </a:r>
            <a:r>
              <a:rPr lang="zh-TW" altLang="en-US" b="1" dirty="0"/>
              <a:t> 記錄上一次</a:t>
            </a:r>
            <a:r>
              <a:rPr lang="en-US" altLang="zh-TW" b="1" dirty="0"/>
              <a:t>ALU</a:t>
            </a:r>
            <a:r>
              <a:rPr lang="zh-TW" altLang="en-US" b="1" dirty="0"/>
              <a:t>運算結果之參數</a:t>
            </a:r>
            <a:endParaRPr lang="en-US" altLang="zh-TW" b="1" dirty="0"/>
          </a:p>
        </p:txBody>
      </p:sp>
    </p:spTree>
    <p:extLst>
      <p:ext uri="{BB962C8B-B14F-4D97-AF65-F5344CB8AC3E}">
        <p14:creationId xmlns:p14="http://schemas.microsoft.com/office/powerpoint/2010/main" val="2957997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2476187" y="55322"/>
            <a:ext cx="7787645" cy="5999425"/>
          </a:xfrm>
          <a:prstGeom prst="rect">
            <a:avLst/>
          </a:prstGeom>
          <a:ln w="38100">
            <a:noFill/>
          </a:ln>
        </p:spPr>
      </p:pic>
      <p:sp>
        <p:nvSpPr>
          <p:cNvPr id="5" name="頁尾版面配置區 4"/>
          <p:cNvSpPr>
            <a:spLocks noGrp="1"/>
          </p:cNvSpPr>
          <p:nvPr>
            <p:ph type="ftr" sz="quarter" idx="11"/>
          </p:nvPr>
        </p:nvSpPr>
        <p:spPr/>
        <p:txBody>
          <a:bodyPr/>
          <a:lstStyle/>
          <a:p>
            <a:r>
              <a:rPr lang="zh-TW" altLang="en-US" dirty="0" smtClean="0"/>
              <a:t>以微控器為基礎之電路設計實務</a:t>
            </a:r>
            <a:r>
              <a:rPr lang="en-US" altLang="zh-TW" dirty="0" smtClean="0"/>
              <a:t>-</a:t>
            </a:r>
            <a:r>
              <a:rPr lang="zh-TW" altLang="en-US" dirty="0" smtClean="0"/>
              <a:t>微處理器實驗室</a:t>
            </a:r>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13</a:t>
            </a:fld>
            <a:endParaRPr lang="en-US" dirty="0"/>
          </a:p>
        </p:txBody>
      </p:sp>
      <p:sp>
        <p:nvSpPr>
          <p:cNvPr id="8" name="矩形 7"/>
          <p:cNvSpPr/>
          <p:nvPr/>
        </p:nvSpPr>
        <p:spPr>
          <a:xfrm>
            <a:off x="7765575" y="4583583"/>
            <a:ext cx="1405721" cy="4524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476187" y="6110107"/>
            <a:ext cx="6282489" cy="369332"/>
          </a:xfrm>
          <a:prstGeom prst="rect">
            <a:avLst/>
          </a:prstGeom>
        </p:spPr>
        <p:txBody>
          <a:bodyPr wrap="none">
            <a:spAutoFit/>
          </a:bodyPr>
          <a:lstStyle/>
          <a:p>
            <a:r>
              <a:rPr lang="en-US" altLang="zh-TW" b="1" dirty="0"/>
              <a:t>W</a:t>
            </a:r>
            <a:r>
              <a:rPr lang="zh-TW" altLang="en-US" b="1" dirty="0"/>
              <a:t> </a:t>
            </a:r>
            <a:r>
              <a:rPr lang="en-US" altLang="zh-TW" b="1" dirty="0" err="1"/>
              <a:t>reg</a:t>
            </a:r>
            <a:r>
              <a:rPr lang="en-US" altLang="zh-TW" b="1" dirty="0"/>
              <a:t> : </a:t>
            </a:r>
            <a:r>
              <a:rPr lang="zh-TW" altLang="en-US" b="1" dirty="0"/>
              <a:t>儲存</a:t>
            </a:r>
            <a:r>
              <a:rPr lang="en-US" altLang="zh-TW" b="1" dirty="0"/>
              <a:t>ALU</a:t>
            </a:r>
            <a:r>
              <a:rPr lang="zh-TW" altLang="en-US" b="1" dirty="0"/>
              <a:t>運算之結果，應指令需求引入</a:t>
            </a:r>
            <a:r>
              <a:rPr lang="en-US" altLang="zh-TW" b="1" dirty="0"/>
              <a:t>ALU</a:t>
            </a:r>
            <a:r>
              <a:rPr lang="zh-TW" altLang="en-US" b="1" dirty="0"/>
              <a:t>進行運算</a:t>
            </a:r>
            <a:endParaRPr lang="en-US" altLang="zh-TW" b="1" dirty="0"/>
          </a:p>
        </p:txBody>
      </p:sp>
    </p:spTree>
    <p:extLst>
      <p:ext uri="{BB962C8B-B14F-4D97-AF65-F5344CB8AC3E}">
        <p14:creationId xmlns:p14="http://schemas.microsoft.com/office/powerpoint/2010/main" val="4194350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2476187" y="28026"/>
            <a:ext cx="7787645" cy="5999425"/>
          </a:xfrm>
          <a:prstGeom prst="rect">
            <a:avLst/>
          </a:prstGeom>
          <a:ln w="38100">
            <a:noFill/>
          </a:ln>
        </p:spPr>
      </p:pic>
      <p:sp>
        <p:nvSpPr>
          <p:cNvPr id="5" name="頁尾版面配置區 4"/>
          <p:cNvSpPr>
            <a:spLocks noGrp="1"/>
          </p:cNvSpPr>
          <p:nvPr>
            <p:ph type="ftr" sz="quarter" idx="11"/>
          </p:nvPr>
        </p:nvSpPr>
        <p:spPr/>
        <p:txBody>
          <a:bodyPr/>
          <a:lstStyle/>
          <a:p>
            <a:r>
              <a:rPr lang="zh-TW" altLang="en-US" dirty="0" smtClean="0"/>
              <a:t>以微控器為基礎之電路設計實務</a:t>
            </a:r>
            <a:r>
              <a:rPr lang="en-US" altLang="zh-TW" dirty="0" smtClean="0"/>
              <a:t>-</a:t>
            </a:r>
            <a:r>
              <a:rPr lang="zh-TW" altLang="en-US" dirty="0" smtClean="0"/>
              <a:t>微處理器實驗室</a:t>
            </a:r>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14</a:t>
            </a:fld>
            <a:endParaRPr lang="en-US" dirty="0"/>
          </a:p>
        </p:txBody>
      </p:sp>
      <p:sp>
        <p:nvSpPr>
          <p:cNvPr id="8" name="矩形 7"/>
          <p:cNvSpPr/>
          <p:nvPr/>
        </p:nvSpPr>
        <p:spPr>
          <a:xfrm>
            <a:off x="4094328" y="4490114"/>
            <a:ext cx="1282891" cy="573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476187" y="6110107"/>
            <a:ext cx="7896112" cy="646331"/>
          </a:xfrm>
          <a:prstGeom prst="rect">
            <a:avLst/>
          </a:prstGeom>
        </p:spPr>
        <p:txBody>
          <a:bodyPr wrap="square">
            <a:spAutoFit/>
          </a:bodyPr>
          <a:lstStyle/>
          <a:p>
            <a:r>
              <a:rPr lang="en-US" altLang="zh-TW" b="1" dirty="0"/>
              <a:t>Timing</a:t>
            </a:r>
            <a:r>
              <a:rPr lang="zh-TW" altLang="en-US" b="1" dirty="0"/>
              <a:t> </a:t>
            </a:r>
            <a:r>
              <a:rPr lang="en-US" altLang="zh-TW" b="1" dirty="0"/>
              <a:t>Generation</a:t>
            </a:r>
            <a:r>
              <a:rPr lang="zh-TW" altLang="en-US" b="1" dirty="0"/>
              <a:t> </a:t>
            </a:r>
            <a:r>
              <a:rPr lang="en-US" altLang="zh-TW" b="1" dirty="0"/>
              <a:t>:</a:t>
            </a:r>
            <a:r>
              <a:rPr lang="zh-TW" altLang="en-US" b="1" dirty="0"/>
              <a:t> 依內建</a:t>
            </a:r>
            <a:r>
              <a:rPr lang="en-US" altLang="zh-TW" b="1" dirty="0"/>
              <a:t>/</a:t>
            </a:r>
            <a:r>
              <a:rPr lang="zh-TW" altLang="en-US" b="1" dirty="0"/>
              <a:t>外接</a:t>
            </a:r>
            <a:r>
              <a:rPr lang="en-US" altLang="zh-TW" b="1" dirty="0"/>
              <a:t>Oscillator</a:t>
            </a:r>
            <a:r>
              <a:rPr lang="zh-TW" altLang="en-US" b="1" dirty="0"/>
              <a:t>的時脈改變進行計數，</a:t>
            </a:r>
            <a:r>
              <a:rPr lang="en-US" altLang="zh-TW" b="1" dirty="0"/>
              <a:t/>
            </a:r>
            <a:br>
              <a:rPr lang="en-US" altLang="zh-TW" b="1" dirty="0"/>
            </a:br>
            <a:r>
              <a:rPr lang="zh-TW" altLang="en-US" b="1" dirty="0" smtClean="0"/>
              <a:t>為</a:t>
            </a:r>
            <a:r>
              <a:rPr lang="zh-TW" altLang="en-US" b="1" dirty="0"/>
              <a:t>可供使用者運用之</a:t>
            </a:r>
            <a:r>
              <a:rPr lang="en-US" altLang="zh-TW" b="1" dirty="0"/>
              <a:t>Timer</a:t>
            </a:r>
            <a:endParaRPr lang="zh-TW" altLang="en-US" b="1" dirty="0"/>
          </a:p>
        </p:txBody>
      </p:sp>
    </p:spTree>
    <p:extLst>
      <p:ext uri="{BB962C8B-B14F-4D97-AF65-F5344CB8AC3E}">
        <p14:creationId xmlns:p14="http://schemas.microsoft.com/office/powerpoint/2010/main" val="561760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987011" y="1483375"/>
            <a:ext cx="8915400" cy="5531574"/>
          </a:xfrm>
        </p:spPr>
        <p:txBody>
          <a:bodyPr>
            <a:normAutofit/>
          </a:bodyPr>
          <a:lstStyle/>
          <a:p>
            <a:pPr>
              <a:lnSpc>
                <a:spcPct val="150000"/>
              </a:lnSpc>
            </a:pPr>
            <a:r>
              <a:rPr lang="en-US" altLang="zh-TW" sz="2400" b="1" dirty="0" smtClean="0">
                <a:latin typeface="+mn-ea"/>
              </a:rPr>
              <a:t>Program memory</a:t>
            </a:r>
          </a:p>
          <a:p>
            <a:pPr>
              <a:lnSpc>
                <a:spcPct val="150000"/>
              </a:lnSpc>
              <a:buFont typeface="Wingdings" panose="05000000000000000000" pitchFamily="2" charset="2"/>
              <a:buChar char="n"/>
            </a:pPr>
            <a:r>
              <a:rPr lang="zh-TW" altLang="en-US" sz="2000" dirty="0" smtClean="0"/>
              <a:t>使用</a:t>
            </a:r>
            <a:r>
              <a:rPr lang="en-US" altLang="zh-TW" sz="2000" dirty="0" smtClean="0"/>
              <a:t>16</a:t>
            </a:r>
            <a:r>
              <a:rPr lang="zh-TW" altLang="en-US" sz="2000" dirty="0" smtClean="0"/>
              <a:t>層</a:t>
            </a:r>
            <a:r>
              <a:rPr lang="en-US" altLang="zh-TW" sz="2000" dirty="0" smtClean="0"/>
              <a:t>15bits</a:t>
            </a:r>
            <a:r>
              <a:rPr lang="zh-TW" altLang="en-US" sz="2000" dirty="0" smtClean="0"/>
              <a:t>的</a:t>
            </a:r>
            <a:r>
              <a:rPr lang="en-US" altLang="zh-TW" sz="2000" dirty="0" smtClean="0"/>
              <a:t>stack-</a:t>
            </a:r>
            <a:br>
              <a:rPr lang="en-US" altLang="zh-TW" sz="2000" dirty="0" smtClean="0"/>
            </a:br>
            <a:r>
              <a:rPr lang="zh-TW" altLang="en-US" sz="2000" dirty="0" smtClean="0"/>
              <a:t>當有</a:t>
            </a:r>
            <a:r>
              <a:rPr lang="en-US" altLang="zh-TW" sz="2000" dirty="0" smtClean="0"/>
              <a:t>CALL</a:t>
            </a:r>
            <a:r>
              <a:rPr lang="zh-TW" altLang="en-US" sz="2000" dirty="0" smtClean="0"/>
              <a:t> </a:t>
            </a:r>
            <a:r>
              <a:rPr lang="en-US" altLang="zh-TW" sz="2000" dirty="0" smtClean="0"/>
              <a:t>,</a:t>
            </a:r>
            <a:r>
              <a:rPr lang="zh-TW" altLang="en-US" sz="2000" dirty="0" smtClean="0"/>
              <a:t> </a:t>
            </a:r>
            <a:r>
              <a:rPr lang="en-US" altLang="zh-TW" sz="2000" dirty="0" smtClean="0"/>
              <a:t>RETURN</a:t>
            </a:r>
            <a:r>
              <a:rPr lang="zh-TW" altLang="en-US" sz="2000" dirty="0" smtClean="0"/>
              <a:t> </a:t>
            </a:r>
            <a:r>
              <a:rPr lang="en-US" altLang="zh-TW" sz="2000" dirty="0" smtClean="0"/>
              <a:t>,</a:t>
            </a:r>
            <a:r>
              <a:rPr lang="zh-TW" altLang="en-US" sz="2000" dirty="0" smtClean="0"/>
              <a:t> </a:t>
            </a:r>
            <a:r>
              <a:rPr lang="en-US" altLang="zh-TW" sz="2000" dirty="0" smtClean="0"/>
              <a:t>Interrupt</a:t>
            </a:r>
            <a:r>
              <a:rPr lang="zh-TW" altLang="en-US" sz="2000" dirty="0" smtClean="0"/>
              <a:t>等指令時暫存</a:t>
            </a:r>
            <a:r>
              <a:rPr lang="en-US" altLang="zh-TW" sz="2000" dirty="0" smtClean="0"/>
              <a:t>PC</a:t>
            </a:r>
            <a:r>
              <a:rPr lang="zh-TW" altLang="en-US" sz="2000" dirty="0" smtClean="0"/>
              <a:t>值</a:t>
            </a:r>
            <a:endParaRPr lang="en-US" altLang="zh-TW" sz="2000" dirty="0"/>
          </a:p>
          <a:p>
            <a:pPr>
              <a:lnSpc>
                <a:spcPct val="150000"/>
              </a:lnSpc>
              <a:buFont typeface="Wingdings" panose="05000000000000000000" pitchFamily="2" charset="2"/>
              <a:buChar char="n"/>
            </a:pPr>
            <a:r>
              <a:rPr lang="en-US" altLang="zh-TW" sz="2000" dirty="0" smtClean="0">
                <a:latin typeface="+mn-ea"/>
              </a:rPr>
              <a:t>32K</a:t>
            </a:r>
            <a:r>
              <a:rPr lang="zh-TW" altLang="en-US" sz="2000" dirty="0" smtClean="0">
                <a:latin typeface="+mn-ea"/>
              </a:rPr>
              <a:t>個位址</a:t>
            </a:r>
            <a:r>
              <a:rPr lang="en-US" altLang="zh-TW" sz="2000" dirty="0" smtClean="0">
                <a:latin typeface="+mn-ea"/>
              </a:rPr>
              <a:t>,14bit</a:t>
            </a:r>
            <a:r>
              <a:rPr lang="zh-TW" altLang="en-US" sz="2000" dirty="0" smtClean="0">
                <a:latin typeface="+mn-ea"/>
              </a:rPr>
              <a:t>的</a:t>
            </a:r>
            <a:r>
              <a:rPr lang="en-US" altLang="zh-TW" sz="2000" dirty="0">
                <a:latin typeface="+mn-ea"/>
              </a:rPr>
              <a:t>P</a:t>
            </a:r>
            <a:r>
              <a:rPr lang="en-US" altLang="zh-TW" sz="2000" dirty="0" smtClean="0">
                <a:latin typeface="+mn-ea"/>
              </a:rPr>
              <a:t>rogram </a:t>
            </a:r>
            <a:r>
              <a:rPr lang="en-US" altLang="zh-TW" sz="2000" dirty="0">
                <a:latin typeface="+mn-ea"/>
              </a:rPr>
              <a:t>M</a:t>
            </a:r>
            <a:r>
              <a:rPr lang="en-US" altLang="zh-TW" sz="2000" dirty="0" smtClean="0">
                <a:latin typeface="+mn-ea"/>
              </a:rPr>
              <a:t>emory-</a:t>
            </a:r>
            <a:br>
              <a:rPr lang="en-US" altLang="zh-TW" sz="2000" dirty="0" smtClean="0">
                <a:latin typeface="+mn-ea"/>
              </a:rPr>
            </a:br>
            <a:r>
              <a:rPr lang="zh-TW" altLang="en-US" sz="2000" dirty="0" smtClean="0">
                <a:latin typeface="+mn-ea"/>
              </a:rPr>
              <a:t>配合</a:t>
            </a:r>
            <a:r>
              <a:rPr lang="en-US" altLang="zh-TW" sz="2000" dirty="0" smtClean="0">
                <a:latin typeface="+mn-ea"/>
              </a:rPr>
              <a:t>15bits Program </a:t>
            </a:r>
            <a:r>
              <a:rPr lang="en-US" altLang="zh-TW" sz="2000" dirty="0">
                <a:latin typeface="+mn-ea"/>
              </a:rPr>
              <a:t>C</a:t>
            </a:r>
            <a:r>
              <a:rPr lang="en-US" altLang="zh-TW" sz="2000" dirty="0" smtClean="0">
                <a:latin typeface="+mn-ea"/>
              </a:rPr>
              <a:t>ounter</a:t>
            </a:r>
            <a:r>
              <a:rPr lang="zh-TW" altLang="en-US" sz="2000" dirty="0" smtClean="0">
                <a:latin typeface="+mn-ea"/>
              </a:rPr>
              <a:t>可存取所有的位址</a:t>
            </a:r>
            <a:r>
              <a:rPr lang="en-US" altLang="zh-TW" sz="2000" dirty="0" smtClean="0">
                <a:latin typeface="+mn-ea"/>
              </a:rPr>
              <a:t/>
            </a:r>
            <a:br>
              <a:rPr lang="en-US" altLang="zh-TW" sz="2000" dirty="0" smtClean="0">
                <a:latin typeface="+mn-ea"/>
              </a:rPr>
            </a:br>
            <a:r>
              <a:rPr lang="en-US" altLang="zh-TW" sz="2000" dirty="0" smtClean="0">
                <a:latin typeface="+mn-ea"/>
              </a:rPr>
              <a:t>8K</a:t>
            </a:r>
            <a:r>
              <a:rPr lang="zh-TW" altLang="en-US" sz="2000" dirty="0" smtClean="0">
                <a:latin typeface="+mn-ea"/>
              </a:rPr>
              <a:t> </a:t>
            </a:r>
            <a:r>
              <a:rPr lang="en-US" altLang="zh-TW" sz="2000" dirty="0" smtClean="0">
                <a:latin typeface="+mn-ea"/>
              </a:rPr>
              <a:t>bytes on chip memory</a:t>
            </a:r>
          </a:p>
          <a:p>
            <a:pPr>
              <a:lnSpc>
                <a:spcPct val="150000"/>
              </a:lnSpc>
              <a:buFont typeface="Wingdings" panose="05000000000000000000" pitchFamily="2" charset="2"/>
              <a:buChar char="n"/>
            </a:pPr>
            <a:r>
              <a:rPr lang="en-US" altLang="zh-TW" sz="2000" dirty="0" smtClean="0">
                <a:latin typeface="+mn-ea"/>
              </a:rPr>
              <a:t>RETLW</a:t>
            </a:r>
            <a:r>
              <a:rPr lang="zh-TW" altLang="en-US" sz="2000" dirty="0" smtClean="0">
                <a:latin typeface="+mn-ea"/>
              </a:rPr>
              <a:t>指令</a:t>
            </a:r>
            <a:r>
              <a:rPr lang="en-US" altLang="zh-TW" sz="2000" dirty="0" smtClean="0">
                <a:latin typeface="+mn-ea"/>
              </a:rPr>
              <a:t>-</a:t>
            </a:r>
            <a:r>
              <a:rPr lang="zh-TW" altLang="en-US" sz="2000" dirty="0" smtClean="0">
                <a:latin typeface="+mn-ea"/>
              </a:rPr>
              <a:t>可讀取</a:t>
            </a:r>
            <a:r>
              <a:rPr lang="en-US" altLang="zh-TW" sz="2000" dirty="0">
                <a:latin typeface="+mn-ea"/>
              </a:rPr>
              <a:t>P</a:t>
            </a:r>
            <a:r>
              <a:rPr lang="en-US" altLang="zh-TW" sz="2000" dirty="0" smtClean="0">
                <a:latin typeface="+mn-ea"/>
              </a:rPr>
              <a:t>rogram </a:t>
            </a:r>
            <a:r>
              <a:rPr lang="en-US" altLang="zh-TW" sz="2000" dirty="0">
                <a:latin typeface="+mn-ea"/>
              </a:rPr>
              <a:t>M</a:t>
            </a:r>
            <a:r>
              <a:rPr lang="en-US" altLang="zh-TW" sz="2000" dirty="0" smtClean="0">
                <a:latin typeface="+mn-ea"/>
              </a:rPr>
              <a:t>emory</a:t>
            </a:r>
            <a:r>
              <a:rPr lang="zh-TW" altLang="en-US" sz="2000" dirty="0">
                <a:latin typeface="+mn-ea"/>
              </a:rPr>
              <a:t>的</a:t>
            </a:r>
            <a:r>
              <a:rPr lang="en-US" altLang="zh-TW" sz="2000" dirty="0" smtClean="0">
                <a:latin typeface="+mn-ea"/>
              </a:rPr>
              <a:t>data</a:t>
            </a:r>
          </a:p>
          <a:p>
            <a:pPr>
              <a:lnSpc>
                <a:spcPct val="150000"/>
              </a:lnSpc>
              <a:buFont typeface="Wingdings" panose="05000000000000000000" pitchFamily="2" charset="2"/>
              <a:buChar char="n"/>
            </a:pPr>
            <a:r>
              <a:rPr lang="en-US" altLang="zh-TW" sz="2000" dirty="0" smtClean="0">
                <a:latin typeface="+mn-ea"/>
              </a:rPr>
              <a:t>16bit </a:t>
            </a:r>
            <a:r>
              <a:rPr lang="en-US" altLang="zh-TW" sz="2000" dirty="0">
                <a:latin typeface="+mn-ea"/>
              </a:rPr>
              <a:t>File select </a:t>
            </a:r>
            <a:r>
              <a:rPr lang="en-US" altLang="zh-TW" sz="2000" dirty="0" smtClean="0">
                <a:latin typeface="+mn-ea"/>
              </a:rPr>
              <a:t>Register-</a:t>
            </a:r>
            <a:br>
              <a:rPr lang="en-US" altLang="zh-TW" sz="2000" dirty="0" smtClean="0">
                <a:latin typeface="+mn-ea"/>
              </a:rPr>
            </a:br>
            <a:r>
              <a:rPr lang="zh-TW" altLang="en-US" sz="2000" dirty="0" smtClean="0">
                <a:latin typeface="+mn-ea"/>
              </a:rPr>
              <a:t>指向</a:t>
            </a:r>
            <a:r>
              <a:rPr lang="en-US" altLang="zh-TW" sz="2000" dirty="0" smtClean="0">
                <a:latin typeface="+mn-ea"/>
              </a:rPr>
              <a:t>program memory</a:t>
            </a:r>
            <a:r>
              <a:rPr lang="zh-TW" altLang="en-US" sz="2000" dirty="0" smtClean="0">
                <a:latin typeface="+mn-ea"/>
              </a:rPr>
              <a:t>的位址，讀取</a:t>
            </a:r>
            <a:r>
              <a:rPr lang="en-US" altLang="zh-TW" sz="2000" dirty="0" smtClean="0">
                <a:latin typeface="+mn-ea"/>
              </a:rPr>
              <a:t>data</a:t>
            </a:r>
          </a:p>
        </p:txBody>
      </p:sp>
      <p:pic>
        <p:nvPicPr>
          <p:cNvPr id="7" name="圖片 6"/>
          <p:cNvPicPr>
            <a:picLocks noChangeAspect="1"/>
          </p:cNvPicPr>
          <p:nvPr/>
        </p:nvPicPr>
        <p:blipFill>
          <a:blip r:embed="rId2"/>
          <a:stretch>
            <a:fillRect/>
          </a:stretch>
        </p:blipFill>
        <p:spPr>
          <a:xfrm>
            <a:off x="8749961" y="131627"/>
            <a:ext cx="3144257" cy="6259648"/>
          </a:xfrm>
          <a:prstGeom prst="rect">
            <a:avLst/>
          </a:prstGeom>
        </p:spPr>
      </p:pic>
      <p:sp>
        <p:nvSpPr>
          <p:cNvPr id="8" name="標題 1"/>
          <p:cNvSpPr txBox="1">
            <a:spLocks/>
          </p:cNvSpPr>
          <p:nvPr/>
        </p:nvSpPr>
        <p:spPr>
          <a:xfrm>
            <a:off x="1990724"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a:t>二</a:t>
            </a:r>
            <a:r>
              <a:rPr lang="en-US" altLang="zh-TW" dirty="0" smtClean="0"/>
              <a:t>.</a:t>
            </a:r>
            <a:r>
              <a:rPr lang="zh-TW" altLang="en-US" dirty="0" smtClean="0"/>
              <a:t>架</a:t>
            </a:r>
            <a:r>
              <a:rPr lang="zh-TW" altLang="en-US" dirty="0"/>
              <a:t>構</a:t>
            </a:r>
            <a:r>
              <a:rPr lang="zh-TW" altLang="en-US" dirty="0" smtClean="0"/>
              <a:t>介紹</a:t>
            </a:r>
            <a:endParaRPr lang="zh-TW" altLang="en-US" dirty="0"/>
          </a:p>
        </p:txBody>
      </p:sp>
      <p:sp>
        <p:nvSpPr>
          <p:cNvPr id="2" name="頁尾版面配置區 1"/>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151595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987011" y="1483375"/>
            <a:ext cx="8915400" cy="5531574"/>
          </a:xfrm>
        </p:spPr>
        <p:txBody>
          <a:bodyPr>
            <a:normAutofit/>
          </a:bodyPr>
          <a:lstStyle/>
          <a:p>
            <a:pPr>
              <a:lnSpc>
                <a:spcPct val="150000"/>
              </a:lnSpc>
            </a:pPr>
            <a:r>
              <a:rPr lang="en-US" altLang="zh-TW" sz="2400" b="1" dirty="0" smtClean="0">
                <a:latin typeface="+mn-ea"/>
              </a:rPr>
              <a:t>Data memory</a:t>
            </a:r>
          </a:p>
          <a:p>
            <a:pPr>
              <a:lnSpc>
                <a:spcPct val="150000"/>
              </a:lnSpc>
              <a:buFont typeface="Wingdings" panose="05000000000000000000" pitchFamily="2" charset="2"/>
              <a:buChar char="n"/>
            </a:pPr>
            <a:r>
              <a:rPr lang="zh-TW" altLang="en-US" sz="2000" dirty="0" smtClean="0">
                <a:latin typeface="+mn-ea"/>
              </a:rPr>
              <a:t>共有</a:t>
            </a:r>
            <a:r>
              <a:rPr lang="en-US" altLang="zh-TW" sz="2000" dirty="0" smtClean="0">
                <a:latin typeface="+mn-ea"/>
              </a:rPr>
              <a:t>32</a:t>
            </a:r>
            <a:r>
              <a:rPr lang="zh-TW" altLang="en-US" sz="2000" dirty="0" smtClean="0">
                <a:latin typeface="+mn-ea"/>
              </a:rPr>
              <a:t>個</a:t>
            </a:r>
            <a:r>
              <a:rPr lang="en-US" altLang="zh-TW" sz="2000" dirty="0" smtClean="0">
                <a:latin typeface="+mn-ea"/>
              </a:rPr>
              <a:t>bank</a:t>
            </a:r>
            <a:r>
              <a:rPr lang="zh-TW" altLang="en-US" sz="2000" dirty="0" smtClean="0">
                <a:latin typeface="+mn-ea"/>
              </a:rPr>
              <a:t>，每個</a:t>
            </a:r>
            <a:r>
              <a:rPr lang="en-US" altLang="zh-TW" sz="2000" dirty="0" smtClean="0">
                <a:latin typeface="+mn-ea"/>
              </a:rPr>
              <a:t>bank</a:t>
            </a:r>
            <a:r>
              <a:rPr lang="zh-TW" altLang="en-US" sz="2000" dirty="0" smtClean="0">
                <a:latin typeface="+mn-ea"/>
              </a:rPr>
              <a:t>有</a:t>
            </a:r>
            <a:r>
              <a:rPr lang="en-US" altLang="zh-TW" sz="2000" dirty="0" smtClean="0">
                <a:latin typeface="+mn-ea"/>
              </a:rPr>
              <a:t>128</a:t>
            </a:r>
            <a:r>
              <a:rPr lang="zh-TW" altLang="en-US" sz="2000" dirty="0" smtClean="0">
                <a:latin typeface="+mn-ea"/>
              </a:rPr>
              <a:t>個</a:t>
            </a:r>
            <a:r>
              <a:rPr lang="en-US" altLang="zh-TW" sz="2000" dirty="0">
                <a:latin typeface="+mn-ea"/>
              </a:rPr>
              <a:t>8</a:t>
            </a:r>
            <a:r>
              <a:rPr lang="en-US" altLang="zh-TW" sz="2000" dirty="0" smtClean="0">
                <a:latin typeface="+mn-ea"/>
              </a:rPr>
              <a:t>bits</a:t>
            </a:r>
            <a:r>
              <a:rPr lang="zh-TW" altLang="en-US" sz="2000" dirty="0" smtClean="0">
                <a:latin typeface="+mn-ea"/>
              </a:rPr>
              <a:t>暫存器</a:t>
            </a:r>
            <a:endParaRPr lang="en-US" altLang="zh-TW" sz="2000" dirty="0" smtClean="0">
              <a:latin typeface="+mn-ea"/>
            </a:endParaRPr>
          </a:p>
          <a:p>
            <a:pPr>
              <a:lnSpc>
                <a:spcPct val="150000"/>
              </a:lnSpc>
              <a:buFont typeface="Wingdings" panose="05000000000000000000" pitchFamily="2" charset="2"/>
              <a:buChar char="n"/>
            </a:pPr>
            <a:r>
              <a:rPr lang="zh-TW" altLang="en-US" sz="2000" dirty="0">
                <a:latin typeface="+mn-ea"/>
              </a:rPr>
              <a:t>間</a:t>
            </a:r>
            <a:r>
              <a:rPr lang="zh-TW" altLang="en-US" sz="2000" dirty="0" smtClean="0">
                <a:latin typeface="+mn-ea"/>
              </a:rPr>
              <a:t>接存取</a:t>
            </a:r>
            <a:r>
              <a:rPr lang="en-US" altLang="zh-TW" sz="2000" dirty="0" smtClean="0">
                <a:latin typeface="+mn-ea"/>
              </a:rPr>
              <a:t>-</a:t>
            </a:r>
            <a:br>
              <a:rPr lang="en-US" altLang="zh-TW" sz="2000" dirty="0" smtClean="0">
                <a:latin typeface="+mn-ea"/>
              </a:rPr>
            </a:br>
            <a:r>
              <a:rPr lang="zh-TW" altLang="en-US" sz="2000" dirty="0" smtClean="0">
                <a:latin typeface="+mn-ea"/>
              </a:rPr>
              <a:t>使用</a:t>
            </a:r>
            <a:r>
              <a:rPr lang="en-US" altLang="zh-TW" sz="2000" dirty="0" smtClean="0">
                <a:latin typeface="+mn-ea"/>
              </a:rPr>
              <a:t>12bits address</a:t>
            </a:r>
            <a:r>
              <a:rPr lang="zh-TW" altLang="en-US" sz="2000" dirty="0" smtClean="0">
                <a:latin typeface="+mn-ea"/>
              </a:rPr>
              <a:t>存取暫存器</a:t>
            </a:r>
            <a:r>
              <a:rPr lang="en-US" altLang="zh-TW" sz="2000" dirty="0" smtClean="0">
                <a:latin typeface="+mn-ea"/>
              </a:rPr>
              <a:t>,</a:t>
            </a:r>
            <a:br>
              <a:rPr lang="en-US" altLang="zh-TW" sz="2000" dirty="0" smtClean="0">
                <a:latin typeface="+mn-ea"/>
              </a:rPr>
            </a:br>
            <a:r>
              <a:rPr lang="zh-TW" altLang="en-US" sz="2000" dirty="0" smtClean="0">
                <a:latin typeface="+mn-ea"/>
              </a:rPr>
              <a:t>前</a:t>
            </a:r>
            <a:r>
              <a:rPr lang="en-US" altLang="zh-TW" sz="2000" dirty="0" smtClean="0">
                <a:latin typeface="+mn-ea"/>
              </a:rPr>
              <a:t>7</a:t>
            </a:r>
            <a:r>
              <a:rPr lang="zh-TW" altLang="en-US" sz="2000" dirty="0" smtClean="0">
                <a:latin typeface="+mn-ea"/>
              </a:rPr>
              <a:t>個</a:t>
            </a:r>
            <a:r>
              <a:rPr lang="en-US" altLang="zh-TW" sz="2000" dirty="0" smtClean="0">
                <a:latin typeface="+mn-ea"/>
              </a:rPr>
              <a:t>bit</a:t>
            </a:r>
            <a:r>
              <a:rPr lang="zh-TW" altLang="en-US" sz="2000" dirty="0" smtClean="0">
                <a:latin typeface="+mn-ea"/>
              </a:rPr>
              <a:t>為</a:t>
            </a:r>
            <a:r>
              <a:rPr lang="en-US" altLang="zh-TW" sz="2000" dirty="0" smtClean="0">
                <a:latin typeface="+mn-ea"/>
              </a:rPr>
              <a:t>bank</a:t>
            </a:r>
            <a:r>
              <a:rPr lang="zh-TW" altLang="en-US" sz="2000" dirty="0" smtClean="0">
                <a:latin typeface="+mn-ea"/>
              </a:rPr>
              <a:t>中暫存器的位址</a:t>
            </a:r>
            <a:r>
              <a:rPr lang="en-US" altLang="zh-TW" sz="2000" dirty="0" smtClean="0">
                <a:latin typeface="+mn-ea"/>
              </a:rPr>
              <a:t>,</a:t>
            </a:r>
            <a:r>
              <a:rPr lang="zh-TW" altLang="en-US" sz="2000" dirty="0" smtClean="0">
                <a:latin typeface="+mn-ea"/>
              </a:rPr>
              <a:t>後</a:t>
            </a:r>
            <a:r>
              <a:rPr lang="en-US" altLang="zh-TW" sz="2000" dirty="0" smtClean="0">
                <a:latin typeface="+mn-ea"/>
              </a:rPr>
              <a:t>5</a:t>
            </a:r>
            <a:r>
              <a:rPr lang="zh-TW" altLang="en-US" sz="2000" dirty="0" smtClean="0">
                <a:latin typeface="+mn-ea"/>
              </a:rPr>
              <a:t>個</a:t>
            </a:r>
            <a:r>
              <a:rPr lang="en-US" altLang="zh-TW" sz="2000" dirty="0" smtClean="0">
                <a:latin typeface="+mn-ea"/>
              </a:rPr>
              <a:t>but</a:t>
            </a:r>
            <a:r>
              <a:rPr lang="zh-TW" altLang="en-US" sz="2000" dirty="0" smtClean="0">
                <a:latin typeface="+mn-ea"/>
              </a:rPr>
              <a:t>為</a:t>
            </a:r>
            <a:r>
              <a:rPr lang="zh-TW" altLang="en-US" sz="2000" dirty="0">
                <a:latin typeface="+mn-ea"/>
              </a:rPr>
              <a:t>暫</a:t>
            </a:r>
            <a:r>
              <a:rPr lang="zh-TW" altLang="en-US" sz="2000" dirty="0" smtClean="0">
                <a:latin typeface="+mn-ea"/>
              </a:rPr>
              <a:t>存器的位址</a:t>
            </a:r>
            <a:endParaRPr lang="en-US" altLang="zh-TW" sz="2000" dirty="0">
              <a:latin typeface="+mn-ea"/>
            </a:endParaRPr>
          </a:p>
          <a:p>
            <a:pPr>
              <a:lnSpc>
                <a:spcPct val="150000"/>
              </a:lnSpc>
              <a:buFont typeface="Wingdings" panose="05000000000000000000" pitchFamily="2" charset="2"/>
              <a:buChar char="n"/>
            </a:pPr>
            <a:r>
              <a:rPr lang="zh-TW" altLang="en-US" sz="2000" dirty="0">
                <a:latin typeface="+mn-ea"/>
              </a:rPr>
              <a:t>直接</a:t>
            </a:r>
            <a:r>
              <a:rPr lang="zh-TW" altLang="en-US" sz="2000" dirty="0" smtClean="0">
                <a:latin typeface="+mn-ea"/>
              </a:rPr>
              <a:t>存取</a:t>
            </a:r>
            <a:r>
              <a:rPr lang="en-US" altLang="zh-TW" sz="2000" dirty="0" smtClean="0">
                <a:latin typeface="+mn-ea"/>
              </a:rPr>
              <a:t>-</a:t>
            </a:r>
            <a:br>
              <a:rPr lang="en-US" altLang="zh-TW" sz="2000" dirty="0" smtClean="0">
                <a:latin typeface="+mn-ea"/>
              </a:rPr>
            </a:br>
            <a:r>
              <a:rPr lang="zh-TW" altLang="en-US" sz="2000" dirty="0" smtClean="0">
                <a:latin typeface="+mn-ea"/>
              </a:rPr>
              <a:t>使用</a:t>
            </a:r>
            <a:r>
              <a:rPr lang="en-US" altLang="zh-TW" sz="2000" dirty="0" smtClean="0">
                <a:latin typeface="+mn-ea"/>
              </a:rPr>
              <a:t> </a:t>
            </a:r>
            <a:r>
              <a:rPr lang="en-US" altLang="zh-TW" sz="2000" dirty="0">
                <a:latin typeface="+mn-ea"/>
              </a:rPr>
              <a:t>16bit File select </a:t>
            </a:r>
            <a:r>
              <a:rPr lang="en-US" altLang="zh-TW" sz="2000" dirty="0" smtClean="0">
                <a:latin typeface="+mn-ea"/>
              </a:rPr>
              <a:t>Register,</a:t>
            </a:r>
            <a:r>
              <a:rPr lang="en-US" altLang="zh-TW" sz="2000" dirty="0">
                <a:latin typeface="+mn-ea"/>
              </a:rPr>
              <a:t/>
            </a:r>
            <a:br>
              <a:rPr lang="en-US" altLang="zh-TW" sz="2000" dirty="0">
                <a:latin typeface="+mn-ea"/>
              </a:rPr>
            </a:br>
            <a:r>
              <a:rPr lang="zh-TW" altLang="en-US" sz="2000" dirty="0" smtClean="0">
                <a:latin typeface="+mn-ea"/>
              </a:rPr>
              <a:t>指向</a:t>
            </a:r>
            <a:r>
              <a:rPr lang="en-US" altLang="zh-TW" sz="2000" dirty="0" smtClean="0">
                <a:latin typeface="+mn-ea"/>
              </a:rPr>
              <a:t>data </a:t>
            </a:r>
            <a:r>
              <a:rPr lang="en-US" altLang="zh-TW" sz="2000" dirty="0">
                <a:latin typeface="+mn-ea"/>
              </a:rPr>
              <a:t>memory</a:t>
            </a:r>
            <a:r>
              <a:rPr lang="zh-TW" altLang="en-US" sz="2000" dirty="0">
                <a:latin typeface="+mn-ea"/>
              </a:rPr>
              <a:t>的位址，讀取</a:t>
            </a:r>
            <a:r>
              <a:rPr lang="en-US" altLang="zh-TW" sz="2000" dirty="0" smtClean="0">
                <a:latin typeface="+mn-ea"/>
              </a:rPr>
              <a:t>data</a:t>
            </a:r>
            <a:endParaRPr lang="en-US" altLang="zh-TW" sz="2000" dirty="0">
              <a:latin typeface="+mn-ea"/>
            </a:endParaRPr>
          </a:p>
          <a:p>
            <a:pPr>
              <a:lnSpc>
                <a:spcPct val="150000"/>
              </a:lnSpc>
              <a:buFont typeface="Wingdings" panose="05000000000000000000" pitchFamily="2" charset="2"/>
              <a:buChar char="n"/>
            </a:pPr>
            <a:endParaRPr lang="en-US" altLang="zh-TW" sz="2200" dirty="0" smtClean="0">
              <a:latin typeface="+mn-ea"/>
            </a:endParaRPr>
          </a:p>
        </p:txBody>
      </p:sp>
      <p:sp>
        <p:nvSpPr>
          <p:cNvPr id="8" name="標題 1"/>
          <p:cNvSpPr txBox="1">
            <a:spLocks/>
          </p:cNvSpPr>
          <p:nvPr/>
        </p:nvSpPr>
        <p:spPr>
          <a:xfrm>
            <a:off x="1990724"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a:t>二</a:t>
            </a:r>
            <a:r>
              <a:rPr lang="en-US" altLang="zh-TW" dirty="0" smtClean="0"/>
              <a:t>.</a:t>
            </a:r>
            <a:r>
              <a:rPr lang="zh-TW" altLang="en-US" dirty="0" smtClean="0"/>
              <a:t>架</a:t>
            </a:r>
            <a:r>
              <a:rPr lang="zh-TW" altLang="en-US" dirty="0"/>
              <a:t>構</a:t>
            </a:r>
            <a:r>
              <a:rPr lang="zh-TW" altLang="en-US" dirty="0" smtClean="0"/>
              <a:t>介紹</a:t>
            </a:r>
            <a:endParaRPr lang="zh-TW" altLang="en-US" dirty="0"/>
          </a:p>
        </p:txBody>
      </p:sp>
      <p:pic>
        <p:nvPicPr>
          <p:cNvPr id="6" name="圖片 5"/>
          <p:cNvPicPr>
            <a:picLocks noChangeAspect="1"/>
          </p:cNvPicPr>
          <p:nvPr/>
        </p:nvPicPr>
        <p:blipFill>
          <a:blip r:embed="rId2"/>
          <a:stretch>
            <a:fillRect/>
          </a:stretch>
        </p:blipFill>
        <p:spPr>
          <a:xfrm>
            <a:off x="9180062" y="1238797"/>
            <a:ext cx="2456615" cy="4991752"/>
          </a:xfrm>
          <a:prstGeom prst="rect">
            <a:avLst/>
          </a:prstGeom>
        </p:spPr>
      </p:pic>
      <p:sp>
        <p:nvSpPr>
          <p:cNvPr id="2" name="頁尾版面配置區 1"/>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053710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990724" y="1224826"/>
            <a:ext cx="8915400" cy="5531574"/>
          </a:xfrm>
        </p:spPr>
        <p:txBody>
          <a:bodyPr>
            <a:normAutofit/>
          </a:bodyPr>
          <a:lstStyle/>
          <a:p>
            <a:pPr>
              <a:lnSpc>
                <a:spcPct val="150000"/>
              </a:lnSpc>
            </a:pPr>
            <a:r>
              <a:rPr lang="en-US" altLang="zh-TW" sz="2400" b="1" dirty="0" smtClean="0">
                <a:latin typeface="+mn-ea"/>
              </a:rPr>
              <a:t>Data memory-Core Register</a:t>
            </a:r>
          </a:p>
          <a:p>
            <a:pPr>
              <a:lnSpc>
                <a:spcPct val="150000"/>
              </a:lnSpc>
              <a:buFont typeface="Wingdings" panose="05000000000000000000" pitchFamily="2" charset="2"/>
              <a:buChar char="n"/>
            </a:pPr>
            <a:r>
              <a:rPr lang="zh-TW" altLang="en-US" sz="2200" dirty="0" smtClean="0">
                <a:latin typeface="+mn-ea"/>
              </a:rPr>
              <a:t>位於</a:t>
            </a:r>
            <a:r>
              <a:rPr lang="en-US" altLang="zh-TW" sz="2200" dirty="0" smtClean="0">
                <a:latin typeface="+mn-ea"/>
              </a:rPr>
              <a:t>Data memory</a:t>
            </a:r>
            <a:r>
              <a:rPr lang="zh-TW" altLang="en-US" sz="2200" dirty="0" smtClean="0">
                <a:latin typeface="+mn-ea"/>
              </a:rPr>
              <a:t>的每個</a:t>
            </a:r>
            <a:r>
              <a:rPr lang="en-US" altLang="zh-TW" sz="2200" dirty="0" smtClean="0">
                <a:latin typeface="+mn-ea"/>
              </a:rPr>
              <a:t>Bank</a:t>
            </a:r>
            <a:r>
              <a:rPr lang="zh-TW" altLang="en-US" sz="2200" dirty="0" smtClean="0">
                <a:latin typeface="+mn-ea"/>
              </a:rPr>
              <a:t>中前</a:t>
            </a:r>
            <a:r>
              <a:rPr lang="en-US" altLang="zh-TW" sz="2200" dirty="0" smtClean="0">
                <a:latin typeface="+mn-ea"/>
              </a:rPr>
              <a:t>12</a:t>
            </a:r>
            <a:r>
              <a:rPr lang="zh-TW" altLang="en-US" sz="2200" dirty="0" smtClean="0">
                <a:latin typeface="+mn-ea"/>
              </a:rPr>
              <a:t>個位址</a:t>
            </a:r>
            <a:endParaRPr lang="en-US" altLang="zh-TW" sz="2200" dirty="0" smtClean="0">
              <a:latin typeface="+mn-ea"/>
            </a:endParaRPr>
          </a:p>
          <a:p>
            <a:pPr>
              <a:lnSpc>
                <a:spcPct val="150000"/>
              </a:lnSpc>
              <a:buFont typeface="Wingdings" panose="05000000000000000000" pitchFamily="2" charset="2"/>
              <a:buChar char="n"/>
            </a:pPr>
            <a:r>
              <a:rPr lang="zh-TW" altLang="en-US" sz="2200" dirty="0" smtClean="0">
                <a:latin typeface="+mn-ea"/>
              </a:rPr>
              <a:t>暫存器儲存微控器基礎操作相關的數值</a:t>
            </a:r>
            <a:endParaRPr lang="en-US" altLang="zh-TW" sz="2200" dirty="0" smtClean="0">
              <a:latin typeface="+mn-ea"/>
            </a:endParaRPr>
          </a:p>
          <a:p>
            <a:pPr>
              <a:lnSpc>
                <a:spcPct val="150000"/>
              </a:lnSpc>
              <a:buFont typeface="Wingdings" panose="05000000000000000000" pitchFamily="2" charset="2"/>
              <a:buChar char="n"/>
            </a:pPr>
            <a:r>
              <a:rPr lang="en-US" altLang="zh-TW" sz="2200" dirty="0" smtClean="0">
                <a:latin typeface="+mn-ea"/>
              </a:rPr>
              <a:t>EX.FSR0L-</a:t>
            </a:r>
            <a:br>
              <a:rPr lang="en-US" altLang="zh-TW" sz="2200" dirty="0" smtClean="0">
                <a:latin typeface="+mn-ea"/>
              </a:rPr>
            </a:br>
            <a:r>
              <a:rPr lang="en-US" altLang="zh-TW" sz="2200" dirty="0" smtClean="0">
                <a:latin typeface="+mn-ea"/>
              </a:rPr>
              <a:t>File Select Register 0 </a:t>
            </a:r>
            <a:r>
              <a:rPr lang="zh-TW" altLang="en-US" sz="2200" dirty="0" smtClean="0">
                <a:latin typeface="+mn-ea"/>
              </a:rPr>
              <a:t>低</a:t>
            </a:r>
            <a:r>
              <a:rPr lang="en-US" altLang="zh-TW" sz="2200" dirty="0" smtClean="0">
                <a:latin typeface="+mn-ea"/>
              </a:rPr>
              <a:t>8</a:t>
            </a:r>
            <a:r>
              <a:rPr lang="zh-TW" altLang="en-US" sz="2200" dirty="0" smtClean="0">
                <a:latin typeface="+mn-ea"/>
              </a:rPr>
              <a:t>位元指標</a:t>
            </a:r>
            <a:endParaRPr lang="en-US" altLang="zh-TW" sz="2200" dirty="0" smtClean="0">
              <a:latin typeface="+mn-ea"/>
            </a:endParaRPr>
          </a:p>
          <a:p>
            <a:pPr>
              <a:lnSpc>
                <a:spcPct val="150000"/>
              </a:lnSpc>
              <a:buFont typeface="Wingdings" panose="05000000000000000000" pitchFamily="2" charset="2"/>
              <a:buChar char="n"/>
            </a:pPr>
            <a:r>
              <a:rPr lang="en-US" altLang="zh-TW" sz="2200" dirty="0" smtClean="0">
                <a:latin typeface="+mn-ea"/>
              </a:rPr>
              <a:t>EX.STATUS-</a:t>
            </a:r>
            <a:r>
              <a:rPr lang="en-US" altLang="zh-TW" sz="2200" dirty="0">
                <a:latin typeface="+mn-ea"/>
              </a:rPr>
              <a:t/>
            </a:r>
            <a:br>
              <a:rPr lang="en-US" altLang="zh-TW" sz="2200" dirty="0">
                <a:latin typeface="+mn-ea"/>
              </a:rPr>
            </a:br>
            <a:r>
              <a:rPr lang="zh-TW" altLang="en-US" sz="2200" dirty="0" smtClean="0">
                <a:latin typeface="+mn-ea"/>
              </a:rPr>
              <a:t>記</a:t>
            </a:r>
            <a:r>
              <a:rPr lang="zh-TW" altLang="en-US" sz="2200" dirty="0">
                <a:latin typeface="+mn-ea"/>
              </a:rPr>
              <a:t>錄</a:t>
            </a:r>
            <a:r>
              <a:rPr lang="zh-TW" altLang="en-US" sz="2200" dirty="0" smtClean="0">
                <a:latin typeface="+mn-ea"/>
              </a:rPr>
              <a:t>運算結果</a:t>
            </a:r>
            <a:r>
              <a:rPr lang="en-US" altLang="zh-TW" sz="2200" dirty="0" smtClean="0">
                <a:latin typeface="+mn-ea"/>
              </a:rPr>
              <a:t>,EX.Z</a:t>
            </a:r>
            <a:r>
              <a:rPr lang="zh-TW" altLang="en-US" sz="2200" dirty="0" smtClean="0">
                <a:latin typeface="+mn-ea"/>
              </a:rPr>
              <a:t>表運算結果是否為</a:t>
            </a:r>
            <a:r>
              <a:rPr lang="en-US" altLang="zh-TW" sz="2200" dirty="0" smtClean="0">
                <a:latin typeface="+mn-ea"/>
              </a:rPr>
              <a:t>0;C</a:t>
            </a:r>
            <a:r>
              <a:rPr lang="zh-TW" altLang="en-US" sz="2200" dirty="0" smtClean="0">
                <a:latin typeface="+mn-ea"/>
              </a:rPr>
              <a:t>表運算結果是否有進位</a:t>
            </a:r>
            <a:endParaRPr lang="en-US" altLang="zh-TW" sz="2200" dirty="0" smtClean="0">
              <a:latin typeface="+mn-ea"/>
            </a:endParaRPr>
          </a:p>
        </p:txBody>
      </p:sp>
      <p:sp>
        <p:nvSpPr>
          <p:cNvPr id="8" name="標題 1"/>
          <p:cNvSpPr txBox="1">
            <a:spLocks/>
          </p:cNvSpPr>
          <p:nvPr/>
        </p:nvSpPr>
        <p:spPr>
          <a:xfrm>
            <a:off x="1990724"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a:t>二</a:t>
            </a:r>
            <a:r>
              <a:rPr lang="en-US" altLang="zh-TW" dirty="0" smtClean="0"/>
              <a:t>.</a:t>
            </a:r>
            <a:r>
              <a:rPr lang="zh-TW" altLang="en-US" dirty="0" smtClean="0"/>
              <a:t>架</a:t>
            </a:r>
            <a:r>
              <a:rPr lang="zh-TW" altLang="en-US" dirty="0"/>
              <a:t>構</a:t>
            </a:r>
            <a:r>
              <a:rPr lang="zh-TW" altLang="en-US" dirty="0" smtClean="0"/>
              <a:t>介紹</a:t>
            </a:r>
            <a:endParaRPr lang="zh-TW" altLang="en-US" dirty="0"/>
          </a:p>
        </p:txBody>
      </p:sp>
      <p:pic>
        <p:nvPicPr>
          <p:cNvPr id="3" name="圖片 2"/>
          <p:cNvPicPr>
            <a:picLocks noChangeAspect="1"/>
          </p:cNvPicPr>
          <p:nvPr/>
        </p:nvPicPr>
        <p:blipFill>
          <a:blip r:embed="rId2"/>
          <a:stretch>
            <a:fillRect/>
          </a:stretch>
        </p:blipFill>
        <p:spPr>
          <a:xfrm>
            <a:off x="8965097" y="473686"/>
            <a:ext cx="3226903" cy="3775476"/>
          </a:xfrm>
          <a:prstGeom prst="rect">
            <a:avLst/>
          </a:prstGeom>
        </p:spPr>
      </p:pic>
      <p:pic>
        <p:nvPicPr>
          <p:cNvPr id="6" name="圖片 5"/>
          <p:cNvPicPr>
            <a:picLocks noChangeAspect="1"/>
          </p:cNvPicPr>
          <p:nvPr/>
        </p:nvPicPr>
        <p:blipFill>
          <a:blip r:embed="rId3"/>
          <a:stretch>
            <a:fillRect/>
          </a:stretch>
        </p:blipFill>
        <p:spPr>
          <a:xfrm>
            <a:off x="1119852" y="5384800"/>
            <a:ext cx="10649717" cy="1006475"/>
          </a:xfrm>
          <a:prstGeom prst="rect">
            <a:avLst/>
          </a:prstGeom>
        </p:spPr>
      </p:pic>
      <p:sp>
        <p:nvSpPr>
          <p:cNvPr id="2" name="頁尾版面配置區 1"/>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475049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987011" y="1483375"/>
            <a:ext cx="8915400" cy="5531574"/>
          </a:xfrm>
        </p:spPr>
        <p:txBody>
          <a:bodyPr>
            <a:normAutofit/>
          </a:bodyPr>
          <a:lstStyle/>
          <a:p>
            <a:pPr>
              <a:lnSpc>
                <a:spcPct val="150000"/>
              </a:lnSpc>
            </a:pPr>
            <a:r>
              <a:rPr lang="en-US" altLang="zh-TW" sz="2400" b="1" dirty="0" smtClean="0">
                <a:latin typeface="+mn-ea"/>
              </a:rPr>
              <a:t>Data memory-Special Function Registers</a:t>
            </a:r>
          </a:p>
          <a:p>
            <a:pPr>
              <a:lnSpc>
                <a:spcPct val="150000"/>
              </a:lnSpc>
              <a:buFont typeface="Wingdings" panose="05000000000000000000" pitchFamily="2" charset="2"/>
              <a:buChar char="n"/>
            </a:pPr>
            <a:r>
              <a:rPr lang="zh-TW" altLang="en-US" sz="2200" dirty="0">
                <a:latin typeface="+mn-ea"/>
              </a:rPr>
              <a:t>位於</a:t>
            </a:r>
            <a:r>
              <a:rPr lang="en-US" altLang="zh-TW" sz="2200" dirty="0">
                <a:latin typeface="+mn-ea"/>
              </a:rPr>
              <a:t>Data memory</a:t>
            </a:r>
            <a:r>
              <a:rPr lang="zh-TW" altLang="en-US" sz="2200" dirty="0">
                <a:latin typeface="+mn-ea"/>
              </a:rPr>
              <a:t>的每個</a:t>
            </a:r>
            <a:r>
              <a:rPr lang="en-US" altLang="zh-TW" sz="2200" dirty="0">
                <a:latin typeface="+mn-ea"/>
              </a:rPr>
              <a:t>Bank</a:t>
            </a:r>
            <a:r>
              <a:rPr lang="zh-TW" altLang="en-US" sz="2200" dirty="0" smtClean="0">
                <a:latin typeface="+mn-ea"/>
              </a:rPr>
              <a:t>中第</a:t>
            </a:r>
            <a:r>
              <a:rPr lang="en-US" altLang="zh-TW" sz="2200" dirty="0" smtClean="0">
                <a:latin typeface="+mn-ea"/>
              </a:rPr>
              <a:t>13~32</a:t>
            </a:r>
            <a:r>
              <a:rPr lang="zh-TW" altLang="en-US" sz="2200" dirty="0" smtClean="0">
                <a:latin typeface="+mn-ea"/>
              </a:rPr>
              <a:t>個位址</a:t>
            </a:r>
            <a:endParaRPr lang="en-US" altLang="zh-TW" sz="2200" dirty="0" smtClean="0">
              <a:latin typeface="+mn-ea"/>
            </a:endParaRPr>
          </a:p>
          <a:p>
            <a:pPr>
              <a:lnSpc>
                <a:spcPct val="150000"/>
              </a:lnSpc>
              <a:buFont typeface="Wingdings" panose="05000000000000000000" pitchFamily="2" charset="2"/>
              <a:buChar char="n"/>
            </a:pPr>
            <a:r>
              <a:rPr lang="zh-TW" altLang="en-US" sz="2200" dirty="0" smtClean="0">
                <a:latin typeface="+mn-ea"/>
              </a:rPr>
              <a:t>暫存器儲存微控器周邊模組的數值與控制</a:t>
            </a:r>
            <a:r>
              <a:rPr lang="en-US" altLang="zh-TW" sz="2200" dirty="0" smtClean="0">
                <a:latin typeface="+mn-ea"/>
              </a:rPr>
              <a:t>enable</a:t>
            </a:r>
            <a:br>
              <a:rPr lang="en-US" altLang="zh-TW" sz="2200" dirty="0" smtClean="0">
                <a:latin typeface="+mn-ea"/>
              </a:rPr>
            </a:br>
            <a:r>
              <a:rPr lang="en-US" altLang="zh-TW" sz="2200" dirty="0" smtClean="0">
                <a:latin typeface="+mn-ea"/>
              </a:rPr>
              <a:t>EX.PORTA-</a:t>
            </a:r>
            <a:br>
              <a:rPr lang="en-US" altLang="zh-TW" sz="2200" dirty="0" smtClean="0">
                <a:latin typeface="+mn-ea"/>
              </a:rPr>
            </a:br>
            <a:r>
              <a:rPr lang="en-US" altLang="zh-TW" sz="2200" dirty="0" smtClean="0">
                <a:latin typeface="+mn-ea"/>
              </a:rPr>
              <a:t>GPIO</a:t>
            </a:r>
            <a:r>
              <a:rPr lang="zh-TW" altLang="en-US" sz="2200" dirty="0" smtClean="0">
                <a:latin typeface="+mn-ea"/>
              </a:rPr>
              <a:t> </a:t>
            </a:r>
            <a:r>
              <a:rPr lang="en-US" altLang="zh-TW" sz="2200" dirty="0" smtClean="0">
                <a:latin typeface="+mn-ea"/>
              </a:rPr>
              <a:t>PORTA</a:t>
            </a:r>
            <a:r>
              <a:rPr lang="zh-TW" altLang="en-US" sz="2200" dirty="0" smtClean="0">
                <a:latin typeface="+mn-ea"/>
              </a:rPr>
              <a:t>的暫存器</a:t>
            </a:r>
            <a:r>
              <a:rPr lang="en-US" altLang="zh-TW" sz="2200" dirty="0" smtClean="0">
                <a:latin typeface="+mn-ea"/>
              </a:rPr>
              <a:t/>
            </a:r>
            <a:br>
              <a:rPr lang="en-US" altLang="zh-TW" sz="2200" dirty="0" smtClean="0">
                <a:latin typeface="+mn-ea"/>
              </a:rPr>
            </a:br>
            <a:r>
              <a:rPr lang="en-US" altLang="zh-TW" sz="2200" dirty="0" smtClean="0">
                <a:latin typeface="+mn-ea"/>
              </a:rPr>
              <a:t>EX.TMR2,PR2-</a:t>
            </a:r>
            <a:r>
              <a:rPr lang="en-US" altLang="zh-TW" sz="2200" dirty="0">
                <a:latin typeface="+mn-ea"/>
              </a:rPr>
              <a:t/>
            </a:r>
            <a:br>
              <a:rPr lang="en-US" altLang="zh-TW" sz="2200" dirty="0">
                <a:latin typeface="+mn-ea"/>
              </a:rPr>
            </a:br>
            <a:r>
              <a:rPr lang="en-US" altLang="zh-TW" sz="2200" dirty="0" smtClean="0">
                <a:latin typeface="+mn-ea"/>
              </a:rPr>
              <a:t>TMR2</a:t>
            </a:r>
            <a:r>
              <a:rPr lang="zh-TW" altLang="en-US" sz="2200" dirty="0" smtClean="0">
                <a:latin typeface="+mn-ea"/>
              </a:rPr>
              <a:t>為</a:t>
            </a:r>
            <a:r>
              <a:rPr lang="en-US" altLang="zh-TW" sz="2200" dirty="0" smtClean="0">
                <a:latin typeface="+mn-ea"/>
              </a:rPr>
              <a:t>Timer2</a:t>
            </a:r>
            <a:r>
              <a:rPr lang="zh-TW" altLang="en-US" sz="2200" dirty="0" smtClean="0">
                <a:latin typeface="+mn-ea"/>
              </a:rPr>
              <a:t>模組設定暫存器</a:t>
            </a:r>
            <a:r>
              <a:rPr lang="en-US" altLang="zh-TW" sz="2200" dirty="0" smtClean="0">
                <a:latin typeface="+mn-ea"/>
              </a:rPr>
              <a:t>;PR2</a:t>
            </a:r>
            <a:r>
              <a:rPr lang="zh-TW" altLang="en-US" sz="2200" dirty="0" smtClean="0">
                <a:latin typeface="+mn-ea"/>
              </a:rPr>
              <a:t>為</a:t>
            </a:r>
            <a:r>
              <a:rPr lang="en-US" altLang="zh-TW" sz="2200" dirty="0" smtClean="0">
                <a:latin typeface="+mn-ea"/>
              </a:rPr>
              <a:t>Timer2</a:t>
            </a:r>
            <a:r>
              <a:rPr lang="zh-TW" altLang="en-US" sz="2200" dirty="0" smtClean="0">
                <a:latin typeface="+mn-ea"/>
              </a:rPr>
              <a:t>的週期暫存器</a:t>
            </a:r>
            <a:endParaRPr lang="en-US" altLang="zh-TW" sz="2200" dirty="0" smtClean="0">
              <a:latin typeface="+mn-ea"/>
            </a:endParaRPr>
          </a:p>
        </p:txBody>
      </p:sp>
      <p:sp>
        <p:nvSpPr>
          <p:cNvPr id="8" name="標題 1"/>
          <p:cNvSpPr txBox="1">
            <a:spLocks/>
          </p:cNvSpPr>
          <p:nvPr/>
        </p:nvSpPr>
        <p:spPr>
          <a:xfrm>
            <a:off x="1990724"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a:t>二</a:t>
            </a:r>
            <a:r>
              <a:rPr lang="en-US" altLang="zh-TW" dirty="0" smtClean="0"/>
              <a:t>.</a:t>
            </a:r>
            <a:r>
              <a:rPr lang="zh-TW" altLang="en-US" dirty="0" smtClean="0"/>
              <a:t>架</a:t>
            </a:r>
            <a:r>
              <a:rPr lang="zh-TW" altLang="en-US" dirty="0"/>
              <a:t>構</a:t>
            </a:r>
            <a:r>
              <a:rPr lang="zh-TW" altLang="en-US" dirty="0" smtClean="0"/>
              <a:t>介紹</a:t>
            </a:r>
            <a:endParaRPr lang="zh-TW" altLang="en-US" dirty="0"/>
          </a:p>
        </p:txBody>
      </p:sp>
      <p:pic>
        <p:nvPicPr>
          <p:cNvPr id="2" name="圖片 1"/>
          <p:cNvPicPr>
            <a:picLocks noChangeAspect="1"/>
          </p:cNvPicPr>
          <p:nvPr/>
        </p:nvPicPr>
        <p:blipFill>
          <a:blip r:embed="rId2"/>
          <a:stretch>
            <a:fillRect/>
          </a:stretch>
        </p:blipFill>
        <p:spPr>
          <a:xfrm>
            <a:off x="10069898" y="368911"/>
            <a:ext cx="1665026" cy="6022364"/>
          </a:xfrm>
          <a:prstGeom prst="rect">
            <a:avLst/>
          </a:prstGeom>
        </p:spPr>
      </p:pic>
      <p:sp>
        <p:nvSpPr>
          <p:cNvPr id="3" name="頁尾版面配置區 2"/>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12636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987011" y="1483375"/>
            <a:ext cx="8915400" cy="5531574"/>
          </a:xfrm>
        </p:spPr>
        <p:txBody>
          <a:bodyPr>
            <a:normAutofit/>
          </a:bodyPr>
          <a:lstStyle/>
          <a:p>
            <a:pPr>
              <a:lnSpc>
                <a:spcPct val="150000"/>
              </a:lnSpc>
            </a:pPr>
            <a:r>
              <a:rPr lang="en-US" altLang="zh-TW" sz="2400" b="1" dirty="0" smtClean="0">
                <a:latin typeface="+mn-ea"/>
              </a:rPr>
              <a:t>Data memory-</a:t>
            </a:r>
            <a:br>
              <a:rPr lang="en-US" altLang="zh-TW" sz="2400" b="1" dirty="0" smtClean="0">
                <a:latin typeface="+mn-ea"/>
              </a:rPr>
            </a:br>
            <a:r>
              <a:rPr lang="en-US" altLang="zh-TW" sz="2400" b="1" dirty="0" smtClean="0">
                <a:latin typeface="+mn-ea"/>
              </a:rPr>
              <a:t>General Purpose RAM</a:t>
            </a:r>
            <a:r>
              <a:rPr lang="zh-TW" altLang="en-US" sz="2400" b="1" dirty="0" smtClean="0">
                <a:latin typeface="+mn-ea"/>
              </a:rPr>
              <a:t>、</a:t>
            </a:r>
            <a:r>
              <a:rPr lang="en-US" altLang="zh-TW" sz="2400" b="1" dirty="0" smtClean="0">
                <a:latin typeface="+mn-ea"/>
              </a:rPr>
              <a:t>Common</a:t>
            </a:r>
            <a:r>
              <a:rPr lang="zh-TW" altLang="en-US" sz="2400" b="1" dirty="0" smtClean="0">
                <a:latin typeface="+mn-ea"/>
              </a:rPr>
              <a:t> </a:t>
            </a:r>
            <a:r>
              <a:rPr lang="en-US" altLang="zh-TW" sz="2400" b="1" dirty="0" smtClean="0">
                <a:latin typeface="+mn-ea"/>
              </a:rPr>
              <a:t>RAM</a:t>
            </a:r>
          </a:p>
          <a:p>
            <a:pPr>
              <a:lnSpc>
                <a:spcPct val="150000"/>
              </a:lnSpc>
              <a:buFont typeface="Wingdings" panose="05000000000000000000" pitchFamily="2" charset="2"/>
              <a:buChar char="n"/>
            </a:pPr>
            <a:r>
              <a:rPr lang="zh-TW" altLang="en-US" sz="2200" dirty="0">
                <a:latin typeface="+mn-ea"/>
              </a:rPr>
              <a:t>位於</a:t>
            </a:r>
            <a:r>
              <a:rPr lang="en-US" altLang="zh-TW" sz="2200" dirty="0">
                <a:latin typeface="+mn-ea"/>
              </a:rPr>
              <a:t>Data memory</a:t>
            </a:r>
            <a:r>
              <a:rPr lang="zh-TW" altLang="en-US" sz="2200" dirty="0">
                <a:latin typeface="+mn-ea"/>
              </a:rPr>
              <a:t>的每個</a:t>
            </a:r>
            <a:r>
              <a:rPr lang="en-US" altLang="zh-TW" sz="2200" dirty="0">
                <a:latin typeface="+mn-ea"/>
              </a:rPr>
              <a:t>Bank</a:t>
            </a:r>
            <a:r>
              <a:rPr lang="zh-TW" altLang="en-US" sz="2200" dirty="0" smtClean="0">
                <a:latin typeface="+mn-ea"/>
              </a:rPr>
              <a:t>中</a:t>
            </a:r>
            <a:r>
              <a:rPr lang="en-US" altLang="zh-TW" sz="2200" dirty="0" smtClean="0">
                <a:latin typeface="+mn-ea"/>
              </a:rPr>
              <a:t/>
            </a:r>
            <a:br>
              <a:rPr lang="en-US" altLang="zh-TW" sz="2200" dirty="0" smtClean="0">
                <a:latin typeface="+mn-ea"/>
              </a:rPr>
            </a:br>
            <a:r>
              <a:rPr lang="zh-TW" altLang="en-US" sz="2200" dirty="0" smtClean="0">
                <a:latin typeface="+mn-ea"/>
              </a:rPr>
              <a:t>第</a:t>
            </a:r>
            <a:r>
              <a:rPr lang="en-US" altLang="zh-TW" sz="2200" dirty="0" smtClean="0">
                <a:latin typeface="+mn-ea"/>
              </a:rPr>
              <a:t>33~112</a:t>
            </a:r>
            <a:r>
              <a:rPr lang="zh-TW" altLang="en-US" sz="2200" dirty="0" smtClean="0">
                <a:latin typeface="+mn-ea"/>
              </a:rPr>
              <a:t>個位址及</a:t>
            </a:r>
            <a:r>
              <a:rPr lang="en-US" altLang="zh-TW" sz="2200" dirty="0" smtClean="0">
                <a:latin typeface="+mn-ea"/>
              </a:rPr>
              <a:t>113~128</a:t>
            </a:r>
            <a:r>
              <a:rPr lang="zh-TW" altLang="en-US" sz="2200" dirty="0" smtClean="0">
                <a:latin typeface="+mn-ea"/>
              </a:rPr>
              <a:t>位址</a:t>
            </a:r>
            <a:endParaRPr lang="en-US" altLang="zh-TW" sz="2200" dirty="0" smtClean="0">
              <a:latin typeface="+mn-ea"/>
            </a:endParaRPr>
          </a:p>
          <a:p>
            <a:pPr>
              <a:lnSpc>
                <a:spcPct val="150000"/>
              </a:lnSpc>
              <a:buFont typeface="Wingdings" panose="05000000000000000000" pitchFamily="2" charset="2"/>
              <a:buChar char="n"/>
            </a:pPr>
            <a:r>
              <a:rPr lang="zh-TW" altLang="en-US" sz="2200" dirty="0" smtClean="0">
                <a:latin typeface="+mn-ea"/>
              </a:rPr>
              <a:t>若</a:t>
            </a:r>
            <a:r>
              <a:rPr lang="en-US" altLang="zh-TW" sz="2200" dirty="0" smtClean="0">
                <a:latin typeface="+mn-ea"/>
              </a:rPr>
              <a:t>bank</a:t>
            </a:r>
            <a:r>
              <a:rPr lang="zh-TW" altLang="en-US" sz="2200" dirty="0" smtClean="0">
                <a:latin typeface="+mn-ea"/>
              </a:rPr>
              <a:t>中有</a:t>
            </a:r>
            <a:r>
              <a:rPr lang="en-US" altLang="zh-TW" sz="2200" dirty="0" smtClean="0">
                <a:latin typeface="+mn-ea"/>
              </a:rPr>
              <a:t>GPR</a:t>
            </a:r>
            <a:r>
              <a:rPr lang="zh-TW" altLang="en-US" sz="2200" dirty="0" smtClean="0">
                <a:latin typeface="+mn-ea"/>
              </a:rPr>
              <a:t>，可暫存運算上使用到的數值</a:t>
            </a:r>
            <a:endParaRPr lang="en-US" altLang="zh-TW" sz="2200" dirty="0" smtClean="0">
              <a:latin typeface="+mn-ea"/>
            </a:endParaRPr>
          </a:p>
          <a:p>
            <a:pPr>
              <a:lnSpc>
                <a:spcPct val="150000"/>
              </a:lnSpc>
              <a:buFont typeface="Wingdings" panose="05000000000000000000" pitchFamily="2" charset="2"/>
              <a:buChar char="n"/>
            </a:pPr>
            <a:r>
              <a:rPr lang="en-US" altLang="zh-TW" sz="2200" dirty="0" smtClean="0">
                <a:latin typeface="+mn-ea"/>
              </a:rPr>
              <a:t>Common RAM</a:t>
            </a:r>
            <a:r>
              <a:rPr lang="zh-TW" altLang="en-US" sz="2200" dirty="0" smtClean="0">
                <a:latin typeface="+mn-ea"/>
              </a:rPr>
              <a:t>為每個</a:t>
            </a:r>
            <a:r>
              <a:rPr lang="en-US" altLang="zh-TW" sz="2200" dirty="0" smtClean="0">
                <a:latin typeface="+mn-ea"/>
              </a:rPr>
              <a:t>Bank</a:t>
            </a:r>
            <a:r>
              <a:rPr lang="zh-TW" altLang="en-US" sz="2200" dirty="0" smtClean="0">
                <a:latin typeface="+mn-ea"/>
              </a:rPr>
              <a:t>通用的暫存器</a:t>
            </a:r>
            <a:endParaRPr lang="en-US" altLang="zh-TW" sz="2200" dirty="0">
              <a:latin typeface="+mn-ea"/>
            </a:endParaRPr>
          </a:p>
          <a:p>
            <a:pPr>
              <a:lnSpc>
                <a:spcPct val="150000"/>
              </a:lnSpc>
              <a:buFont typeface="Wingdings" panose="05000000000000000000" pitchFamily="2" charset="2"/>
              <a:buChar char="n"/>
            </a:pPr>
            <a:endParaRPr lang="en-US" altLang="zh-TW" sz="2200" dirty="0" smtClean="0">
              <a:latin typeface="+mn-ea"/>
            </a:endParaRPr>
          </a:p>
        </p:txBody>
      </p:sp>
      <p:sp>
        <p:nvSpPr>
          <p:cNvPr id="8" name="標題 1"/>
          <p:cNvSpPr txBox="1">
            <a:spLocks/>
          </p:cNvSpPr>
          <p:nvPr/>
        </p:nvSpPr>
        <p:spPr>
          <a:xfrm>
            <a:off x="1990724"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a:t>二</a:t>
            </a:r>
            <a:r>
              <a:rPr lang="en-US" altLang="zh-TW" dirty="0" smtClean="0"/>
              <a:t>.</a:t>
            </a:r>
            <a:r>
              <a:rPr lang="zh-TW" altLang="en-US" dirty="0" smtClean="0"/>
              <a:t>架</a:t>
            </a:r>
            <a:r>
              <a:rPr lang="zh-TW" altLang="en-US" dirty="0"/>
              <a:t>構</a:t>
            </a:r>
            <a:r>
              <a:rPr lang="zh-TW" altLang="en-US" dirty="0" smtClean="0"/>
              <a:t>介紹</a:t>
            </a:r>
            <a:endParaRPr lang="zh-TW" altLang="en-US" dirty="0"/>
          </a:p>
        </p:txBody>
      </p:sp>
      <p:pic>
        <p:nvPicPr>
          <p:cNvPr id="3" name="圖片 2"/>
          <p:cNvPicPr>
            <a:picLocks noChangeAspect="1"/>
          </p:cNvPicPr>
          <p:nvPr/>
        </p:nvPicPr>
        <p:blipFill>
          <a:blip r:embed="rId2"/>
          <a:stretch>
            <a:fillRect/>
          </a:stretch>
        </p:blipFill>
        <p:spPr>
          <a:xfrm>
            <a:off x="8946748" y="275894"/>
            <a:ext cx="2872214" cy="5991360"/>
          </a:xfrm>
          <a:prstGeom prst="rect">
            <a:avLst/>
          </a:prstGeom>
        </p:spPr>
      </p:pic>
      <p:sp>
        <p:nvSpPr>
          <p:cNvPr id="2" name="頁尾版面配置區 1"/>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598440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5347" y="624110"/>
            <a:ext cx="8911687" cy="1280890"/>
          </a:xfrm>
        </p:spPr>
        <p:txBody>
          <a:bodyPr/>
          <a:lstStyle/>
          <a:p>
            <a:r>
              <a:rPr lang="zh-TW" altLang="en-US" b="1" dirty="0" smtClean="0"/>
              <a:t>大綱</a:t>
            </a:r>
            <a:endParaRPr lang="zh-TW" altLang="en-US" b="1" dirty="0"/>
          </a:p>
        </p:txBody>
      </p:sp>
      <p:sp>
        <p:nvSpPr>
          <p:cNvPr id="3" name="內容版面配置區 2"/>
          <p:cNvSpPr>
            <a:spLocks noGrp="1"/>
          </p:cNvSpPr>
          <p:nvPr>
            <p:ph idx="1"/>
          </p:nvPr>
        </p:nvSpPr>
        <p:spPr>
          <a:xfrm>
            <a:off x="2331634" y="1905000"/>
            <a:ext cx="8915400" cy="3777622"/>
          </a:xfrm>
        </p:spPr>
        <p:txBody>
          <a:bodyPr>
            <a:normAutofit/>
          </a:bodyPr>
          <a:lstStyle/>
          <a:p>
            <a:r>
              <a:rPr lang="zh-TW" altLang="en-US" sz="3200" dirty="0" smtClean="0"/>
              <a:t>一</a:t>
            </a:r>
            <a:r>
              <a:rPr lang="en-US" altLang="zh-TW" sz="3200" dirty="0" smtClean="0"/>
              <a:t>.</a:t>
            </a:r>
            <a:r>
              <a:rPr lang="zh-TW" altLang="en-US" sz="3200" dirty="0" smtClean="0"/>
              <a:t>特色介紹</a:t>
            </a:r>
            <a:endParaRPr lang="en-US" altLang="zh-TW" sz="3200" dirty="0" smtClean="0"/>
          </a:p>
          <a:p>
            <a:r>
              <a:rPr lang="zh-TW" altLang="en-US" sz="3200" dirty="0" smtClean="0"/>
              <a:t>二</a:t>
            </a:r>
            <a:r>
              <a:rPr lang="en-US" altLang="zh-TW" sz="3200" dirty="0" smtClean="0"/>
              <a:t>.</a:t>
            </a:r>
            <a:r>
              <a:rPr lang="zh-TW" altLang="en-US" sz="3200" dirty="0" smtClean="0"/>
              <a:t>架構介紹</a:t>
            </a:r>
            <a:endParaRPr lang="en-US" altLang="zh-TW" sz="3200" dirty="0" smtClean="0"/>
          </a:p>
          <a:p>
            <a:r>
              <a:rPr lang="zh-TW" altLang="en-US" sz="3200" dirty="0" smtClean="0"/>
              <a:t>三</a:t>
            </a:r>
            <a:r>
              <a:rPr lang="en-US" altLang="zh-TW" sz="3200" dirty="0" smtClean="0"/>
              <a:t>.</a:t>
            </a:r>
            <a:r>
              <a:rPr lang="zh-TW" altLang="en-US" sz="3200" dirty="0" smtClean="0"/>
              <a:t>指令集介紹</a:t>
            </a:r>
            <a:endParaRPr lang="en-US" altLang="zh-TW" sz="3200" dirty="0" smtClean="0"/>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r>
              <a:rPr lang="zh-TW" altLang="en-US" dirty="0" smtClean="0"/>
              <a:t>註</a:t>
            </a:r>
            <a:r>
              <a:rPr lang="en-US" altLang="zh-TW" dirty="0" smtClean="0"/>
              <a:t>:</a:t>
            </a:r>
            <a:r>
              <a:rPr lang="zh-TW" altLang="en-US" dirty="0" smtClean="0"/>
              <a:t>詳細內容請參閱</a:t>
            </a:r>
            <a:r>
              <a:rPr lang="en-US" altLang="zh-TW" dirty="0" smtClean="0"/>
              <a:t>PIC16F1827.pdf</a:t>
            </a:r>
            <a:endParaRPr lang="zh-TW" altLang="en-US" dirty="0"/>
          </a:p>
        </p:txBody>
      </p:sp>
      <p:sp>
        <p:nvSpPr>
          <p:cNvPr id="4" name="頁尾版面配置區 3"/>
          <p:cNvSpPr>
            <a:spLocks noGrp="1"/>
          </p:cNvSpPr>
          <p:nvPr>
            <p:ph type="ftr" sz="quarter" idx="11"/>
          </p:nvPr>
        </p:nvSpPr>
        <p:spPr/>
        <p:txBody>
          <a:bodyPr/>
          <a:lstStyle/>
          <a:p>
            <a:r>
              <a:rPr lang="zh-TW" altLang="en-US" dirty="0" smtClean="0"/>
              <a:t>以微控器為基礎之電路設計實務</a:t>
            </a:r>
            <a:r>
              <a:rPr lang="en-US" altLang="zh-TW" dirty="0" smtClean="0"/>
              <a:t>-</a:t>
            </a:r>
            <a:r>
              <a:rPr lang="zh-TW" altLang="en-US" dirty="0" smtClean="0"/>
              <a:t>微處理器實驗室</a:t>
            </a:r>
            <a:endParaRPr 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064333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txBox="1">
            <a:spLocks/>
          </p:cNvSpPr>
          <p:nvPr/>
        </p:nvSpPr>
        <p:spPr>
          <a:xfrm>
            <a:off x="1987011" y="1483375"/>
            <a:ext cx="8915400" cy="55315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endParaRPr lang="en-US" altLang="zh-TW" sz="2200" dirty="0" smtClean="0">
              <a:latin typeface="+mn-ea"/>
            </a:endParaRPr>
          </a:p>
        </p:txBody>
      </p:sp>
      <p:pic>
        <p:nvPicPr>
          <p:cNvPr id="3" name="圖片 2"/>
          <p:cNvPicPr>
            <a:picLocks noChangeAspect="1"/>
          </p:cNvPicPr>
          <p:nvPr/>
        </p:nvPicPr>
        <p:blipFill>
          <a:blip r:embed="rId2"/>
          <a:stretch>
            <a:fillRect/>
          </a:stretch>
        </p:blipFill>
        <p:spPr>
          <a:xfrm>
            <a:off x="1244830" y="1345386"/>
            <a:ext cx="10781731" cy="5045889"/>
          </a:xfrm>
          <a:prstGeom prst="rect">
            <a:avLst/>
          </a:prstGeom>
        </p:spPr>
      </p:pic>
      <p:sp>
        <p:nvSpPr>
          <p:cNvPr id="6" name="標題 1"/>
          <p:cNvSpPr txBox="1">
            <a:spLocks/>
          </p:cNvSpPr>
          <p:nvPr/>
        </p:nvSpPr>
        <p:spPr>
          <a:xfrm>
            <a:off x="1799652"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三</a:t>
            </a:r>
            <a:r>
              <a:rPr lang="en-US" altLang="zh-TW" dirty="0" smtClean="0"/>
              <a:t>.</a:t>
            </a:r>
            <a:r>
              <a:rPr lang="zh-TW" altLang="en-US" dirty="0" smtClean="0"/>
              <a:t>指令集介紹 </a:t>
            </a:r>
            <a:endParaRPr lang="zh-TW" altLang="en-US" dirty="0"/>
          </a:p>
        </p:txBody>
      </p:sp>
      <p:sp>
        <p:nvSpPr>
          <p:cNvPr id="7" name="頁尾版面配置區 6"/>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8" name="投影片編號版面配置區 7"/>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449182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799652"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三</a:t>
            </a:r>
            <a:r>
              <a:rPr lang="en-US" altLang="zh-TW" dirty="0" smtClean="0"/>
              <a:t>.</a:t>
            </a:r>
            <a:r>
              <a:rPr lang="zh-TW" altLang="en-US" dirty="0" smtClean="0"/>
              <a:t>指令集介紹－代稱解釋</a:t>
            </a:r>
            <a:endParaRPr lang="zh-TW" altLang="en-US" dirty="0"/>
          </a:p>
        </p:txBody>
      </p:sp>
      <p:sp>
        <p:nvSpPr>
          <p:cNvPr id="5" name="內容版面配置區 2"/>
          <p:cNvSpPr txBox="1">
            <a:spLocks/>
          </p:cNvSpPr>
          <p:nvPr/>
        </p:nvSpPr>
        <p:spPr>
          <a:xfrm>
            <a:off x="1987011" y="1483375"/>
            <a:ext cx="8915400" cy="55315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endParaRPr lang="en-US" altLang="zh-TW" sz="2200" dirty="0" smtClean="0">
              <a:latin typeface="+mn-ea"/>
            </a:endParaRPr>
          </a:p>
        </p:txBody>
      </p:sp>
      <p:sp>
        <p:nvSpPr>
          <p:cNvPr id="6" name="內容版面配置區 2"/>
          <p:cNvSpPr>
            <a:spLocks noGrp="1"/>
          </p:cNvSpPr>
          <p:nvPr>
            <p:ph idx="1"/>
          </p:nvPr>
        </p:nvSpPr>
        <p:spPr>
          <a:xfrm>
            <a:off x="1798217" y="1417410"/>
            <a:ext cx="8915400" cy="5531574"/>
          </a:xfrm>
        </p:spPr>
        <p:txBody>
          <a:bodyPr>
            <a:normAutofit/>
          </a:bodyPr>
          <a:lstStyle/>
          <a:p>
            <a:pPr>
              <a:lnSpc>
                <a:spcPct val="150000"/>
              </a:lnSpc>
            </a:pPr>
            <a:r>
              <a:rPr lang="en-US" altLang="zh-TW" sz="2200" dirty="0" smtClean="0">
                <a:latin typeface="+mn-ea"/>
              </a:rPr>
              <a:t>f :Register file address</a:t>
            </a:r>
            <a:r>
              <a:rPr lang="zh-TW" altLang="en-US" sz="2200" dirty="0" smtClean="0">
                <a:latin typeface="+mn-ea"/>
              </a:rPr>
              <a:t>，直接對應到該位址的暫存器</a:t>
            </a:r>
            <a:r>
              <a:rPr lang="en-US" altLang="zh-TW" sz="2200" dirty="0" smtClean="0">
                <a:latin typeface="+mn-ea"/>
              </a:rPr>
              <a:t>(0x00~0x7F)</a:t>
            </a:r>
          </a:p>
          <a:p>
            <a:pPr>
              <a:lnSpc>
                <a:spcPct val="150000"/>
              </a:lnSpc>
            </a:pPr>
            <a:r>
              <a:rPr lang="en-US" altLang="zh-TW" sz="2200" dirty="0">
                <a:latin typeface="+mn-ea"/>
              </a:rPr>
              <a:t>w</a:t>
            </a:r>
            <a:r>
              <a:rPr lang="en-US" altLang="zh-TW" sz="2200" dirty="0" smtClean="0">
                <a:latin typeface="+mn-ea"/>
              </a:rPr>
              <a:t> : Working Register</a:t>
            </a:r>
          </a:p>
          <a:p>
            <a:pPr>
              <a:lnSpc>
                <a:spcPct val="150000"/>
              </a:lnSpc>
            </a:pPr>
            <a:r>
              <a:rPr lang="en-US" altLang="zh-TW" sz="2200" dirty="0">
                <a:latin typeface="+mn-ea"/>
              </a:rPr>
              <a:t>b</a:t>
            </a:r>
            <a:r>
              <a:rPr lang="en-US" altLang="zh-TW" sz="2200" dirty="0" smtClean="0">
                <a:latin typeface="+mn-ea"/>
              </a:rPr>
              <a:t> : </a:t>
            </a:r>
            <a:r>
              <a:rPr lang="zh-TW" altLang="en-US" sz="2200" dirty="0" smtClean="0">
                <a:latin typeface="+mn-ea"/>
              </a:rPr>
              <a:t>指定一個</a:t>
            </a:r>
            <a:r>
              <a:rPr lang="en-US" altLang="zh-TW" sz="2200" dirty="0" smtClean="0">
                <a:latin typeface="+mn-ea"/>
              </a:rPr>
              <a:t>8 bit File Register</a:t>
            </a:r>
            <a:r>
              <a:rPr lang="zh-TW" altLang="en-US" sz="2200" dirty="0" smtClean="0">
                <a:latin typeface="+mn-ea"/>
              </a:rPr>
              <a:t>中的特定一個</a:t>
            </a:r>
            <a:r>
              <a:rPr lang="en-US" altLang="zh-TW" sz="2200" dirty="0" smtClean="0">
                <a:latin typeface="+mn-ea"/>
              </a:rPr>
              <a:t>bit</a:t>
            </a:r>
          </a:p>
          <a:p>
            <a:pPr>
              <a:lnSpc>
                <a:spcPct val="150000"/>
              </a:lnSpc>
            </a:pPr>
            <a:r>
              <a:rPr lang="en-US" altLang="zh-TW" sz="2200" dirty="0">
                <a:latin typeface="+mn-ea"/>
              </a:rPr>
              <a:t>k</a:t>
            </a:r>
            <a:r>
              <a:rPr lang="en-US" altLang="zh-TW" sz="2200" dirty="0" smtClean="0">
                <a:latin typeface="+mn-ea"/>
              </a:rPr>
              <a:t> : </a:t>
            </a:r>
            <a:r>
              <a:rPr lang="zh-TW" altLang="en-US" sz="2200" dirty="0" smtClean="0">
                <a:latin typeface="+mn-ea"/>
              </a:rPr>
              <a:t>表一立即值</a:t>
            </a:r>
            <a:r>
              <a:rPr lang="en-US" altLang="zh-TW" sz="2200" dirty="0" smtClean="0">
                <a:latin typeface="+mn-ea"/>
              </a:rPr>
              <a:t>(Literal)</a:t>
            </a:r>
          </a:p>
          <a:p>
            <a:pPr>
              <a:lnSpc>
                <a:spcPct val="150000"/>
              </a:lnSpc>
            </a:pPr>
            <a:r>
              <a:rPr lang="en-US" altLang="zh-TW" sz="2200" dirty="0" smtClean="0">
                <a:latin typeface="+mn-ea"/>
              </a:rPr>
              <a:t>x : </a:t>
            </a:r>
            <a:r>
              <a:rPr lang="zh-TW" altLang="en-US" sz="2200" dirty="0" smtClean="0">
                <a:latin typeface="+mn-ea"/>
              </a:rPr>
              <a:t>表該</a:t>
            </a:r>
            <a:r>
              <a:rPr lang="en-US" altLang="zh-TW" sz="2200" dirty="0" smtClean="0">
                <a:latin typeface="+mn-ea"/>
              </a:rPr>
              <a:t>bit</a:t>
            </a:r>
            <a:r>
              <a:rPr lang="zh-TW" altLang="en-US" sz="2200" dirty="0" smtClean="0">
                <a:latin typeface="+mn-ea"/>
              </a:rPr>
              <a:t>可視為</a:t>
            </a:r>
            <a:r>
              <a:rPr lang="en-US" altLang="zh-TW" sz="2200" dirty="0" smtClean="0">
                <a:latin typeface="+mn-ea"/>
              </a:rPr>
              <a:t>Don’t care</a:t>
            </a:r>
            <a:r>
              <a:rPr lang="zh-TW" altLang="en-US" sz="2200" dirty="0" smtClean="0">
                <a:latin typeface="+mn-ea"/>
              </a:rPr>
              <a:t>，組</a:t>
            </a:r>
            <a:r>
              <a:rPr lang="zh-TW" altLang="en-US" sz="2200" dirty="0">
                <a:latin typeface="+mn-ea"/>
              </a:rPr>
              <a:t>譯</a:t>
            </a:r>
            <a:r>
              <a:rPr lang="zh-TW" altLang="en-US" sz="2200" dirty="0" smtClean="0">
                <a:latin typeface="+mn-ea"/>
              </a:rPr>
              <a:t>器通常視為</a:t>
            </a:r>
            <a:r>
              <a:rPr lang="en-US" altLang="zh-TW" sz="2200" dirty="0" smtClean="0">
                <a:latin typeface="+mn-ea"/>
              </a:rPr>
              <a:t>0</a:t>
            </a:r>
          </a:p>
          <a:p>
            <a:pPr>
              <a:lnSpc>
                <a:spcPct val="150000"/>
              </a:lnSpc>
            </a:pPr>
            <a:r>
              <a:rPr lang="en-US" altLang="zh-TW" sz="2200" dirty="0" smtClean="0">
                <a:latin typeface="+mn-ea"/>
              </a:rPr>
              <a:t>d : </a:t>
            </a:r>
            <a:r>
              <a:rPr lang="zh-TW" altLang="en-US" sz="2200" dirty="0" smtClean="0">
                <a:latin typeface="+mn-ea"/>
              </a:rPr>
              <a:t>目的地</a:t>
            </a:r>
            <a:r>
              <a:rPr lang="en-US" altLang="zh-TW" sz="2200" dirty="0" smtClean="0">
                <a:latin typeface="+mn-ea"/>
              </a:rPr>
              <a:t>(destination)</a:t>
            </a:r>
            <a:r>
              <a:rPr lang="zh-TW" altLang="en-US" sz="2200" dirty="0" smtClean="0">
                <a:latin typeface="+mn-ea"/>
              </a:rPr>
              <a:t>，選擇儲存運算結果的位置，</a:t>
            </a:r>
            <a:r>
              <a:rPr lang="en-US" altLang="zh-TW" sz="2200" dirty="0" smtClean="0">
                <a:latin typeface="+mn-ea"/>
              </a:rPr>
              <a:t>d=0</a:t>
            </a:r>
            <a:r>
              <a:rPr lang="zh-TW" altLang="en-US" sz="2200" dirty="0" smtClean="0">
                <a:latin typeface="+mn-ea"/>
              </a:rPr>
              <a:t>為</a:t>
            </a:r>
            <a:r>
              <a:rPr lang="en-US" altLang="zh-TW" sz="2200" dirty="0" smtClean="0">
                <a:latin typeface="+mn-ea"/>
              </a:rPr>
              <a:t>Working Register</a:t>
            </a:r>
            <a:r>
              <a:rPr lang="zh-TW" altLang="en-US" sz="2200" dirty="0" smtClean="0">
                <a:latin typeface="+mn-ea"/>
              </a:rPr>
              <a:t>，</a:t>
            </a:r>
            <a:r>
              <a:rPr lang="en-US" altLang="zh-TW" sz="2200" dirty="0" smtClean="0">
                <a:latin typeface="+mn-ea"/>
              </a:rPr>
              <a:t>d=1</a:t>
            </a:r>
            <a:r>
              <a:rPr lang="zh-TW" altLang="en-US" sz="2200" dirty="0" smtClean="0">
                <a:latin typeface="+mn-ea"/>
              </a:rPr>
              <a:t>為</a:t>
            </a:r>
            <a:r>
              <a:rPr lang="en-US" altLang="zh-TW" sz="2200" dirty="0" smtClean="0">
                <a:latin typeface="+mn-ea"/>
              </a:rPr>
              <a:t>File Register</a:t>
            </a:r>
            <a:r>
              <a:rPr lang="zh-TW" altLang="en-US" sz="2200" dirty="0" smtClean="0">
                <a:latin typeface="+mn-ea"/>
              </a:rPr>
              <a:t>，默認值為</a:t>
            </a:r>
            <a:r>
              <a:rPr lang="en-US" altLang="zh-TW" sz="2200" dirty="0" smtClean="0">
                <a:latin typeface="+mn-ea"/>
              </a:rPr>
              <a:t>d=1 </a:t>
            </a:r>
          </a:p>
          <a:p>
            <a:pPr>
              <a:lnSpc>
                <a:spcPct val="150000"/>
              </a:lnSpc>
            </a:pPr>
            <a:endParaRPr lang="en-US" altLang="zh-TW" sz="2200" dirty="0" smtClean="0">
              <a:latin typeface="+mn-ea"/>
            </a:endParaRPr>
          </a:p>
        </p:txBody>
      </p:sp>
      <p:sp>
        <p:nvSpPr>
          <p:cNvPr id="2" name="頁尾版面配置區 1"/>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7" name="投影片編號版面配置區 6"/>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937876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799652"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三</a:t>
            </a:r>
            <a:r>
              <a:rPr lang="en-US" altLang="zh-TW" dirty="0" smtClean="0"/>
              <a:t>.</a:t>
            </a:r>
            <a:r>
              <a:rPr lang="zh-TW" altLang="en-US" dirty="0" smtClean="0"/>
              <a:t>指令集介紹</a:t>
            </a:r>
            <a:endParaRPr lang="zh-TW" altLang="en-US" dirty="0"/>
          </a:p>
        </p:txBody>
      </p:sp>
      <p:sp>
        <p:nvSpPr>
          <p:cNvPr id="5" name="內容版面配置區 2"/>
          <p:cNvSpPr txBox="1">
            <a:spLocks/>
          </p:cNvSpPr>
          <p:nvPr/>
        </p:nvSpPr>
        <p:spPr>
          <a:xfrm>
            <a:off x="1987011" y="1483375"/>
            <a:ext cx="8915400" cy="55315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endParaRPr lang="en-US" altLang="zh-TW" sz="2200" dirty="0" smtClean="0">
              <a:latin typeface="+mn-ea"/>
            </a:endParaRPr>
          </a:p>
        </p:txBody>
      </p:sp>
      <p:sp>
        <p:nvSpPr>
          <p:cNvPr id="6" name="內容版面配置區 2"/>
          <p:cNvSpPr>
            <a:spLocks noGrp="1"/>
          </p:cNvSpPr>
          <p:nvPr>
            <p:ph idx="1"/>
          </p:nvPr>
        </p:nvSpPr>
        <p:spPr>
          <a:xfrm>
            <a:off x="7156665" y="1417729"/>
            <a:ext cx="5676057" cy="5531574"/>
          </a:xfrm>
        </p:spPr>
        <p:txBody>
          <a:bodyPr>
            <a:normAutofit/>
          </a:bodyPr>
          <a:lstStyle/>
          <a:p>
            <a:pPr>
              <a:lnSpc>
                <a:spcPct val="150000"/>
              </a:lnSpc>
            </a:pPr>
            <a:r>
              <a:rPr lang="en-US" altLang="zh-TW" sz="2200" dirty="0" smtClean="0">
                <a:latin typeface="+mn-ea"/>
              </a:rPr>
              <a:t>ADDWF</a:t>
            </a:r>
          </a:p>
          <a:p>
            <a:pPr>
              <a:lnSpc>
                <a:spcPct val="150000"/>
              </a:lnSpc>
              <a:buFont typeface="Wingdings" panose="05000000000000000000" pitchFamily="2" charset="2"/>
              <a:buChar char="n"/>
            </a:pPr>
            <a:r>
              <a:rPr lang="zh-TW" altLang="en-US" sz="2200" dirty="0" smtClean="0">
                <a:latin typeface="+mn-ea"/>
              </a:rPr>
              <a:t>將</a:t>
            </a:r>
            <a:r>
              <a:rPr lang="en-US" altLang="zh-TW" sz="2200" dirty="0" smtClean="0">
                <a:latin typeface="+mn-ea"/>
              </a:rPr>
              <a:t>W </a:t>
            </a:r>
            <a:r>
              <a:rPr lang="en-US" altLang="zh-TW" sz="2200" dirty="0" err="1" smtClean="0">
                <a:latin typeface="+mn-ea"/>
              </a:rPr>
              <a:t>Reg</a:t>
            </a:r>
            <a:r>
              <a:rPr lang="zh-TW" altLang="en-US" sz="2200" dirty="0" smtClean="0">
                <a:latin typeface="+mn-ea"/>
              </a:rPr>
              <a:t>的值與</a:t>
            </a:r>
            <a:r>
              <a:rPr lang="en-US" altLang="zh-TW" sz="2200" dirty="0" smtClean="0">
                <a:latin typeface="+mn-ea"/>
              </a:rPr>
              <a:t>F </a:t>
            </a:r>
            <a:r>
              <a:rPr lang="en-US" altLang="zh-TW" sz="2200" dirty="0" err="1" smtClean="0">
                <a:latin typeface="+mn-ea"/>
              </a:rPr>
              <a:t>Reg</a:t>
            </a:r>
            <a:r>
              <a:rPr lang="zh-TW" altLang="en-US" sz="2200" dirty="0" smtClean="0">
                <a:latin typeface="+mn-ea"/>
              </a:rPr>
              <a:t>的值相加，</a:t>
            </a:r>
            <a:r>
              <a:rPr lang="en-US" altLang="zh-TW" sz="2200" dirty="0" smtClean="0">
                <a:latin typeface="+mn-ea"/>
              </a:rPr>
              <a:t/>
            </a:r>
            <a:br>
              <a:rPr lang="en-US" altLang="zh-TW" sz="2200" dirty="0" smtClean="0">
                <a:latin typeface="+mn-ea"/>
              </a:rPr>
            </a:br>
            <a:r>
              <a:rPr lang="zh-TW" altLang="en-US" sz="2200" dirty="0" smtClean="0">
                <a:latin typeface="+mn-ea"/>
              </a:rPr>
              <a:t>存到</a:t>
            </a:r>
            <a:r>
              <a:rPr lang="en-US" altLang="zh-TW" sz="2200" dirty="0" smtClean="0">
                <a:latin typeface="+mn-ea"/>
              </a:rPr>
              <a:t>d</a:t>
            </a:r>
            <a:r>
              <a:rPr lang="zh-TW" altLang="en-US" sz="2200" dirty="0" smtClean="0">
                <a:latin typeface="+mn-ea"/>
              </a:rPr>
              <a:t>指定的暫存器中，</a:t>
            </a:r>
            <a:r>
              <a:rPr lang="en-US" altLang="zh-TW" sz="2200" dirty="0" smtClean="0">
                <a:latin typeface="+mn-ea"/>
              </a:rPr>
              <a:t/>
            </a:r>
            <a:br>
              <a:rPr lang="en-US" altLang="zh-TW" sz="2200" dirty="0" smtClean="0">
                <a:latin typeface="+mn-ea"/>
              </a:rPr>
            </a:br>
            <a:r>
              <a:rPr lang="zh-TW" altLang="en-US" sz="2200" dirty="0" smtClean="0">
                <a:latin typeface="+mn-ea"/>
              </a:rPr>
              <a:t>該運算結果會影響</a:t>
            </a:r>
            <a:r>
              <a:rPr lang="en-US" altLang="zh-TW" sz="2200" dirty="0" smtClean="0">
                <a:latin typeface="+mn-ea"/>
              </a:rPr>
              <a:t>Status </a:t>
            </a:r>
            <a:r>
              <a:rPr lang="en-US" altLang="zh-TW" sz="2200" dirty="0" err="1" smtClean="0">
                <a:latin typeface="+mn-ea"/>
              </a:rPr>
              <a:t>Reg</a:t>
            </a:r>
            <a:r>
              <a:rPr lang="zh-TW" altLang="en-US" sz="2200" dirty="0" smtClean="0">
                <a:latin typeface="+mn-ea"/>
              </a:rPr>
              <a:t>中</a:t>
            </a:r>
            <a:r>
              <a:rPr lang="en-US" altLang="zh-TW" sz="2200" dirty="0" smtClean="0">
                <a:latin typeface="+mn-ea"/>
              </a:rPr>
              <a:t/>
            </a:r>
            <a:br>
              <a:rPr lang="en-US" altLang="zh-TW" sz="2200" dirty="0" smtClean="0">
                <a:latin typeface="+mn-ea"/>
              </a:rPr>
            </a:br>
            <a:r>
              <a:rPr lang="zh-TW" altLang="en-US" sz="2200" dirty="0" smtClean="0">
                <a:latin typeface="+mn-ea"/>
              </a:rPr>
              <a:t>之</a:t>
            </a:r>
            <a:r>
              <a:rPr lang="en-US" altLang="zh-TW" sz="2200" dirty="0" smtClean="0">
                <a:latin typeface="+mn-ea"/>
              </a:rPr>
              <a:t>C(carry)</a:t>
            </a:r>
            <a:r>
              <a:rPr lang="zh-TW" altLang="en-US" sz="2200" dirty="0" smtClean="0">
                <a:latin typeface="+mn-ea"/>
              </a:rPr>
              <a:t>、</a:t>
            </a:r>
            <a:r>
              <a:rPr lang="en-US" altLang="zh-TW" sz="2200" dirty="0" smtClean="0">
                <a:latin typeface="+mn-ea"/>
              </a:rPr>
              <a:t>DC(Digital carry)</a:t>
            </a:r>
            <a:r>
              <a:rPr lang="zh-TW" altLang="en-US" sz="2200" dirty="0" smtClean="0">
                <a:latin typeface="+mn-ea"/>
              </a:rPr>
              <a:t>、</a:t>
            </a:r>
            <a:r>
              <a:rPr lang="en-US" altLang="zh-TW" sz="2200" dirty="0" smtClean="0">
                <a:latin typeface="+mn-ea"/>
              </a:rPr>
              <a:t/>
            </a:r>
            <a:br>
              <a:rPr lang="en-US" altLang="zh-TW" sz="2200" dirty="0" smtClean="0">
                <a:latin typeface="+mn-ea"/>
              </a:rPr>
            </a:br>
            <a:r>
              <a:rPr lang="en-US" altLang="zh-TW" sz="2200" dirty="0" smtClean="0">
                <a:latin typeface="+mn-ea"/>
              </a:rPr>
              <a:t>Z(Zero)</a:t>
            </a:r>
            <a:r>
              <a:rPr lang="zh-TW" altLang="en-US" sz="2200" dirty="0" smtClean="0">
                <a:latin typeface="+mn-ea"/>
              </a:rPr>
              <a:t>的值</a:t>
            </a:r>
            <a:endParaRPr lang="en-US" altLang="zh-TW" sz="2200" dirty="0" smtClean="0">
              <a:latin typeface="+mn-ea"/>
            </a:endParaRPr>
          </a:p>
          <a:p>
            <a:pPr>
              <a:lnSpc>
                <a:spcPct val="150000"/>
              </a:lnSpc>
              <a:buFont typeface="Wingdings" panose="05000000000000000000" pitchFamily="2" charset="2"/>
              <a:buChar char="n"/>
            </a:pPr>
            <a:r>
              <a:rPr lang="zh-TW" altLang="en-US" sz="2200" dirty="0" smtClean="0">
                <a:latin typeface="+mn-ea"/>
              </a:rPr>
              <a:t>範例</a:t>
            </a:r>
            <a:r>
              <a:rPr lang="en-US" altLang="zh-TW" sz="2200" dirty="0" smtClean="0">
                <a:latin typeface="+mn-ea"/>
              </a:rPr>
              <a:t>:</a:t>
            </a:r>
            <a:r>
              <a:rPr lang="en-US" altLang="zh-TW" sz="2200" dirty="0" err="1" smtClean="0">
                <a:latin typeface="+mn-ea"/>
              </a:rPr>
              <a:t>addwf</a:t>
            </a:r>
            <a:r>
              <a:rPr lang="en-US" altLang="zh-TW" sz="2200" dirty="0" smtClean="0">
                <a:latin typeface="+mn-ea"/>
              </a:rPr>
              <a:t>  </a:t>
            </a:r>
            <a:r>
              <a:rPr lang="en-US" altLang="zh-TW" sz="2200" dirty="0" err="1" smtClean="0">
                <a:latin typeface="+mn-ea"/>
              </a:rPr>
              <a:t>PORTA,w</a:t>
            </a:r>
            <a:endParaRPr lang="en-US" altLang="zh-TW" sz="2200" dirty="0" smtClean="0">
              <a:latin typeface="+mn-ea"/>
            </a:endParaRPr>
          </a:p>
        </p:txBody>
      </p:sp>
      <p:pic>
        <p:nvPicPr>
          <p:cNvPr id="2" name="圖片 1"/>
          <p:cNvPicPr>
            <a:picLocks noChangeAspect="1"/>
          </p:cNvPicPr>
          <p:nvPr/>
        </p:nvPicPr>
        <p:blipFill>
          <a:blip r:embed="rId2"/>
          <a:stretch>
            <a:fillRect/>
          </a:stretch>
        </p:blipFill>
        <p:spPr>
          <a:xfrm>
            <a:off x="1292406" y="1610754"/>
            <a:ext cx="5676900" cy="3390900"/>
          </a:xfrm>
          <a:prstGeom prst="rect">
            <a:avLst/>
          </a:prstGeom>
        </p:spPr>
      </p:pic>
      <p:sp>
        <p:nvSpPr>
          <p:cNvPr id="3" name="頁尾版面配置區 2"/>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7" name="投影片編號版面配置區 6"/>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559573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799652"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三</a:t>
            </a:r>
            <a:r>
              <a:rPr lang="en-US" altLang="zh-TW" dirty="0" smtClean="0"/>
              <a:t>.</a:t>
            </a:r>
            <a:r>
              <a:rPr lang="zh-TW" altLang="en-US" dirty="0" smtClean="0"/>
              <a:t>指令集介紹</a:t>
            </a:r>
            <a:endParaRPr lang="zh-TW" altLang="en-US" dirty="0"/>
          </a:p>
        </p:txBody>
      </p:sp>
      <p:sp>
        <p:nvSpPr>
          <p:cNvPr id="5" name="內容版面配置區 2"/>
          <p:cNvSpPr txBox="1">
            <a:spLocks/>
          </p:cNvSpPr>
          <p:nvPr/>
        </p:nvSpPr>
        <p:spPr>
          <a:xfrm>
            <a:off x="1987011" y="1483375"/>
            <a:ext cx="8915400" cy="55315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endParaRPr lang="en-US" altLang="zh-TW" sz="2200" dirty="0" smtClean="0">
              <a:latin typeface="+mn-ea"/>
            </a:endParaRPr>
          </a:p>
        </p:txBody>
      </p:sp>
      <p:sp>
        <p:nvSpPr>
          <p:cNvPr id="6" name="內容版面配置區 2"/>
          <p:cNvSpPr>
            <a:spLocks noGrp="1"/>
          </p:cNvSpPr>
          <p:nvPr>
            <p:ph idx="1"/>
          </p:nvPr>
        </p:nvSpPr>
        <p:spPr>
          <a:xfrm>
            <a:off x="7156665" y="1417729"/>
            <a:ext cx="5676057" cy="5531574"/>
          </a:xfrm>
        </p:spPr>
        <p:txBody>
          <a:bodyPr>
            <a:normAutofit/>
          </a:bodyPr>
          <a:lstStyle/>
          <a:p>
            <a:pPr>
              <a:lnSpc>
                <a:spcPct val="150000"/>
              </a:lnSpc>
            </a:pPr>
            <a:r>
              <a:rPr lang="en-US" altLang="zh-TW" sz="2200" dirty="0" smtClean="0">
                <a:latin typeface="+mn-ea"/>
              </a:rPr>
              <a:t>BSF</a:t>
            </a:r>
            <a:endParaRPr lang="en-US" altLang="zh-TW" sz="2200" dirty="0">
              <a:latin typeface="+mn-ea"/>
            </a:endParaRPr>
          </a:p>
          <a:p>
            <a:pPr>
              <a:lnSpc>
                <a:spcPct val="150000"/>
              </a:lnSpc>
              <a:buFont typeface="Wingdings" panose="05000000000000000000" pitchFamily="2" charset="2"/>
              <a:buChar char="n"/>
            </a:pPr>
            <a:r>
              <a:rPr lang="zh-TW" altLang="en-US" sz="2200" dirty="0" smtClean="0">
                <a:latin typeface="+mn-ea"/>
              </a:rPr>
              <a:t>將</a:t>
            </a:r>
            <a:r>
              <a:rPr lang="en-US" altLang="zh-TW" sz="2200" dirty="0" smtClean="0">
                <a:latin typeface="+mn-ea"/>
              </a:rPr>
              <a:t>F </a:t>
            </a:r>
            <a:r>
              <a:rPr lang="en-US" altLang="zh-TW" sz="2200" dirty="0" err="1" smtClean="0">
                <a:latin typeface="+mn-ea"/>
              </a:rPr>
              <a:t>Reg</a:t>
            </a:r>
            <a:r>
              <a:rPr lang="zh-TW" altLang="en-US" sz="2200" dirty="0" smtClean="0">
                <a:latin typeface="+mn-ea"/>
              </a:rPr>
              <a:t>中的指定</a:t>
            </a:r>
            <a:r>
              <a:rPr lang="en-US" altLang="zh-TW" sz="2200" dirty="0" smtClean="0">
                <a:latin typeface="+mn-ea"/>
              </a:rPr>
              <a:t>Bit</a:t>
            </a:r>
            <a:r>
              <a:rPr lang="zh-TW" altLang="en-US" sz="2200" dirty="0" smtClean="0">
                <a:latin typeface="+mn-ea"/>
              </a:rPr>
              <a:t>設為</a:t>
            </a:r>
            <a:r>
              <a:rPr lang="en-US" altLang="zh-TW" sz="2200" dirty="0" smtClean="0">
                <a:latin typeface="+mn-ea"/>
              </a:rPr>
              <a:t>1</a:t>
            </a:r>
          </a:p>
          <a:p>
            <a:pPr>
              <a:lnSpc>
                <a:spcPct val="150000"/>
              </a:lnSpc>
              <a:buFont typeface="Wingdings" panose="05000000000000000000" pitchFamily="2" charset="2"/>
              <a:buChar char="n"/>
            </a:pPr>
            <a:r>
              <a:rPr lang="zh-TW" altLang="en-US" sz="2200" dirty="0" smtClean="0">
                <a:latin typeface="+mn-ea"/>
              </a:rPr>
              <a:t>範例</a:t>
            </a:r>
            <a:r>
              <a:rPr lang="en-US" altLang="zh-TW" sz="2200" dirty="0" smtClean="0">
                <a:latin typeface="+mn-ea"/>
              </a:rPr>
              <a:t>:</a:t>
            </a:r>
            <a:r>
              <a:rPr lang="zh-TW" altLang="en-US" sz="2200" dirty="0" smtClean="0">
                <a:latin typeface="+mn-ea"/>
              </a:rPr>
              <a:t> </a:t>
            </a:r>
            <a:r>
              <a:rPr lang="en-US" altLang="zh-TW" sz="2200" dirty="0" err="1" smtClean="0">
                <a:latin typeface="+mn-ea"/>
              </a:rPr>
              <a:t>bsf</a:t>
            </a:r>
            <a:r>
              <a:rPr lang="en-US" altLang="zh-TW" sz="2200" dirty="0" smtClean="0">
                <a:latin typeface="+mn-ea"/>
              </a:rPr>
              <a:t> PORTA,3</a:t>
            </a:r>
          </a:p>
        </p:txBody>
      </p:sp>
      <p:pic>
        <p:nvPicPr>
          <p:cNvPr id="3" name="圖片 2"/>
          <p:cNvPicPr>
            <a:picLocks noChangeAspect="1"/>
          </p:cNvPicPr>
          <p:nvPr/>
        </p:nvPicPr>
        <p:blipFill>
          <a:blip r:embed="rId2"/>
          <a:stretch>
            <a:fillRect/>
          </a:stretch>
        </p:blipFill>
        <p:spPr>
          <a:xfrm>
            <a:off x="1202968" y="1534537"/>
            <a:ext cx="5762625" cy="2714625"/>
          </a:xfrm>
          <a:prstGeom prst="rect">
            <a:avLst/>
          </a:prstGeom>
        </p:spPr>
      </p:pic>
      <p:sp>
        <p:nvSpPr>
          <p:cNvPr id="7" name="頁尾版面配置區 6"/>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8" name="投影片編號版面配置區 7"/>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393705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799652"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三</a:t>
            </a:r>
            <a:r>
              <a:rPr lang="en-US" altLang="zh-TW" dirty="0" smtClean="0"/>
              <a:t>.</a:t>
            </a:r>
            <a:r>
              <a:rPr lang="zh-TW" altLang="en-US" dirty="0" smtClean="0"/>
              <a:t>指令集介紹</a:t>
            </a:r>
            <a:endParaRPr lang="zh-TW" altLang="en-US" dirty="0"/>
          </a:p>
        </p:txBody>
      </p:sp>
      <p:sp>
        <p:nvSpPr>
          <p:cNvPr id="5" name="內容版面配置區 2"/>
          <p:cNvSpPr txBox="1">
            <a:spLocks/>
          </p:cNvSpPr>
          <p:nvPr/>
        </p:nvSpPr>
        <p:spPr>
          <a:xfrm>
            <a:off x="1987011" y="1483375"/>
            <a:ext cx="8915400" cy="55315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endParaRPr lang="en-US" altLang="zh-TW" sz="2200" dirty="0" smtClean="0">
              <a:latin typeface="+mn-ea"/>
            </a:endParaRPr>
          </a:p>
        </p:txBody>
      </p:sp>
      <p:sp>
        <p:nvSpPr>
          <p:cNvPr id="6" name="內容版面配置區 2"/>
          <p:cNvSpPr>
            <a:spLocks noGrp="1"/>
          </p:cNvSpPr>
          <p:nvPr>
            <p:ph idx="1"/>
          </p:nvPr>
        </p:nvSpPr>
        <p:spPr>
          <a:xfrm>
            <a:off x="7156665" y="1417729"/>
            <a:ext cx="5676057" cy="5531574"/>
          </a:xfrm>
        </p:spPr>
        <p:txBody>
          <a:bodyPr>
            <a:normAutofit/>
          </a:bodyPr>
          <a:lstStyle/>
          <a:p>
            <a:pPr>
              <a:lnSpc>
                <a:spcPct val="150000"/>
              </a:lnSpc>
            </a:pPr>
            <a:r>
              <a:rPr lang="en-US" altLang="zh-TW" sz="2200" dirty="0" smtClean="0">
                <a:latin typeface="+mn-ea"/>
              </a:rPr>
              <a:t>INCFSZ</a:t>
            </a:r>
            <a:endParaRPr lang="en-US" altLang="zh-TW" sz="2200" dirty="0">
              <a:latin typeface="+mn-ea"/>
            </a:endParaRPr>
          </a:p>
          <a:p>
            <a:pPr>
              <a:lnSpc>
                <a:spcPct val="150000"/>
              </a:lnSpc>
              <a:buFont typeface="Wingdings" panose="05000000000000000000" pitchFamily="2" charset="2"/>
              <a:buChar char="n"/>
            </a:pPr>
            <a:r>
              <a:rPr lang="zh-TW" altLang="en-US" sz="2200" dirty="0" smtClean="0">
                <a:latin typeface="+mn-ea"/>
              </a:rPr>
              <a:t>將</a:t>
            </a:r>
            <a:r>
              <a:rPr lang="en-US" altLang="zh-TW" sz="2200" dirty="0" smtClean="0">
                <a:latin typeface="+mn-ea"/>
              </a:rPr>
              <a:t>F </a:t>
            </a:r>
            <a:r>
              <a:rPr lang="en-US" altLang="zh-TW" sz="2200" dirty="0" err="1" smtClean="0">
                <a:latin typeface="+mn-ea"/>
              </a:rPr>
              <a:t>Reg</a:t>
            </a:r>
            <a:r>
              <a:rPr lang="zh-TW" altLang="en-US" sz="2200" dirty="0" smtClean="0">
                <a:latin typeface="+mn-ea"/>
              </a:rPr>
              <a:t>的值加一，</a:t>
            </a:r>
            <a:r>
              <a:rPr lang="en-US" altLang="zh-TW" sz="2200" dirty="0" smtClean="0">
                <a:latin typeface="+mn-ea"/>
              </a:rPr>
              <a:t/>
            </a:r>
            <a:br>
              <a:rPr lang="en-US" altLang="zh-TW" sz="2200" dirty="0" smtClean="0">
                <a:latin typeface="+mn-ea"/>
              </a:rPr>
            </a:br>
            <a:r>
              <a:rPr lang="zh-TW" altLang="en-US" sz="2200" dirty="0" smtClean="0">
                <a:latin typeface="+mn-ea"/>
              </a:rPr>
              <a:t>若結果為</a:t>
            </a:r>
            <a:r>
              <a:rPr lang="en-US" altLang="zh-TW" sz="2200" dirty="0" smtClean="0">
                <a:latin typeface="+mn-ea"/>
              </a:rPr>
              <a:t>0</a:t>
            </a:r>
            <a:r>
              <a:rPr lang="zh-TW" altLang="en-US" sz="2200" dirty="0" smtClean="0">
                <a:latin typeface="+mn-ea"/>
              </a:rPr>
              <a:t>則忽略下一條指令</a:t>
            </a:r>
            <a:endParaRPr lang="en-US" altLang="zh-TW" sz="2200" dirty="0" smtClean="0">
              <a:latin typeface="+mn-ea"/>
            </a:endParaRPr>
          </a:p>
          <a:p>
            <a:pPr>
              <a:lnSpc>
                <a:spcPct val="150000"/>
              </a:lnSpc>
              <a:buFont typeface="Wingdings" panose="05000000000000000000" pitchFamily="2" charset="2"/>
              <a:buChar char="n"/>
            </a:pPr>
            <a:r>
              <a:rPr lang="zh-TW" altLang="en-US" sz="2200" dirty="0" smtClean="0">
                <a:latin typeface="+mn-ea"/>
              </a:rPr>
              <a:t>範例</a:t>
            </a:r>
            <a:r>
              <a:rPr lang="en-US" altLang="zh-TW" sz="2200" dirty="0" smtClean="0">
                <a:latin typeface="+mn-ea"/>
              </a:rPr>
              <a:t>:</a:t>
            </a:r>
            <a:r>
              <a:rPr lang="zh-TW" altLang="en-US" sz="2200" dirty="0" smtClean="0">
                <a:latin typeface="+mn-ea"/>
              </a:rPr>
              <a:t> </a:t>
            </a:r>
            <a:r>
              <a:rPr lang="en-US" altLang="zh-TW" sz="2200" dirty="0" smtClean="0">
                <a:latin typeface="+mn-ea"/>
              </a:rPr>
              <a:t>INCFSZ </a:t>
            </a:r>
            <a:r>
              <a:rPr lang="en-US" altLang="zh-TW" sz="2200" dirty="0" err="1" smtClean="0">
                <a:latin typeface="+mn-ea"/>
              </a:rPr>
              <a:t>PORTA,f</a:t>
            </a:r>
            <a:endParaRPr lang="en-US" altLang="zh-TW" sz="2200" dirty="0" smtClean="0">
              <a:latin typeface="+mn-ea"/>
            </a:endParaRPr>
          </a:p>
        </p:txBody>
      </p:sp>
      <p:pic>
        <p:nvPicPr>
          <p:cNvPr id="2" name="圖片 1"/>
          <p:cNvPicPr>
            <a:picLocks noChangeAspect="1"/>
          </p:cNvPicPr>
          <p:nvPr/>
        </p:nvPicPr>
        <p:blipFill>
          <a:blip r:embed="rId2"/>
          <a:stretch>
            <a:fillRect/>
          </a:stretch>
        </p:blipFill>
        <p:spPr>
          <a:xfrm>
            <a:off x="1222018" y="1483375"/>
            <a:ext cx="5743575" cy="4514850"/>
          </a:xfrm>
          <a:prstGeom prst="rect">
            <a:avLst/>
          </a:prstGeom>
        </p:spPr>
      </p:pic>
      <p:sp>
        <p:nvSpPr>
          <p:cNvPr id="8" name="頁尾版面配置區 7"/>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9" name="投影片編號版面配置區 8"/>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840040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799652"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三</a:t>
            </a:r>
            <a:r>
              <a:rPr lang="en-US" altLang="zh-TW" dirty="0" smtClean="0"/>
              <a:t>.</a:t>
            </a:r>
            <a:r>
              <a:rPr lang="zh-TW" altLang="en-US" dirty="0" smtClean="0"/>
              <a:t>指令集介紹</a:t>
            </a:r>
            <a:endParaRPr lang="zh-TW" altLang="en-US" dirty="0"/>
          </a:p>
        </p:txBody>
      </p:sp>
      <p:sp>
        <p:nvSpPr>
          <p:cNvPr id="5" name="內容版面配置區 2"/>
          <p:cNvSpPr txBox="1">
            <a:spLocks/>
          </p:cNvSpPr>
          <p:nvPr/>
        </p:nvSpPr>
        <p:spPr>
          <a:xfrm>
            <a:off x="1987011" y="1483375"/>
            <a:ext cx="8915400" cy="55315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endParaRPr lang="en-US" altLang="zh-TW" sz="2200" dirty="0" smtClean="0">
              <a:latin typeface="+mn-ea"/>
            </a:endParaRPr>
          </a:p>
        </p:txBody>
      </p:sp>
      <p:sp>
        <p:nvSpPr>
          <p:cNvPr id="6" name="內容版面配置區 2"/>
          <p:cNvSpPr>
            <a:spLocks noGrp="1"/>
          </p:cNvSpPr>
          <p:nvPr>
            <p:ph idx="1"/>
          </p:nvPr>
        </p:nvSpPr>
        <p:spPr>
          <a:xfrm>
            <a:off x="7156665" y="1417729"/>
            <a:ext cx="5676057" cy="5531574"/>
          </a:xfrm>
        </p:spPr>
        <p:txBody>
          <a:bodyPr>
            <a:normAutofit/>
          </a:bodyPr>
          <a:lstStyle/>
          <a:p>
            <a:pPr>
              <a:lnSpc>
                <a:spcPct val="150000"/>
              </a:lnSpc>
            </a:pPr>
            <a:r>
              <a:rPr lang="en-US" altLang="zh-TW" sz="2200" dirty="0" smtClean="0">
                <a:latin typeface="+mn-ea"/>
              </a:rPr>
              <a:t>MOVLW</a:t>
            </a:r>
            <a:endParaRPr lang="en-US" altLang="zh-TW" sz="2200" dirty="0">
              <a:latin typeface="+mn-ea"/>
            </a:endParaRPr>
          </a:p>
          <a:p>
            <a:pPr>
              <a:lnSpc>
                <a:spcPct val="150000"/>
              </a:lnSpc>
              <a:buFont typeface="Wingdings" panose="05000000000000000000" pitchFamily="2" charset="2"/>
              <a:buChar char="n"/>
            </a:pPr>
            <a:r>
              <a:rPr lang="zh-TW" altLang="en-US" sz="2200" dirty="0" smtClean="0">
                <a:latin typeface="+mn-ea"/>
              </a:rPr>
              <a:t>將一立即值放入</a:t>
            </a:r>
            <a:r>
              <a:rPr lang="en-US" altLang="zh-TW" sz="2200" dirty="0" smtClean="0">
                <a:latin typeface="+mn-ea"/>
              </a:rPr>
              <a:t>W </a:t>
            </a:r>
            <a:r>
              <a:rPr lang="en-US" altLang="zh-TW" sz="2200" dirty="0" err="1" smtClean="0">
                <a:latin typeface="+mn-ea"/>
              </a:rPr>
              <a:t>Reg</a:t>
            </a:r>
            <a:endParaRPr lang="en-US" altLang="zh-TW" sz="2200" dirty="0" smtClean="0">
              <a:latin typeface="+mn-ea"/>
            </a:endParaRPr>
          </a:p>
          <a:p>
            <a:pPr>
              <a:lnSpc>
                <a:spcPct val="150000"/>
              </a:lnSpc>
              <a:buFont typeface="Wingdings" panose="05000000000000000000" pitchFamily="2" charset="2"/>
              <a:buChar char="n"/>
            </a:pPr>
            <a:r>
              <a:rPr lang="zh-TW" altLang="en-US" sz="2200" dirty="0" smtClean="0">
                <a:latin typeface="+mn-ea"/>
              </a:rPr>
              <a:t>範例</a:t>
            </a:r>
            <a:r>
              <a:rPr lang="en-US" altLang="zh-TW" sz="2200" dirty="0" smtClean="0">
                <a:latin typeface="+mn-ea"/>
              </a:rPr>
              <a:t>:MOVLW 0x5A</a:t>
            </a:r>
          </a:p>
        </p:txBody>
      </p:sp>
      <p:pic>
        <p:nvPicPr>
          <p:cNvPr id="3" name="圖片 2"/>
          <p:cNvPicPr>
            <a:picLocks noChangeAspect="1"/>
          </p:cNvPicPr>
          <p:nvPr/>
        </p:nvPicPr>
        <p:blipFill>
          <a:blip r:embed="rId2"/>
          <a:stretch>
            <a:fillRect/>
          </a:stretch>
        </p:blipFill>
        <p:spPr>
          <a:xfrm>
            <a:off x="1117243" y="1417729"/>
            <a:ext cx="5848350" cy="4391025"/>
          </a:xfrm>
          <a:prstGeom prst="rect">
            <a:avLst/>
          </a:prstGeom>
        </p:spPr>
      </p:pic>
      <p:sp>
        <p:nvSpPr>
          <p:cNvPr id="7" name="頁尾版面配置區 6"/>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8" name="投影片編號版面配置區 7"/>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770261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79502" y="548680"/>
            <a:ext cx="7344816" cy="961310"/>
          </a:xfrm>
        </p:spPr>
        <p:txBody>
          <a:bodyPr/>
          <a:lstStyle/>
          <a:p>
            <a:r>
              <a:rPr lang="en-US" altLang="zh-TW" smtClean="0"/>
              <a:t>PIC</a:t>
            </a:r>
            <a:r>
              <a:rPr lang="zh-TW" altLang="en-US" smtClean="0"/>
              <a:t>微控器燒錄步驟</a:t>
            </a:r>
            <a:endParaRPr lang="zh-TW" altLang="en-US" dirty="0"/>
          </a:p>
        </p:txBody>
      </p:sp>
      <p:sp>
        <p:nvSpPr>
          <p:cNvPr id="3" name="副標題 2"/>
          <p:cNvSpPr>
            <a:spLocks noGrp="1"/>
          </p:cNvSpPr>
          <p:nvPr>
            <p:ph type="subTitle" idx="1"/>
          </p:nvPr>
        </p:nvSpPr>
        <p:spPr/>
        <p:txBody>
          <a:bodyPr/>
          <a:lstStyle/>
          <a:p>
            <a:endParaRPr lang="zh-TW" altLang="en-US"/>
          </a:p>
        </p:txBody>
      </p:sp>
      <p:pic>
        <p:nvPicPr>
          <p:cNvPr id="12292" name="Picture 4" descr="http://www.microchip.com/EasyWeb/www/images/pressrelease/MPLAB_X_IDE_5x7.jpg"/>
          <p:cNvPicPr>
            <a:picLocks noChangeAspect="1" noChangeArrowheads="1"/>
          </p:cNvPicPr>
          <p:nvPr/>
        </p:nvPicPr>
        <p:blipFill>
          <a:blip r:embed="rId3" cstate="print">
            <a:clrChange>
              <a:clrFrom>
                <a:srgbClr val="8E9A8C"/>
              </a:clrFrom>
              <a:clrTo>
                <a:srgbClr val="8E9A8C">
                  <a:alpha val="0"/>
                </a:srgbClr>
              </a:clrTo>
            </a:clrChange>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2984166" y="1493549"/>
            <a:ext cx="6552728" cy="46805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6" name="Picture 8" descr="http://park11.wakwak.com/~microtechnica/goods_img/ICD3_big2320.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57" b="96763" l="5625" r="90000">
                        <a14:backgroundMark x1="7813" y1="4317" x2="7813" y2="4317"/>
                        <a14:backgroundMark x1="3750" y1="10432" x2="3750" y2="10432"/>
                      </a14:backgroundRemoval>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351584" y="3529387"/>
            <a:ext cx="3048000" cy="2647951"/>
          </a:xfrm>
          <a:prstGeom prst="rect">
            <a:avLst/>
          </a:prstGeom>
          <a:noFill/>
          <a:extLst>
            <a:ext uri="{909E8E84-426E-40DD-AFC4-6F175D3DCCD1}">
              <a14:hiddenFill xmlns:a14="http://schemas.microsoft.com/office/drawing/2010/main">
                <a:solidFill>
                  <a:srgbClr val="FFFFFF"/>
                </a:solidFill>
              </a14:hiddenFill>
            </a:ext>
          </a:extLst>
        </p:spPr>
      </p:pic>
      <p:sp>
        <p:nvSpPr>
          <p:cNvPr id="4" name="頁尾版面配置區 3"/>
          <p:cNvSpPr>
            <a:spLocks noGrp="1"/>
          </p:cNvSpPr>
          <p:nvPr>
            <p:ph type="ftr" sz="quarter" idx="11"/>
          </p:nvPr>
        </p:nvSpPr>
        <p:spPr>
          <a:xfrm>
            <a:off x="5858400" y="6356350"/>
            <a:ext cx="3896072"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
        <p:nvSpPr>
          <p:cNvPr id="5" name="投影片編號版面配置區 4"/>
          <p:cNvSpPr>
            <a:spLocks noGrp="1"/>
          </p:cNvSpPr>
          <p:nvPr>
            <p:ph type="sldNum" sz="quarter" idx="12"/>
          </p:nvPr>
        </p:nvSpPr>
        <p:spPr/>
        <p:txBody>
          <a:bodyPr/>
          <a:lstStyle/>
          <a:p>
            <a:fld id="{AEF829CC-553E-4A10-9460-B9C279531C36}" type="slidenum">
              <a:rPr lang="zh-TW" altLang="en-US" smtClean="0"/>
              <a:t>26</a:t>
            </a:fld>
            <a:endParaRPr lang="zh-TW" altLang="en-US" dirty="0"/>
          </a:p>
        </p:txBody>
      </p:sp>
    </p:spTree>
    <p:extLst>
      <p:ext uri="{BB962C8B-B14F-4D97-AF65-F5344CB8AC3E}">
        <p14:creationId xmlns:p14="http://schemas.microsoft.com/office/powerpoint/2010/main" val="3237607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ICD3(</a:t>
            </a:r>
            <a:r>
              <a:rPr lang="zh-TW" altLang="en-US" smtClean="0"/>
              <a:t>燒錄器</a:t>
            </a:r>
            <a:r>
              <a:rPr lang="en-US" altLang="zh-TW" smtClean="0"/>
              <a:t>)</a:t>
            </a:r>
            <a:r>
              <a:rPr lang="zh-TW" altLang="en-US" smtClean="0"/>
              <a:t>連接方式</a:t>
            </a:r>
            <a:endParaRPr lang="zh-TW" altLang="en-US" dirty="0"/>
          </a:p>
        </p:txBody>
      </p:sp>
      <p:pic>
        <p:nvPicPr>
          <p:cNvPr id="11" name="內容版面配置區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3142" y="1417638"/>
            <a:ext cx="8765716" cy="4664190"/>
          </a:xfrm>
        </p:spPr>
      </p:pic>
      <p:sp>
        <p:nvSpPr>
          <p:cNvPr id="3"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
        <p:nvSpPr>
          <p:cNvPr id="4" name="投影片編號版面配置區 3"/>
          <p:cNvSpPr>
            <a:spLocks noGrp="1"/>
          </p:cNvSpPr>
          <p:nvPr>
            <p:ph type="sldNum" sz="quarter" idx="12"/>
          </p:nvPr>
        </p:nvSpPr>
        <p:spPr>
          <a:xfrm>
            <a:off x="8077200" y="6356351"/>
            <a:ext cx="2133600" cy="365125"/>
          </a:xfrm>
        </p:spPr>
        <p:txBody>
          <a:bodyPr/>
          <a:lstStyle/>
          <a:p>
            <a:fld id="{AEF829CC-553E-4A10-9460-B9C279531C36}" type="slidenum">
              <a:rPr lang="zh-TW" altLang="en-US" smtClean="0"/>
              <a:t>27</a:t>
            </a:fld>
            <a:endParaRPr lang="zh-TW" altLang="en-US"/>
          </a:p>
        </p:txBody>
      </p:sp>
    </p:spTree>
    <p:extLst>
      <p:ext uri="{BB962C8B-B14F-4D97-AF65-F5344CB8AC3E}">
        <p14:creationId xmlns:p14="http://schemas.microsoft.com/office/powerpoint/2010/main" val="422260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IC</a:t>
            </a:r>
            <a:r>
              <a:rPr lang="zh-TW" altLang="en-US" smtClean="0"/>
              <a:t>燒錄器電路圖</a:t>
            </a:r>
            <a:endParaRPr lang="zh-TW" altLang="en-US" dirty="0"/>
          </a:p>
        </p:txBody>
      </p:sp>
      <p:sp>
        <p:nvSpPr>
          <p:cNvPr id="3" name="內容版面配置區 2"/>
          <p:cNvSpPr>
            <a:spLocks noGrp="1"/>
          </p:cNvSpPr>
          <p:nvPr>
            <p:ph idx="1"/>
          </p:nvPr>
        </p:nvSpPr>
        <p:spPr>
          <a:xfrm>
            <a:off x="7715525" y="1594823"/>
            <a:ext cx="1645841" cy="4525963"/>
          </a:xfrm>
        </p:spPr>
        <p:txBody>
          <a:bodyPr>
            <a:normAutofit/>
          </a:bodyPr>
          <a:lstStyle/>
          <a:p>
            <a:pPr marL="0" indent="0">
              <a:buNone/>
            </a:pPr>
            <a:r>
              <a:rPr lang="zh-TW" altLang="en-US" sz="2000"/>
              <a:t>圖例</a:t>
            </a:r>
            <a:endParaRPr lang="en-US" altLang="zh-TW" sz="2000"/>
          </a:p>
          <a:p>
            <a:r>
              <a:rPr lang="en-US" altLang="zh-TW" sz="2000"/>
              <a:t>Input</a:t>
            </a:r>
            <a:r>
              <a:rPr lang="zh-TW" altLang="en-US" sz="2000"/>
              <a:t>腳</a:t>
            </a:r>
            <a:endParaRPr lang="en-US" altLang="zh-TW" sz="2000"/>
          </a:p>
          <a:p>
            <a:endParaRPr lang="en-US" altLang="zh-TW" sz="2000"/>
          </a:p>
          <a:p>
            <a:r>
              <a:rPr lang="zh-TW" altLang="en-US" sz="2000"/>
              <a:t>若有此點表通過的線共點</a:t>
            </a:r>
            <a:endParaRPr lang="en-US" altLang="zh-TW" sz="2000"/>
          </a:p>
          <a:p>
            <a:endParaRPr lang="en-US" altLang="zh-TW" sz="2000"/>
          </a:p>
          <a:p>
            <a:r>
              <a:rPr lang="zh-TW" altLang="en-US" sz="2000"/>
              <a:t>排針</a:t>
            </a:r>
            <a:r>
              <a:rPr lang="en-US" altLang="zh-TW" sz="2000"/>
              <a:t>/</a:t>
            </a:r>
            <a:r>
              <a:rPr lang="zh-TW" altLang="en-US" sz="2000"/>
              <a:t>排母</a:t>
            </a:r>
            <a:endParaRPr lang="zh-TW" altLang="en-US" sz="2000"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1196753"/>
            <a:ext cx="6048672" cy="5322105"/>
          </a:xfrm>
          <a:prstGeom prst="rect">
            <a:avLst/>
          </a:prstGeom>
        </p:spPr>
      </p:pic>
      <p:pic>
        <p:nvPicPr>
          <p:cNvPr id="7" name="圖片 6"/>
          <p:cNvPicPr>
            <a:picLocks noChangeAspect="1"/>
          </p:cNvPicPr>
          <p:nvPr/>
        </p:nvPicPr>
        <p:blipFill>
          <a:blip r:embed="rId3"/>
          <a:stretch>
            <a:fillRect/>
          </a:stretch>
        </p:blipFill>
        <p:spPr>
          <a:xfrm>
            <a:off x="9327246" y="1977787"/>
            <a:ext cx="1226528" cy="372616"/>
          </a:xfrm>
          <a:prstGeom prst="rect">
            <a:avLst/>
          </a:prstGeom>
        </p:spPr>
      </p:pic>
      <p:pic>
        <p:nvPicPr>
          <p:cNvPr id="8" name="圖片 7"/>
          <p:cNvPicPr>
            <a:picLocks noChangeAspect="1"/>
          </p:cNvPicPr>
          <p:nvPr/>
        </p:nvPicPr>
        <p:blipFill>
          <a:blip r:embed="rId4"/>
          <a:stretch>
            <a:fillRect/>
          </a:stretch>
        </p:blipFill>
        <p:spPr>
          <a:xfrm>
            <a:off x="9713288" y="2985993"/>
            <a:ext cx="342900" cy="285750"/>
          </a:xfrm>
          <a:prstGeom prst="rect">
            <a:avLst/>
          </a:prstGeom>
        </p:spPr>
      </p:pic>
      <p:pic>
        <p:nvPicPr>
          <p:cNvPr id="9" name="圖片 8"/>
          <p:cNvPicPr>
            <a:picLocks noChangeAspect="1"/>
          </p:cNvPicPr>
          <p:nvPr/>
        </p:nvPicPr>
        <p:blipFill>
          <a:blip r:embed="rId5"/>
          <a:stretch>
            <a:fillRect/>
          </a:stretch>
        </p:blipFill>
        <p:spPr>
          <a:xfrm>
            <a:off x="9697792" y="3857803"/>
            <a:ext cx="358397" cy="2381606"/>
          </a:xfrm>
          <a:prstGeom prst="rect">
            <a:avLst/>
          </a:prstGeom>
        </p:spPr>
      </p:pic>
      <p:sp>
        <p:nvSpPr>
          <p:cNvPr id="5" name="投影片編號版面配置區 4"/>
          <p:cNvSpPr>
            <a:spLocks noGrp="1"/>
          </p:cNvSpPr>
          <p:nvPr>
            <p:ph type="sldNum" sz="quarter" idx="12"/>
          </p:nvPr>
        </p:nvSpPr>
        <p:spPr>
          <a:xfrm>
            <a:off x="8077200" y="6356351"/>
            <a:ext cx="2133600" cy="365125"/>
          </a:xfrm>
        </p:spPr>
        <p:txBody>
          <a:bodyPr/>
          <a:lstStyle/>
          <a:p>
            <a:fld id="{AEF829CC-553E-4A10-9460-B9C279531C36}" type="slidenum">
              <a:rPr lang="zh-TW" altLang="en-US" smtClean="0"/>
              <a:t>28</a:t>
            </a:fld>
            <a:endParaRPr lang="zh-TW" altLang="en-US"/>
          </a:p>
        </p:txBody>
      </p:sp>
      <p:sp>
        <p:nvSpPr>
          <p:cNvPr id="14"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454719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燒錄微控器步驟</a:t>
            </a:r>
            <a:endParaRPr lang="zh-TW" altLang="en-US" dirty="0"/>
          </a:p>
        </p:txBody>
      </p:sp>
      <p:sp>
        <p:nvSpPr>
          <p:cNvPr id="3" name="內容版面配置區 2"/>
          <p:cNvSpPr>
            <a:spLocks noGrp="1"/>
          </p:cNvSpPr>
          <p:nvPr>
            <p:ph idx="1"/>
          </p:nvPr>
        </p:nvSpPr>
        <p:spPr/>
        <p:txBody>
          <a:bodyPr/>
          <a:lstStyle/>
          <a:p>
            <a:r>
              <a:rPr lang="zh-TW" altLang="en-US" dirty="0" smtClean="0"/>
              <a:t>將</a:t>
            </a:r>
            <a:r>
              <a:rPr lang="en-US" altLang="zh-TW" dirty="0" smtClean="0"/>
              <a:t>ICD3</a:t>
            </a:r>
            <a:r>
              <a:rPr lang="zh-TW" altLang="en-US" dirty="0" smtClean="0"/>
              <a:t> </a:t>
            </a:r>
            <a:r>
              <a:rPr lang="en-US" altLang="zh-TW" dirty="0" smtClean="0"/>
              <a:t>Debugger</a:t>
            </a:r>
            <a:r>
              <a:rPr lang="zh-TW" altLang="en-US" dirty="0" smtClean="0"/>
              <a:t>接上電腦及微控器燒錄腳</a:t>
            </a:r>
            <a:endParaRPr lang="en-US" altLang="zh-TW" dirty="0" smtClean="0"/>
          </a:p>
          <a:p>
            <a:r>
              <a:rPr lang="zh-TW" altLang="en-US" dirty="0" smtClean="0"/>
              <a:t>編譯及燒錄</a:t>
            </a:r>
            <a:endParaRPr lang="en-US" altLang="zh-TW" dirty="0" smtClean="0"/>
          </a:p>
          <a:p>
            <a:r>
              <a:rPr lang="zh-TW" altLang="en-US" dirty="0" smtClean="0"/>
              <a:t>失敗情況</a:t>
            </a:r>
            <a:endParaRPr lang="zh-TW" altLang="en-US" dirty="0"/>
          </a:p>
        </p:txBody>
      </p:sp>
      <p:sp>
        <p:nvSpPr>
          <p:cNvPr id="5" name="投影片編號版面配置區 4"/>
          <p:cNvSpPr>
            <a:spLocks noGrp="1"/>
          </p:cNvSpPr>
          <p:nvPr>
            <p:ph type="sldNum" sz="quarter" idx="12"/>
          </p:nvPr>
        </p:nvSpPr>
        <p:spPr>
          <a:xfrm>
            <a:off x="8077200" y="6356351"/>
            <a:ext cx="2133600" cy="365125"/>
          </a:xfrm>
        </p:spPr>
        <p:txBody>
          <a:bodyPr/>
          <a:lstStyle/>
          <a:p>
            <a:fld id="{AEF829CC-553E-4A10-9460-B9C279531C36}" type="slidenum">
              <a:rPr lang="zh-TW" altLang="en-US" smtClean="0"/>
              <a:t>29</a:t>
            </a:fld>
            <a:endParaRPr lang="zh-TW" altLang="en-US"/>
          </a:p>
        </p:txBody>
      </p:sp>
      <p:sp>
        <p:nvSpPr>
          <p:cNvPr id="10"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3034209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86936" y="1531512"/>
            <a:ext cx="8915400" cy="4391615"/>
          </a:xfrm>
        </p:spPr>
        <p:txBody>
          <a:bodyPr>
            <a:normAutofit/>
          </a:bodyPr>
          <a:lstStyle/>
          <a:p>
            <a:pPr>
              <a:lnSpc>
                <a:spcPct val="150000"/>
              </a:lnSpc>
            </a:pPr>
            <a:r>
              <a:rPr lang="en-US" altLang="zh-TW" sz="2600" b="1" dirty="0" smtClean="0">
                <a:latin typeface="+mn-ea"/>
              </a:rPr>
              <a:t>RISC</a:t>
            </a:r>
            <a:r>
              <a:rPr lang="zh-TW" altLang="en-US" sz="2600" b="1" dirty="0" smtClean="0">
                <a:latin typeface="+mn-ea"/>
              </a:rPr>
              <a:t> </a:t>
            </a:r>
            <a:r>
              <a:rPr lang="en-US" altLang="zh-TW" sz="2600" b="1" dirty="0" smtClean="0">
                <a:latin typeface="+mn-ea"/>
              </a:rPr>
              <a:t>CPU</a:t>
            </a:r>
          </a:p>
          <a:p>
            <a:pPr>
              <a:lnSpc>
                <a:spcPct val="150000"/>
              </a:lnSpc>
              <a:buFont typeface="Wingdings" panose="05000000000000000000" pitchFamily="2" charset="2"/>
              <a:buChar char="n"/>
            </a:pPr>
            <a:r>
              <a:rPr lang="zh-TW" altLang="en-US" sz="2200" dirty="0" smtClean="0">
                <a:latin typeface="+mn-ea"/>
              </a:rPr>
              <a:t>擁有</a:t>
            </a:r>
            <a:r>
              <a:rPr lang="en-US" altLang="zh-TW" sz="2200" dirty="0" smtClean="0">
                <a:latin typeface="+mn-ea"/>
              </a:rPr>
              <a:t>49</a:t>
            </a:r>
            <a:r>
              <a:rPr lang="zh-TW" altLang="en-US" sz="2200" dirty="0">
                <a:latin typeface="+mn-ea"/>
              </a:rPr>
              <a:t>道</a:t>
            </a:r>
            <a:r>
              <a:rPr lang="zh-TW" altLang="en-US" sz="2200" dirty="0" smtClean="0">
                <a:latin typeface="+mn-ea"/>
              </a:rPr>
              <a:t>指令的指令集</a:t>
            </a:r>
            <a:endParaRPr lang="en-US" altLang="zh-TW" sz="2200" dirty="0" smtClean="0">
              <a:latin typeface="+mn-ea"/>
            </a:endParaRPr>
          </a:p>
          <a:p>
            <a:pPr>
              <a:lnSpc>
                <a:spcPct val="150000"/>
              </a:lnSpc>
              <a:buFont typeface="Wingdings" panose="05000000000000000000" pitchFamily="2" charset="2"/>
              <a:buChar char="n"/>
            </a:pPr>
            <a:r>
              <a:rPr lang="zh-TW" altLang="en-US" sz="2200" dirty="0" smtClean="0">
                <a:latin typeface="+mn-ea"/>
              </a:rPr>
              <a:t>內有</a:t>
            </a:r>
            <a:r>
              <a:rPr lang="en-US" altLang="zh-TW" sz="2200" dirty="0" smtClean="0">
                <a:latin typeface="+mn-ea"/>
              </a:rPr>
              <a:t>256bytes</a:t>
            </a:r>
            <a:r>
              <a:rPr lang="zh-TW" altLang="en-US" sz="2200" dirty="0" smtClean="0">
                <a:latin typeface="+mn-ea"/>
              </a:rPr>
              <a:t>的</a:t>
            </a:r>
            <a:r>
              <a:rPr lang="en-US" altLang="zh-TW" sz="2200" dirty="0" smtClean="0">
                <a:latin typeface="+mn-ea"/>
              </a:rPr>
              <a:t>EEPROM</a:t>
            </a:r>
            <a:r>
              <a:rPr lang="zh-TW" altLang="en-US" sz="2200" dirty="0" smtClean="0">
                <a:latin typeface="+mn-ea"/>
              </a:rPr>
              <a:t>、</a:t>
            </a:r>
            <a:r>
              <a:rPr lang="en-US" altLang="zh-TW" sz="2200" dirty="0" smtClean="0">
                <a:latin typeface="+mn-ea"/>
              </a:rPr>
              <a:t/>
            </a:r>
            <a:br>
              <a:rPr lang="en-US" altLang="zh-TW" sz="2200" dirty="0" smtClean="0">
                <a:latin typeface="+mn-ea"/>
              </a:rPr>
            </a:br>
            <a:r>
              <a:rPr lang="en-US" altLang="zh-TW" sz="2200" dirty="0" smtClean="0">
                <a:latin typeface="+mn-ea"/>
              </a:rPr>
              <a:t>8</a:t>
            </a:r>
            <a:r>
              <a:rPr lang="zh-TW" altLang="en-US" sz="2200" dirty="0" smtClean="0">
                <a:latin typeface="+mn-ea"/>
              </a:rPr>
              <a:t> </a:t>
            </a:r>
            <a:r>
              <a:rPr lang="en-US" altLang="zh-TW" sz="2200" dirty="0" smtClean="0">
                <a:latin typeface="+mn-ea"/>
              </a:rPr>
              <a:t>K</a:t>
            </a:r>
            <a:r>
              <a:rPr lang="zh-TW" altLang="en-US" sz="2200" dirty="0" smtClean="0">
                <a:latin typeface="+mn-ea"/>
              </a:rPr>
              <a:t> </a:t>
            </a:r>
            <a:r>
              <a:rPr lang="en-US" altLang="zh-TW" sz="2200" dirty="0" smtClean="0">
                <a:latin typeface="+mn-ea"/>
              </a:rPr>
              <a:t>bytes</a:t>
            </a:r>
            <a:r>
              <a:rPr lang="zh-TW" altLang="en-US" sz="2200" dirty="0" smtClean="0">
                <a:latin typeface="+mn-ea"/>
              </a:rPr>
              <a:t>的可編程記憶體</a:t>
            </a:r>
            <a:r>
              <a:rPr lang="en-US" altLang="zh-TW" sz="2200" dirty="0" smtClean="0">
                <a:latin typeface="+mn-ea"/>
              </a:rPr>
              <a:t>(Flash Memory)</a:t>
            </a:r>
            <a:r>
              <a:rPr lang="zh-TW" altLang="en-US" sz="2200" dirty="0" smtClean="0">
                <a:latin typeface="+mn-ea"/>
              </a:rPr>
              <a:t>，</a:t>
            </a:r>
            <a:r>
              <a:rPr lang="en-US" altLang="zh-TW" sz="2200" dirty="0" smtClean="0">
                <a:latin typeface="+mn-ea"/>
              </a:rPr>
              <a:t/>
            </a:r>
            <a:br>
              <a:rPr lang="en-US" altLang="zh-TW" sz="2200" dirty="0" smtClean="0">
                <a:latin typeface="+mn-ea"/>
              </a:rPr>
            </a:br>
            <a:r>
              <a:rPr lang="zh-TW" altLang="en-US" sz="2200" dirty="0" smtClean="0">
                <a:latin typeface="+mn-ea"/>
              </a:rPr>
              <a:t>以及</a:t>
            </a:r>
            <a:r>
              <a:rPr lang="en-US" altLang="zh-TW" sz="2200" dirty="0" smtClean="0">
                <a:latin typeface="+mn-ea"/>
              </a:rPr>
              <a:t>384bytes</a:t>
            </a:r>
            <a:r>
              <a:rPr lang="zh-TW" altLang="en-US" sz="2200" dirty="0" smtClean="0">
                <a:latin typeface="+mn-ea"/>
              </a:rPr>
              <a:t>的</a:t>
            </a:r>
            <a:r>
              <a:rPr lang="en-US" altLang="zh-TW" sz="2200" dirty="0" smtClean="0">
                <a:latin typeface="+mn-ea"/>
              </a:rPr>
              <a:t>Data Memory(RAM)</a:t>
            </a:r>
          </a:p>
        </p:txBody>
      </p:sp>
      <p:sp>
        <p:nvSpPr>
          <p:cNvPr id="4" name="標題 1"/>
          <p:cNvSpPr txBox="1">
            <a:spLocks/>
          </p:cNvSpPr>
          <p:nvPr/>
        </p:nvSpPr>
        <p:spPr>
          <a:xfrm>
            <a:off x="1990724"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一</a:t>
            </a:r>
            <a:r>
              <a:rPr lang="en-US" altLang="zh-TW" dirty="0" smtClean="0"/>
              <a:t>.</a:t>
            </a:r>
            <a:r>
              <a:rPr lang="zh-TW" altLang="en-US" dirty="0" smtClean="0"/>
              <a:t>特色介紹</a:t>
            </a:r>
            <a:endParaRPr lang="zh-TW" altLang="en-US" dirty="0"/>
          </a:p>
        </p:txBody>
      </p:sp>
      <p:sp>
        <p:nvSpPr>
          <p:cNvPr id="2" name="頁尾版面配置區 1"/>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443076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620689"/>
            <a:ext cx="8229600" cy="5505475"/>
          </a:xfrm>
        </p:spPr>
        <p:txBody>
          <a:bodyPr/>
          <a:lstStyle/>
          <a:p>
            <a:r>
              <a:rPr lang="zh-TW" altLang="en-US" sz="2400"/>
              <a:t>打開</a:t>
            </a:r>
            <a:r>
              <a:rPr lang="en-US" altLang="zh-TW" sz="2400"/>
              <a:t>MPLAB</a:t>
            </a:r>
          </a:p>
          <a:p>
            <a:endParaRPr lang="zh-TW"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 t="65416" r="69962"/>
          <a:stretch/>
        </p:blipFill>
        <p:spPr bwMode="auto">
          <a:xfrm>
            <a:off x="2810098" y="1700809"/>
            <a:ext cx="5832648" cy="3765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圓角矩形 3"/>
          <p:cNvSpPr/>
          <p:nvPr/>
        </p:nvSpPr>
        <p:spPr>
          <a:xfrm>
            <a:off x="2816529" y="3117663"/>
            <a:ext cx="3672408" cy="7920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2844172" y="4917821"/>
            <a:ext cx="750807" cy="5484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投影片編號版面配置區 4"/>
          <p:cNvSpPr>
            <a:spLocks noGrp="1"/>
          </p:cNvSpPr>
          <p:nvPr>
            <p:ph type="sldNum" sz="quarter" idx="12"/>
          </p:nvPr>
        </p:nvSpPr>
        <p:spPr>
          <a:xfrm>
            <a:off x="8077200" y="6356351"/>
            <a:ext cx="2133600" cy="365125"/>
          </a:xfrm>
        </p:spPr>
        <p:txBody>
          <a:bodyPr/>
          <a:lstStyle/>
          <a:p>
            <a:fld id="{AEF829CC-553E-4A10-9460-B9C279531C36}" type="slidenum">
              <a:rPr lang="zh-TW" altLang="en-US" smtClean="0"/>
              <a:t>30</a:t>
            </a:fld>
            <a:endParaRPr lang="zh-TW" altLang="en-US"/>
          </a:p>
        </p:txBody>
      </p:sp>
      <p:sp>
        <p:nvSpPr>
          <p:cNvPr id="12"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1440438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620689"/>
            <a:ext cx="8229600" cy="5505475"/>
          </a:xfrm>
        </p:spPr>
        <p:txBody>
          <a:bodyPr>
            <a:normAutofit/>
          </a:bodyPr>
          <a:lstStyle/>
          <a:p>
            <a:r>
              <a:rPr lang="en-US" altLang="zh-TW" sz="2400"/>
              <a:t>File-&gt;Open Project</a:t>
            </a:r>
          </a:p>
          <a:p>
            <a:endParaRPr lang="zh-TW" altLang="en-US" sz="2400"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 r="39189" b="27580"/>
          <a:stretch/>
        </p:blipFill>
        <p:spPr bwMode="auto">
          <a:xfrm>
            <a:off x="2567608" y="1268760"/>
            <a:ext cx="677526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圓角矩形 7"/>
          <p:cNvSpPr/>
          <p:nvPr/>
        </p:nvSpPr>
        <p:spPr>
          <a:xfrm>
            <a:off x="2351585" y="2016976"/>
            <a:ext cx="2520280" cy="2880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2384482" y="1345600"/>
            <a:ext cx="543167" cy="3113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a:xfrm>
            <a:off x="8077200" y="6356351"/>
            <a:ext cx="2133600" cy="365125"/>
          </a:xfrm>
        </p:spPr>
        <p:txBody>
          <a:bodyPr/>
          <a:lstStyle/>
          <a:p>
            <a:fld id="{AEF829CC-553E-4A10-9460-B9C279531C36}" type="slidenum">
              <a:rPr lang="zh-TW" altLang="en-US" smtClean="0"/>
              <a:t>31</a:t>
            </a:fld>
            <a:endParaRPr lang="zh-TW" altLang="en-US"/>
          </a:p>
        </p:txBody>
      </p:sp>
      <p:sp>
        <p:nvSpPr>
          <p:cNvPr id="12"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3133450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620688"/>
            <a:ext cx="8229600" cy="5472608"/>
          </a:xfrm>
        </p:spPr>
        <p:txBody>
          <a:bodyPr>
            <a:normAutofit/>
          </a:bodyPr>
          <a:lstStyle/>
          <a:p>
            <a:r>
              <a:rPr lang="zh-TW" altLang="en-US" sz="2400"/>
              <a:t>瀏覽檔案位址</a:t>
            </a:r>
            <a:r>
              <a:rPr lang="en-US" altLang="zh-TW" sz="2400"/>
              <a:t>-&gt;</a:t>
            </a:r>
            <a:r>
              <a:rPr lang="zh-TW" altLang="en-US" sz="2400"/>
              <a:t>選取</a:t>
            </a:r>
            <a:r>
              <a:rPr lang="en-US" altLang="zh-TW" sz="2400"/>
              <a:t>project -&gt;Open project</a:t>
            </a:r>
          </a:p>
          <a:p>
            <a:endParaRPr lang="en-US" altLang="zh-TW" sz="2400"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199" t="20238" r="21690" b="22583"/>
          <a:stretch/>
        </p:blipFill>
        <p:spPr bwMode="auto">
          <a:xfrm>
            <a:off x="2351584" y="1484785"/>
            <a:ext cx="7300687" cy="418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圓角矩形 5"/>
          <p:cNvSpPr/>
          <p:nvPr/>
        </p:nvSpPr>
        <p:spPr>
          <a:xfrm>
            <a:off x="2803884" y="4581129"/>
            <a:ext cx="3672408" cy="3335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2741894" y="2311241"/>
            <a:ext cx="1625914" cy="32730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7896201" y="4546811"/>
            <a:ext cx="1368152" cy="3960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a:xfrm>
            <a:off x="8077200" y="6356351"/>
            <a:ext cx="2133600" cy="365125"/>
          </a:xfrm>
        </p:spPr>
        <p:txBody>
          <a:bodyPr/>
          <a:lstStyle/>
          <a:p>
            <a:fld id="{AEF829CC-553E-4A10-9460-B9C279531C36}" type="slidenum">
              <a:rPr lang="zh-TW" altLang="en-US" smtClean="0"/>
              <a:t>32</a:t>
            </a:fld>
            <a:endParaRPr lang="zh-TW" altLang="en-US"/>
          </a:p>
        </p:txBody>
      </p:sp>
      <p:sp>
        <p:nvSpPr>
          <p:cNvPr id="13"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4223996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620689"/>
            <a:ext cx="8229600" cy="5505475"/>
          </a:xfrm>
        </p:spPr>
        <p:txBody>
          <a:bodyPr>
            <a:normAutofit/>
          </a:bodyPr>
          <a:lstStyle/>
          <a:p>
            <a:r>
              <a:rPr lang="zh-TW" altLang="en-US" sz="2400" dirty="0"/>
              <a:t>點選 </a:t>
            </a:r>
            <a:r>
              <a:rPr lang="en-US" altLang="zh-TW" sz="2400" dirty="0"/>
              <a:t>Project </a:t>
            </a:r>
            <a:r>
              <a:rPr lang="zh-TW" altLang="en-US" sz="2400" dirty="0"/>
              <a:t>名稱 </a:t>
            </a:r>
            <a:r>
              <a:rPr lang="en-US" altLang="zh-TW" sz="2400" dirty="0"/>
              <a:t>-&gt;Source Files -&gt; </a:t>
            </a:r>
            <a:r>
              <a:rPr lang="en-US" altLang="zh-TW" sz="2400" dirty="0" err="1"/>
              <a:t>Main.c</a:t>
            </a:r>
            <a:endParaRPr lang="en-US" altLang="zh-TW" sz="2400" dirty="0"/>
          </a:p>
          <a:p>
            <a:endParaRPr lang="zh-TW" altLang="en-US" sz="2400"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4264" b="48214"/>
          <a:stretch/>
        </p:blipFill>
        <p:spPr bwMode="auto">
          <a:xfrm>
            <a:off x="2783632" y="1526098"/>
            <a:ext cx="6447612"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圓角矩形 5"/>
          <p:cNvSpPr/>
          <p:nvPr/>
        </p:nvSpPr>
        <p:spPr>
          <a:xfrm>
            <a:off x="3575721" y="3485273"/>
            <a:ext cx="975215" cy="24900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a:xfrm>
            <a:off x="8077200" y="6356351"/>
            <a:ext cx="2133600" cy="365125"/>
          </a:xfrm>
        </p:spPr>
        <p:txBody>
          <a:bodyPr/>
          <a:lstStyle/>
          <a:p>
            <a:fld id="{AEF829CC-553E-4A10-9460-B9C279531C36}" type="slidenum">
              <a:rPr lang="zh-TW" altLang="en-US" smtClean="0"/>
              <a:t>33</a:t>
            </a:fld>
            <a:endParaRPr lang="zh-TW" altLang="en-US"/>
          </a:p>
        </p:txBody>
      </p:sp>
      <p:sp>
        <p:nvSpPr>
          <p:cNvPr id="7"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3015372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620689"/>
            <a:ext cx="8229600" cy="5505475"/>
          </a:xfrm>
        </p:spPr>
        <p:txBody>
          <a:bodyPr>
            <a:normAutofit/>
          </a:bodyPr>
          <a:lstStyle/>
          <a:p>
            <a:r>
              <a:rPr lang="zh-TW" altLang="en-US" sz="2400" dirty="0"/>
              <a:t>編輯</a:t>
            </a:r>
            <a:r>
              <a:rPr lang="en-US" altLang="zh-TW" sz="2400" dirty="0" err="1"/>
              <a:t>Main.c</a:t>
            </a:r>
            <a:r>
              <a:rPr lang="en-US" altLang="zh-TW" sz="2400" dirty="0"/>
              <a:t> </a:t>
            </a:r>
            <a:r>
              <a:rPr lang="zh-TW" altLang="en-US" sz="2400" dirty="0"/>
              <a:t>程式碼</a:t>
            </a:r>
            <a:endParaRPr lang="en-US" altLang="zh-TW" sz="2400" dirty="0"/>
          </a:p>
          <a:p>
            <a:pPr lvl="1"/>
            <a:r>
              <a:rPr lang="en-US" altLang="zh-TW" sz="1800" dirty="0"/>
              <a:t>LED_PORT(0x“</a:t>
            </a:r>
            <a:r>
              <a:rPr lang="zh-TW" altLang="en-US" sz="1800" dirty="0"/>
              <a:t>寫入</a:t>
            </a:r>
            <a:r>
              <a:rPr lang="en-US" altLang="zh-TW" sz="1800" dirty="0"/>
              <a:t>LED</a:t>
            </a:r>
            <a:r>
              <a:rPr lang="zh-TW" altLang="en-US" sz="1800" dirty="0"/>
              <a:t>狀態</a:t>
            </a:r>
            <a:r>
              <a:rPr lang="en-US" altLang="zh-TW" sz="1800" dirty="0"/>
              <a:t>”)</a:t>
            </a:r>
          </a:p>
          <a:p>
            <a:pPr marL="457200" lvl="1" indent="0">
              <a:buNone/>
            </a:pPr>
            <a:r>
              <a:rPr lang="zh-TW" altLang="en-US" sz="1800" dirty="0"/>
              <a:t>      </a:t>
            </a:r>
            <a:r>
              <a:rPr lang="en-US" altLang="zh-TW" sz="1800" dirty="0"/>
              <a:t>-&gt;</a:t>
            </a:r>
            <a:r>
              <a:rPr lang="zh-TW" altLang="en-US" sz="1800" dirty="0"/>
              <a:t> </a:t>
            </a:r>
            <a:r>
              <a:rPr lang="en-US" altLang="zh-TW" sz="1800" dirty="0"/>
              <a:t>AA</a:t>
            </a:r>
            <a:r>
              <a:rPr lang="zh-TW" altLang="en-US" sz="1800" dirty="0"/>
              <a:t>代表二進位的</a:t>
            </a:r>
            <a:r>
              <a:rPr lang="en-US" altLang="zh-TW" sz="1800" dirty="0"/>
              <a:t>1010_1010</a:t>
            </a:r>
          </a:p>
          <a:p>
            <a:pPr marL="457200" lvl="1" indent="0">
              <a:buNone/>
            </a:pPr>
            <a:r>
              <a:rPr lang="zh-TW" altLang="en-US" sz="1800" dirty="0"/>
              <a:t>          數字為</a:t>
            </a:r>
            <a:r>
              <a:rPr lang="en-US" altLang="zh-TW" sz="1800" dirty="0"/>
              <a:t>1</a:t>
            </a:r>
            <a:r>
              <a:rPr lang="zh-TW" altLang="en-US" sz="1800" dirty="0"/>
              <a:t>相對的</a:t>
            </a:r>
            <a:r>
              <a:rPr lang="en-US" altLang="zh-TW" sz="1800" dirty="0"/>
              <a:t>LED</a:t>
            </a:r>
            <a:r>
              <a:rPr lang="zh-TW" altLang="en-US" sz="1800" dirty="0"/>
              <a:t>會亮起</a:t>
            </a:r>
            <a:endParaRPr lang="en-US" altLang="zh-TW" sz="1800" dirty="0"/>
          </a:p>
          <a:p>
            <a:pPr lvl="1"/>
            <a:r>
              <a:rPr lang="en-US" altLang="zh-TW" sz="1800" dirty="0"/>
              <a:t>Sleep(“</a:t>
            </a:r>
            <a:r>
              <a:rPr lang="zh-TW" altLang="en-US" sz="1800" dirty="0"/>
              <a:t>寫入暫停時間</a:t>
            </a:r>
            <a:r>
              <a:rPr lang="en-US" altLang="zh-TW" sz="1800" dirty="0"/>
              <a:t>”)</a:t>
            </a:r>
            <a:r>
              <a:rPr lang="zh-TW" altLang="en-US" sz="1800" dirty="0"/>
              <a:t> </a:t>
            </a:r>
            <a:endParaRPr lang="en-US" altLang="zh-TW" sz="1800" dirty="0"/>
          </a:p>
          <a:p>
            <a:pPr marL="457200" lvl="1" indent="0">
              <a:buNone/>
            </a:pPr>
            <a:endParaRPr lang="en-US" altLang="zh-TW" sz="18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12" t="5401" r="28318" b="49406"/>
          <a:stretch/>
        </p:blipFill>
        <p:spPr bwMode="auto">
          <a:xfrm>
            <a:off x="2711625" y="2492896"/>
            <a:ext cx="5878255"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圓角矩形 4"/>
          <p:cNvSpPr/>
          <p:nvPr/>
        </p:nvSpPr>
        <p:spPr>
          <a:xfrm>
            <a:off x="3719737" y="5013176"/>
            <a:ext cx="2219047" cy="100175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4583832" y="5085185"/>
            <a:ext cx="387896" cy="2459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4389884" y="5302404"/>
            <a:ext cx="387896" cy="2459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a:xfrm>
            <a:off x="8077200" y="6356351"/>
            <a:ext cx="2133600" cy="365125"/>
          </a:xfrm>
        </p:spPr>
        <p:txBody>
          <a:bodyPr/>
          <a:lstStyle/>
          <a:p>
            <a:fld id="{AEF829CC-553E-4A10-9460-B9C279531C36}" type="slidenum">
              <a:rPr lang="zh-TW" altLang="en-US" smtClean="0"/>
              <a:t>34</a:t>
            </a:fld>
            <a:endParaRPr lang="zh-TW" altLang="en-US"/>
          </a:p>
        </p:txBody>
      </p:sp>
      <p:sp>
        <p:nvSpPr>
          <p:cNvPr id="9"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2055549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620689"/>
            <a:ext cx="8229600" cy="5505475"/>
          </a:xfrm>
        </p:spPr>
        <p:txBody>
          <a:bodyPr>
            <a:normAutofit/>
          </a:bodyPr>
          <a:lstStyle/>
          <a:p>
            <a:r>
              <a:rPr lang="zh-TW" altLang="en-US" sz="2400" dirty="0"/>
              <a:t>儲存</a:t>
            </a:r>
            <a:r>
              <a:rPr lang="en-US" altLang="zh-TW" sz="2400" dirty="0"/>
              <a:t>-&gt;</a:t>
            </a:r>
            <a:r>
              <a:rPr lang="zh-TW" altLang="en-US" sz="2400" dirty="0"/>
              <a:t> 點選 </a:t>
            </a:r>
            <a:r>
              <a:rPr lang="en-US" altLang="zh-TW" sz="2400" u="sng" dirty="0">
                <a:solidFill>
                  <a:srgbClr val="FF0000"/>
                </a:solidFill>
              </a:rPr>
              <a:t>Build Project </a:t>
            </a:r>
            <a:r>
              <a:rPr lang="en-US" altLang="zh-TW" sz="2400" dirty="0"/>
              <a:t>-&gt; </a:t>
            </a:r>
            <a:r>
              <a:rPr lang="zh-TW" altLang="en-US" sz="2400" dirty="0"/>
              <a:t>確認</a:t>
            </a:r>
            <a:r>
              <a:rPr lang="en-US" altLang="zh-TW" sz="2400" dirty="0"/>
              <a:t>BUILD</a:t>
            </a:r>
            <a:r>
              <a:rPr lang="zh-TW" altLang="en-US" sz="2400" dirty="0"/>
              <a:t> </a:t>
            </a:r>
            <a:r>
              <a:rPr lang="en-US" altLang="zh-TW" sz="2400" dirty="0"/>
              <a:t>SUCCESSFUL</a:t>
            </a:r>
            <a:endParaRPr lang="zh-TW" altLang="en-US" sz="2400" u="sng" dirty="0">
              <a:solidFill>
                <a:srgbClr val="FF0000"/>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16" r="12030" b="22222"/>
          <a:stretch/>
        </p:blipFill>
        <p:spPr bwMode="auto">
          <a:xfrm>
            <a:off x="2495600" y="1412776"/>
            <a:ext cx="6696744" cy="477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2553540" y="1642868"/>
            <a:ext cx="504056" cy="432048"/>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cxnSp>
        <p:nvCxnSpPr>
          <p:cNvPr id="5" name="直線接點 4"/>
          <p:cNvCxnSpPr/>
          <p:nvPr/>
        </p:nvCxnSpPr>
        <p:spPr>
          <a:xfrm flipV="1">
            <a:off x="3057596" y="1052736"/>
            <a:ext cx="1382220" cy="5901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圓角矩形 9"/>
          <p:cNvSpPr/>
          <p:nvPr/>
        </p:nvSpPr>
        <p:spPr>
          <a:xfrm>
            <a:off x="3057596" y="5445224"/>
            <a:ext cx="6134748" cy="7920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8077200" y="6356351"/>
            <a:ext cx="2133600" cy="365125"/>
          </a:xfrm>
        </p:spPr>
        <p:txBody>
          <a:bodyPr/>
          <a:lstStyle/>
          <a:p>
            <a:fld id="{AEF829CC-553E-4A10-9460-B9C279531C36}" type="slidenum">
              <a:rPr lang="zh-TW" altLang="en-US" smtClean="0"/>
              <a:t>35</a:t>
            </a:fld>
            <a:endParaRPr lang="zh-TW" altLang="en-US"/>
          </a:p>
        </p:txBody>
      </p:sp>
      <p:sp>
        <p:nvSpPr>
          <p:cNvPr id="9"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3843388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620689"/>
            <a:ext cx="8229600" cy="5505475"/>
          </a:xfrm>
        </p:spPr>
        <p:txBody>
          <a:bodyPr>
            <a:normAutofit/>
          </a:bodyPr>
          <a:lstStyle/>
          <a:p>
            <a:r>
              <a:rPr lang="zh-TW" altLang="en-US" sz="2400" dirty="0"/>
              <a:t>點選 </a:t>
            </a:r>
            <a:r>
              <a:rPr lang="en-US" altLang="zh-TW" sz="2400" u="sng" dirty="0">
                <a:solidFill>
                  <a:srgbClr val="FF0000"/>
                </a:solidFill>
              </a:rPr>
              <a:t>Run Project </a:t>
            </a:r>
            <a:r>
              <a:rPr lang="en-US" altLang="zh-TW" sz="2400" dirty="0"/>
              <a:t>-&gt; </a:t>
            </a:r>
            <a:r>
              <a:rPr lang="zh-TW" altLang="en-US" sz="2400" dirty="0"/>
              <a:t>確認</a:t>
            </a:r>
            <a:r>
              <a:rPr lang="en-US" altLang="zh-TW" sz="2400" dirty="0"/>
              <a:t>Programming/Verify complete</a:t>
            </a:r>
            <a:endParaRPr lang="zh-TW" altLang="en-US" sz="2400" u="sng" dirty="0">
              <a:solidFill>
                <a:srgbClr val="FF0000"/>
              </a:solidFill>
            </a:endParaRPr>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836" t="4664" r="10104" b="10721"/>
          <a:stretch/>
        </p:blipFill>
        <p:spPr bwMode="auto">
          <a:xfrm>
            <a:off x="2495601" y="1124745"/>
            <a:ext cx="6412269" cy="491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圓角矩形 5"/>
          <p:cNvSpPr/>
          <p:nvPr/>
        </p:nvSpPr>
        <p:spPr>
          <a:xfrm>
            <a:off x="2999656" y="1114597"/>
            <a:ext cx="619286" cy="5008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2999657" y="5514050"/>
            <a:ext cx="2702078" cy="5008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a:xfrm>
            <a:off x="8077200" y="6356351"/>
            <a:ext cx="2133600" cy="365125"/>
          </a:xfrm>
        </p:spPr>
        <p:txBody>
          <a:bodyPr/>
          <a:lstStyle/>
          <a:p>
            <a:fld id="{AEF829CC-553E-4A10-9460-B9C279531C36}" type="slidenum">
              <a:rPr lang="zh-TW" altLang="en-US" smtClean="0"/>
              <a:t>36</a:t>
            </a:fld>
            <a:endParaRPr lang="zh-TW" altLang="en-US"/>
          </a:p>
        </p:txBody>
      </p:sp>
      <p:sp>
        <p:nvSpPr>
          <p:cNvPr id="8"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3844954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失敗情況</a:t>
            </a:r>
            <a:endParaRPr lang="zh-TW" altLang="en-US" dirty="0"/>
          </a:p>
        </p:txBody>
      </p:sp>
      <p:sp>
        <p:nvSpPr>
          <p:cNvPr id="3" name="內容版面配置區 2"/>
          <p:cNvSpPr>
            <a:spLocks noGrp="1"/>
          </p:cNvSpPr>
          <p:nvPr>
            <p:ph idx="1"/>
          </p:nvPr>
        </p:nvSpPr>
        <p:spPr/>
        <p:txBody>
          <a:bodyPr/>
          <a:lstStyle/>
          <a:p>
            <a:r>
              <a:rPr lang="zh-TW" altLang="en-US" dirty="0" smtClean="0"/>
              <a:t>請確認以下狀態</a:t>
            </a:r>
            <a:endParaRPr lang="en-US" altLang="zh-TW" dirty="0" smtClean="0"/>
          </a:p>
          <a:p>
            <a:pPr lvl="1"/>
            <a:r>
              <a:rPr lang="en-US" altLang="zh-TW" dirty="0" smtClean="0"/>
              <a:t>ICD3</a:t>
            </a:r>
            <a:r>
              <a:rPr lang="zh-TW" altLang="en-US" dirty="0" smtClean="0"/>
              <a:t> </a:t>
            </a:r>
            <a:r>
              <a:rPr lang="en-US" altLang="zh-TW" dirty="0" smtClean="0"/>
              <a:t>Debugger</a:t>
            </a:r>
            <a:r>
              <a:rPr lang="zh-TW" altLang="en-US" dirty="0" smtClean="0"/>
              <a:t> 正確連接</a:t>
            </a:r>
            <a:endParaRPr lang="en-US" altLang="zh-TW" dirty="0" smtClean="0"/>
          </a:p>
          <a:p>
            <a:pPr lvl="1"/>
            <a:r>
              <a:rPr lang="zh-TW" altLang="en-US" dirty="0" smtClean="0"/>
              <a:t>關閉微控器電源</a:t>
            </a:r>
            <a:endParaRPr lang="en-US" altLang="zh-TW" dirty="0" smtClean="0"/>
          </a:p>
          <a:p>
            <a:pPr lvl="1"/>
            <a:r>
              <a:rPr lang="zh-TW" altLang="en-US" dirty="0" smtClean="0"/>
              <a:t>程式碼的</a:t>
            </a:r>
            <a:r>
              <a:rPr lang="en-US" altLang="zh-TW" dirty="0" smtClean="0"/>
              <a:t>Error</a:t>
            </a:r>
          </a:p>
          <a:p>
            <a:pPr lvl="1"/>
            <a:r>
              <a:rPr lang="zh-TW" altLang="en-US" dirty="0" smtClean="0"/>
              <a:t>編譯器</a:t>
            </a:r>
            <a:r>
              <a:rPr lang="en-US" altLang="zh-TW" dirty="0" smtClean="0"/>
              <a:t>(compiler)</a:t>
            </a:r>
            <a:r>
              <a:rPr lang="zh-TW" altLang="en-US" dirty="0" smtClean="0"/>
              <a:t>的設定</a:t>
            </a:r>
            <a:endParaRPr lang="en-US" altLang="zh-TW" dirty="0" smtClean="0"/>
          </a:p>
          <a:p>
            <a:pPr lvl="1"/>
            <a:r>
              <a:rPr lang="zh-TW" altLang="en-US" dirty="0" smtClean="0"/>
              <a:t>參考以下講義</a:t>
            </a:r>
            <a:endParaRPr lang="zh-TW" altLang="en-US" dirty="0"/>
          </a:p>
        </p:txBody>
      </p:sp>
      <p:sp>
        <p:nvSpPr>
          <p:cNvPr id="5" name="投影片編號版面配置區 4"/>
          <p:cNvSpPr>
            <a:spLocks noGrp="1"/>
          </p:cNvSpPr>
          <p:nvPr>
            <p:ph type="sldNum" sz="quarter" idx="12"/>
          </p:nvPr>
        </p:nvSpPr>
        <p:spPr>
          <a:xfrm>
            <a:off x="8077200" y="6356351"/>
            <a:ext cx="2133600" cy="365125"/>
          </a:xfrm>
        </p:spPr>
        <p:txBody>
          <a:bodyPr/>
          <a:lstStyle/>
          <a:p>
            <a:fld id="{AEF829CC-553E-4A10-9460-B9C279531C36}" type="slidenum">
              <a:rPr lang="zh-TW" altLang="en-US" smtClean="0"/>
              <a:t>37</a:t>
            </a:fld>
            <a:endParaRPr lang="zh-TW" altLang="en-US"/>
          </a:p>
        </p:txBody>
      </p:sp>
      <p:sp>
        <p:nvSpPr>
          <p:cNvPr id="6"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283847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620689"/>
            <a:ext cx="8229600" cy="5505475"/>
          </a:xfrm>
        </p:spPr>
        <p:txBody>
          <a:bodyPr>
            <a:normAutofit/>
          </a:bodyPr>
          <a:lstStyle/>
          <a:p>
            <a:r>
              <a:rPr lang="zh-TW" altLang="en-US" sz="2400" dirty="0"/>
              <a:t>右鍵點選 </a:t>
            </a:r>
            <a:r>
              <a:rPr lang="en-US" altLang="zh-TW" sz="2400" dirty="0"/>
              <a:t>Project -&gt; properties</a:t>
            </a:r>
            <a:endParaRPr lang="zh-TW" altLang="en-US" sz="2400"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9082" b="52836"/>
          <a:stretch/>
        </p:blipFill>
        <p:spPr bwMode="auto">
          <a:xfrm>
            <a:off x="2639616" y="1421904"/>
            <a:ext cx="6319544" cy="409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圓角矩形 6"/>
          <p:cNvSpPr/>
          <p:nvPr/>
        </p:nvSpPr>
        <p:spPr>
          <a:xfrm>
            <a:off x="2855640" y="2492896"/>
            <a:ext cx="1584176" cy="3600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a:xfrm>
            <a:off x="8077200" y="6356351"/>
            <a:ext cx="2133600" cy="365125"/>
          </a:xfrm>
        </p:spPr>
        <p:txBody>
          <a:bodyPr/>
          <a:lstStyle/>
          <a:p>
            <a:fld id="{AEF829CC-553E-4A10-9460-B9C279531C36}" type="slidenum">
              <a:rPr lang="zh-TW" altLang="en-US" smtClean="0"/>
              <a:t>38</a:t>
            </a:fld>
            <a:endParaRPr lang="zh-TW" altLang="en-US"/>
          </a:p>
        </p:txBody>
      </p:sp>
      <p:sp>
        <p:nvSpPr>
          <p:cNvPr id="8"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2199719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620689"/>
            <a:ext cx="8229600" cy="5505475"/>
          </a:xfrm>
        </p:spPr>
        <p:txBody>
          <a:bodyPr>
            <a:normAutofit/>
          </a:bodyPr>
          <a:lstStyle/>
          <a:p>
            <a:r>
              <a:rPr lang="zh-TW" altLang="en-US" sz="2400" dirty="0"/>
              <a:t>選取</a:t>
            </a:r>
            <a:r>
              <a:rPr lang="en-US" altLang="zh-TW" sz="2400" dirty="0" err="1"/>
              <a:t>Conf</a:t>
            </a:r>
            <a:r>
              <a:rPr lang="en-US" altLang="zh-TW" sz="2400" dirty="0"/>
              <a:t> -&gt; Hardware Tools : ICD3</a:t>
            </a:r>
          </a:p>
          <a:p>
            <a:r>
              <a:rPr lang="en-US" altLang="zh-TW" sz="2400" dirty="0"/>
              <a:t> -&gt; Compiler Toolchains : XC8 -&gt; OK</a:t>
            </a:r>
            <a:endParaRPr lang="zh-TW" altLang="en-US" sz="24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37" t="11308" r="19453" b="28467"/>
          <a:stretch/>
        </p:blipFill>
        <p:spPr bwMode="auto">
          <a:xfrm>
            <a:off x="2200207" y="1628800"/>
            <a:ext cx="789526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圓角矩形 4"/>
          <p:cNvSpPr/>
          <p:nvPr/>
        </p:nvSpPr>
        <p:spPr>
          <a:xfrm>
            <a:off x="2351584" y="2188590"/>
            <a:ext cx="1728192" cy="3763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5087889" y="3571425"/>
            <a:ext cx="864096" cy="2912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7392144" y="4221088"/>
            <a:ext cx="2703331" cy="4320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a:xfrm>
            <a:off x="8077200" y="6356351"/>
            <a:ext cx="2133600" cy="365125"/>
          </a:xfrm>
        </p:spPr>
        <p:txBody>
          <a:bodyPr/>
          <a:lstStyle/>
          <a:p>
            <a:fld id="{AEF829CC-553E-4A10-9460-B9C279531C36}" type="slidenum">
              <a:rPr lang="zh-TW" altLang="en-US" smtClean="0"/>
              <a:t>39</a:t>
            </a:fld>
            <a:endParaRPr lang="zh-TW" altLang="en-US"/>
          </a:p>
        </p:txBody>
      </p:sp>
      <p:sp>
        <p:nvSpPr>
          <p:cNvPr id="9"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2754623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1990724"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一</a:t>
            </a:r>
            <a:r>
              <a:rPr lang="en-US" altLang="zh-TW" dirty="0" smtClean="0"/>
              <a:t>.</a:t>
            </a:r>
            <a:r>
              <a:rPr lang="zh-TW" altLang="en-US" dirty="0" smtClean="0"/>
              <a:t>特色介紹</a:t>
            </a:r>
            <a:endParaRPr lang="zh-TW" altLang="en-US" dirty="0"/>
          </a:p>
        </p:txBody>
      </p:sp>
      <p:sp>
        <p:nvSpPr>
          <p:cNvPr id="7" name="內容版面配置區 2"/>
          <p:cNvSpPr txBox="1">
            <a:spLocks/>
          </p:cNvSpPr>
          <p:nvPr/>
        </p:nvSpPr>
        <p:spPr>
          <a:xfrm>
            <a:off x="2086936" y="1531513"/>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endParaRPr lang="en-US" altLang="zh-TW" sz="2000" dirty="0" smtClean="0">
              <a:latin typeface="標楷體" panose="03000509000000000000" pitchFamily="65" charset="-120"/>
              <a:ea typeface="標楷體" panose="03000509000000000000" pitchFamily="65" charset="-120"/>
            </a:endParaRPr>
          </a:p>
        </p:txBody>
      </p:sp>
      <p:sp>
        <p:nvSpPr>
          <p:cNvPr id="13" name="內容版面配置區 2"/>
          <p:cNvSpPr>
            <a:spLocks noGrp="1"/>
          </p:cNvSpPr>
          <p:nvPr>
            <p:ph idx="1"/>
          </p:nvPr>
        </p:nvSpPr>
        <p:spPr>
          <a:xfrm>
            <a:off x="2086936" y="1531512"/>
            <a:ext cx="8915400" cy="4391615"/>
          </a:xfrm>
        </p:spPr>
        <p:txBody>
          <a:bodyPr>
            <a:normAutofit/>
          </a:bodyPr>
          <a:lstStyle/>
          <a:p>
            <a:pPr>
              <a:lnSpc>
                <a:spcPct val="150000"/>
              </a:lnSpc>
            </a:pPr>
            <a:r>
              <a:rPr lang="zh-TW" altLang="en-US" sz="2400" b="1" dirty="0"/>
              <a:t>類比周邊</a:t>
            </a:r>
            <a:endParaRPr lang="en-US" altLang="zh-TW" sz="2400" b="1" dirty="0"/>
          </a:p>
          <a:p>
            <a:pPr>
              <a:lnSpc>
                <a:spcPct val="150000"/>
              </a:lnSpc>
              <a:buFont typeface="Wingdings" panose="05000000000000000000" pitchFamily="2" charset="2"/>
              <a:buChar char="n"/>
            </a:pPr>
            <a:r>
              <a:rPr lang="zh-TW" altLang="en-US" sz="2200" dirty="0" smtClean="0">
                <a:latin typeface="+mn-ea"/>
              </a:rPr>
              <a:t>操作電壓範圍 </a:t>
            </a:r>
            <a:r>
              <a:rPr lang="en-US" altLang="zh-TW" sz="2200" dirty="0" smtClean="0">
                <a:latin typeface="+mn-ea"/>
              </a:rPr>
              <a:t>:</a:t>
            </a:r>
            <a:r>
              <a:rPr lang="zh-TW" altLang="en-US" sz="2200" dirty="0" smtClean="0">
                <a:latin typeface="+mn-ea"/>
              </a:rPr>
              <a:t> </a:t>
            </a:r>
            <a:r>
              <a:rPr lang="en-US" altLang="zh-TW" sz="2200" dirty="0" smtClean="0">
                <a:latin typeface="+mn-ea"/>
              </a:rPr>
              <a:t>1.8V~3.6V</a:t>
            </a:r>
          </a:p>
          <a:p>
            <a:pPr>
              <a:lnSpc>
                <a:spcPct val="150000"/>
              </a:lnSpc>
              <a:buFont typeface="Wingdings" panose="05000000000000000000" pitchFamily="2" charset="2"/>
              <a:buChar char="n"/>
            </a:pPr>
            <a:r>
              <a:rPr lang="en-US" altLang="zh-TW" sz="2200" dirty="0" smtClean="0">
                <a:latin typeface="+mn-ea"/>
              </a:rPr>
              <a:t>12</a:t>
            </a:r>
            <a:r>
              <a:rPr lang="zh-TW" altLang="en-US" sz="2200" dirty="0">
                <a:latin typeface="+mn-ea"/>
              </a:rPr>
              <a:t>通道</a:t>
            </a:r>
            <a:r>
              <a:rPr lang="en-US" altLang="zh-TW" sz="2200" dirty="0">
                <a:latin typeface="+mn-ea"/>
              </a:rPr>
              <a:t>-10bits ADC</a:t>
            </a:r>
            <a:r>
              <a:rPr lang="zh-TW" altLang="en-US" sz="2200" dirty="0">
                <a:latin typeface="+mn-ea"/>
              </a:rPr>
              <a:t>模組</a:t>
            </a:r>
            <a:endParaRPr lang="en-US" altLang="zh-TW" sz="2200" dirty="0">
              <a:latin typeface="+mn-ea"/>
            </a:endParaRPr>
          </a:p>
          <a:p>
            <a:pPr>
              <a:lnSpc>
                <a:spcPct val="150000"/>
              </a:lnSpc>
              <a:buFont typeface="Wingdings" panose="05000000000000000000" pitchFamily="2" charset="2"/>
              <a:buChar char="n"/>
            </a:pPr>
            <a:r>
              <a:rPr lang="zh-TW" altLang="en-US" sz="2200" dirty="0">
                <a:latin typeface="+mn-ea"/>
              </a:rPr>
              <a:t>兩組類比比較模組</a:t>
            </a:r>
            <a:r>
              <a:rPr lang="en-US" altLang="zh-TW" sz="2200" dirty="0">
                <a:latin typeface="+mn-ea"/>
              </a:rPr>
              <a:t>-</a:t>
            </a:r>
            <a:r>
              <a:rPr lang="zh-TW" altLang="en-US" sz="2200" dirty="0">
                <a:latin typeface="+mn-ea"/>
              </a:rPr>
              <a:t>軌對軌</a:t>
            </a:r>
            <a:r>
              <a:rPr lang="en-US" altLang="zh-TW" sz="2200" dirty="0">
                <a:latin typeface="+mn-ea"/>
              </a:rPr>
              <a:t>(rail to rail)</a:t>
            </a:r>
            <a:r>
              <a:rPr lang="zh-TW" altLang="en-US" sz="2200" dirty="0">
                <a:latin typeface="+mn-ea"/>
              </a:rPr>
              <a:t>比較器</a:t>
            </a:r>
            <a:endParaRPr lang="en-US" altLang="zh-TW" sz="2200" dirty="0">
              <a:latin typeface="+mn-ea"/>
            </a:endParaRPr>
          </a:p>
          <a:p>
            <a:pPr>
              <a:lnSpc>
                <a:spcPct val="150000"/>
              </a:lnSpc>
              <a:buFont typeface="Wingdings" panose="05000000000000000000" pitchFamily="2" charset="2"/>
              <a:buChar char="n"/>
            </a:pPr>
            <a:r>
              <a:rPr lang="en-US" altLang="zh-TW" sz="2200" dirty="0">
                <a:latin typeface="+mn-ea"/>
              </a:rPr>
              <a:t>5bit</a:t>
            </a:r>
            <a:r>
              <a:rPr lang="zh-TW" altLang="en-US" sz="2200" dirty="0">
                <a:latin typeface="+mn-ea"/>
              </a:rPr>
              <a:t> 軌對軌 </a:t>
            </a:r>
            <a:r>
              <a:rPr lang="en-US" altLang="zh-TW" sz="2200" dirty="0">
                <a:latin typeface="+mn-ea"/>
              </a:rPr>
              <a:t>DAC</a:t>
            </a:r>
            <a:r>
              <a:rPr lang="zh-TW" altLang="en-US" sz="2200" dirty="0">
                <a:latin typeface="+mn-ea"/>
              </a:rPr>
              <a:t>模組，具備正電壓及負電壓</a:t>
            </a:r>
            <a:r>
              <a:rPr lang="zh-TW" altLang="en-US" sz="2200" dirty="0" smtClean="0">
                <a:latin typeface="+mn-ea"/>
              </a:rPr>
              <a:t>參考準</a:t>
            </a:r>
            <a:r>
              <a:rPr lang="zh-TW" altLang="en-US" sz="2200" dirty="0">
                <a:latin typeface="+mn-ea"/>
              </a:rPr>
              <a:t>位</a:t>
            </a:r>
            <a:endParaRPr lang="en-US" altLang="zh-TW" sz="2200" dirty="0">
              <a:latin typeface="+mn-ea"/>
            </a:endParaRPr>
          </a:p>
          <a:p>
            <a:pPr>
              <a:lnSpc>
                <a:spcPct val="150000"/>
              </a:lnSpc>
              <a:buFont typeface="Wingdings" panose="05000000000000000000" pitchFamily="2" charset="2"/>
              <a:buChar char="n"/>
            </a:pPr>
            <a:r>
              <a:rPr lang="zh-TW" altLang="en-US" sz="2200" dirty="0">
                <a:latin typeface="+mn-ea"/>
              </a:rPr>
              <a:t>電壓參考模組</a:t>
            </a:r>
            <a:r>
              <a:rPr lang="en-US" altLang="zh-TW" sz="2200" dirty="0" smtClean="0">
                <a:latin typeface="+mn-ea"/>
              </a:rPr>
              <a:t>:</a:t>
            </a:r>
            <a:r>
              <a:rPr lang="zh-TW" altLang="en-US" sz="2200" dirty="0" smtClean="0">
                <a:latin typeface="+mn-ea"/>
              </a:rPr>
              <a:t>固定輸出電壓參考</a:t>
            </a:r>
            <a:r>
              <a:rPr lang="en-US" altLang="zh-TW" sz="2200" dirty="0" smtClean="0">
                <a:latin typeface="+mn-ea"/>
              </a:rPr>
              <a:t>(FVR)</a:t>
            </a:r>
            <a:r>
              <a:rPr lang="zh-TW" altLang="en-US" sz="2200" dirty="0" smtClean="0">
                <a:latin typeface="+mn-ea"/>
              </a:rPr>
              <a:t>為</a:t>
            </a:r>
            <a:r>
              <a:rPr lang="en-US" altLang="zh-TW" sz="2200" dirty="0" smtClean="0">
                <a:latin typeface="+mn-ea"/>
              </a:rPr>
              <a:t>1.024V</a:t>
            </a:r>
            <a:r>
              <a:rPr lang="zh-TW" altLang="en-US" sz="2200" dirty="0">
                <a:latin typeface="+mn-ea"/>
                <a:ea typeface="新細明體" panose="02020500000000000000" pitchFamily="18" charset="-120"/>
              </a:rPr>
              <a:t>、</a:t>
            </a:r>
            <a:r>
              <a:rPr lang="en-US" altLang="zh-TW" sz="2200" dirty="0" smtClean="0">
                <a:latin typeface="+mn-ea"/>
              </a:rPr>
              <a:t>2.048V</a:t>
            </a:r>
            <a:r>
              <a:rPr lang="zh-TW" altLang="en-US" sz="2200" dirty="0" smtClean="0">
                <a:latin typeface="+mn-ea"/>
              </a:rPr>
              <a:t> </a:t>
            </a:r>
            <a:r>
              <a:rPr lang="zh-TW" altLang="en-US" sz="2200" dirty="0">
                <a:latin typeface="+mn-ea"/>
              </a:rPr>
              <a:t>及 </a:t>
            </a:r>
            <a:r>
              <a:rPr lang="en-US" altLang="zh-TW" sz="2200" dirty="0">
                <a:latin typeface="+mn-ea"/>
              </a:rPr>
              <a:t>4.096V</a:t>
            </a:r>
          </a:p>
          <a:p>
            <a:pPr marL="0" indent="0">
              <a:lnSpc>
                <a:spcPct val="150000"/>
              </a:lnSpc>
              <a:buNone/>
            </a:pPr>
            <a:endParaRPr lang="en-US" altLang="zh-TW" sz="2000" dirty="0"/>
          </a:p>
          <a:p>
            <a:pPr marL="0" indent="0">
              <a:lnSpc>
                <a:spcPct val="150000"/>
              </a:lnSpc>
              <a:buNone/>
            </a:pPr>
            <a:endParaRPr lang="en-US" altLang="zh-TW" sz="2000" dirty="0">
              <a:latin typeface="新細明體" panose="02020500000000000000" pitchFamily="18" charset="-120"/>
              <a:ea typeface="新細明體" panose="02020500000000000000" pitchFamily="18" charset="-120"/>
            </a:endParaRPr>
          </a:p>
          <a:p>
            <a:pPr>
              <a:lnSpc>
                <a:spcPct val="150000"/>
              </a:lnSpc>
            </a:pPr>
            <a:endParaRPr lang="en-US" altLang="zh-TW" sz="2000" dirty="0" smtClean="0">
              <a:latin typeface="標楷體" panose="03000509000000000000" pitchFamily="65" charset="-120"/>
              <a:ea typeface="標楷體" panose="03000509000000000000" pitchFamily="65" charset="-120"/>
            </a:endParaRPr>
          </a:p>
        </p:txBody>
      </p:sp>
      <p:sp>
        <p:nvSpPr>
          <p:cNvPr id="2" name="頁尾版面配置區 1"/>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22092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807" t="11970" r="26538" b="27837"/>
          <a:stretch/>
        </p:blipFill>
        <p:spPr bwMode="auto">
          <a:xfrm>
            <a:off x="2207568" y="1268760"/>
            <a:ext cx="7371472" cy="440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內容版面配置區 2"/>
          <p:cNvSpPr>
            <a:spLocks noGrp="1"/>
          </p:cNvSpPr>
          <p:nvPr>
            <p:ph idx="1"/>
          </p:nvPr>
        </p:nvSpPr>
        <p:spPr>
          <a:xfrm>
            <a:off x="1981200" y="620689"/>
            <a:ext cx="8229600" cy="5505475"/>
          </a:xfrm>
        </p:spPr>
        <p:txBody>
          <a:bodyPr>
            <a:normAutofit/>
          </a:bodyPr>
          <a:lstStyle/>
          <a:p>
            <a:r>
              <a:rPr lang="zh-TW" altLang="en-US" sz="2400" dirty="0"/>
              <a:t>點選 </a:t>
            </a:r>
            <a:r>
              <a:rPr lang="en-US" altLang="zh-TW" sz="2400" dirty="0"/>
              <a:t>ICD3</a:t>
            </a:r>
            <a:r>
              <a:rPr lang="zh-TW" altLang="en-US" sz="2400" dirty="0"/>
              <a:t> </a:t>
            </a:r>
            <a:r>
              <a:rPr lang="en-US" altLang="zh-TW" sz="2400" dirty="0"/>
              <a:t>-&gt;</a:t>
            </a:r>
            <a:r>
              <a:rPr lang="zh-TW" altLang="en-US" sz="2400" dirty="0"/>
              <a:t> </a:t>
            </a:r>
            <a:r>
              <a:rPr lang="en-US" altLang="zh-TW" sz="2400" dirty="0"/>
              <a:t>Option categories -&gt; power</a:t>
            </a:r>
            <a:r>
              <a:rPr lang="zh-TW" altLang="en-US" sz="2400" dirty="0"/>
              <a:t> </a:t>
            </a:r>
          </a:p>
        </p:txBody>
      </p:sp>
      <p:sp>
        <p:nvSpPr>
          <p:cNvPr id="7" name="圓角矩形 6"/>
          <p:cNvSpPr/>
          <p:nvPr/>
        </p:nvSpPr>
        <p:spPr>
          <a:xfrm>
            <a:off x="2783632" y="2020083"/>
            <a:ext cx="1008112" cy="2975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5519936" y="2708920"/>
            <a:ext cx="2448272" cy="2975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a:xfrm>
            <a:off x="8077200" y="6356351"/>
            <a:ext cx="2133600" cy="365125"/>
          </a:xfrm>
        </p:spPr>
        <p:txBody>
          <a:bodyPr/>
          <a:lstStyle/>
          <a:p>
            <a:fld id="{AEF829CC-553E-4A10-9460-B9C279531C36}" type="slidenum">
              <a:rPr lang="zh-TW" altLang="en-US" smtClean="0"/>
              <a:t>40</a:t>
            </a:fld>
            <a:endParaRPr lang="zh-TW" altLang="en-US"/>
          </a:p>
        </p:txBody>
      </p:sp>
      <p:sp>
        <p:nvSpPr>
          <p:cNvPr id="9"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3087418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21" t="11508" r="28495" b="33135"/>
          <a:stretch/>
        </p:blipFill>
        <p:spPr bwMode="auto">
          <a:xfrm>
            <a:off x="2351584" y="1340768"/>
            <a:ext cx="7141029" cy="404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內容版面配置區 2"/>
          <p:cNvSpPr>
            <a:spLocks noGrp="1"/>
          </p:cNvSpPr>
          <p:nvPr>
            <p:ph idx="1"/>
          </p:nvPr>
        </p:nvSpPr>
        <p:spPr>
          <a:xfrm>
            <a:off x="1981200" y="620689"/>
            <a:ext cx="8229600" cy="5505475"/>
          </a:xfrm>
        </p:spPr>
        <p:txBody>
          <a:bodyPr>
            <a:normAutofit/>
          </a:bodyPr>
          <a:lstStyle/>
          <a:p>
            <a:r>
              <a:rPr lang="zh-TW" altLang="en-US" sz="2400" dirty="0"/>
              <a:t>勾選  </a:t>
            </a:r>
            <a:r>
              <a:rPr lang="en-US" altLang="zh-TW" sz="2400" dirty="0"/>
              <a:t>power target from ICD3</a:t>
            </a:r>
            <a:endParaRPr lang="zh-TW" altLang="en-US" sz="2400" dirty="0"/>
          </a:p>
        </p:txBody>
      </p:sp>
      <p:sp>
        <p:nvSpPr>
          <p:cNvPr id="8" name="圓角矩形 7"/>
          <p:cNvSpPr/>
          <p:nvPr/>
        </p:nvSpPr>
        <p:spPr>
          <a:xfrm>
            <a:off x="4871864" y="2279169"/>
            <a:ext cx="4752528" cy="3600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a:xfrm>
            <a:off x="8077200" y="6356351"/>
            <a:ext cx="2133600" cy="365125"/>
          </a:xfrm>
        </p:spPr>
        <p:txBody>
          <a:bodyPr/>
          <a:lstStyle/>
          <a:p>
            <a:fld id="{AEF829CC-553E-4A10-9460-B9C279531C36}" type="slidenum">
              <a:rPr lang="zh-TW" altLang="en-US" smtClean="0"/>
              <a:t>41</a:t>
            </a:fld>
            <a:endParaRPr lang="zh-TW" altLang="en-US"/>
          </a:p>
        </p:txBody>
      </p:sp>
      <p:sp>
        <p:nvSpPr>
          <p:cNvPr id="7" name="頁尾版面配置區 2"/>
          <p:cNvSpPr>
            <a:spLocks noGrp="1"/>
          </p:cNvSpPr>
          <p:nvPr>
            <p:ph type="ftr" sz="quarter" idx="11"/>
          </p:nvPr>
        </p:nvSpPr>
        <p:spPr>
          <a:xfrm>
            <a:off x="5951984" y="6356351"/>
            <a:ext cx="3824064" cy="365125"/>
          </a:xfrm>
        </p:spPr>
        <p:txBody>
          <a:bodyPr/>
          <a:lstStyle/>
          <a:p>
            <a:r>
              <a:rPr lang="zh-TW" altLang="en-US" dirty="0" smtClean="0"/>
              <a:t>以微控器為基礎之電路設計實務</a:t>
            </a:r>
            <a:r>
              <a:rPr lang="en-US" altLang="zh-TW" dirty="0" smtClean="0"/>
              <a:t>-</a:t>
            </a:r>
            <a:r>
              <a:rPr lang="zh-TW" altLang="en-US" dirty="0" smtClean="0"/>
              <a:t>微處理器實驗室</a:t>
            </a:r>
            <a:endParaRPr lang="zh-TW" altLang="en-US" dirty="0"/>
          </a:p>
        </p:txBody>
      </p:sp>
    </p:spTree>
    <p:extLst>
      <p:ext uri="{BB962C8B-B14F-4D97-AF65-F5344CB8AC3E}">
        <p14:creationId xmlns:p14="http://schemas.microsoft.com/office/powerpoint/2010/main" val="968148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步進馬達控制</a:t>
            </a:r>
            <a:endParaRPr lang="zh-TW" altLang="en-US" dirty="0"/>
          </a:p>
        </p:txBody>
      </p:sp>
      <p:sp>
        <p:nvSpPr>
          <p:cNvPr id="3" name="內容版面配置區 2"/>
          <p:cNvSpPr>
            <a:spLocks noGrp="1"/>
          </p:cNvSpPr>
          <p:nvPr>
            <p:ph idx="1"/>
          </p:nvPr>
        </p:nvSpPr>
        <p:spPr/>
        <p:txBody>
          <a:bodyPr/>
          <a:lstStyle/>
          <a:p>
            <a:r>
              <a:rPr lang="zh-TW" altLang="zh-TW" dirty="0"/>
              <a:t>步進馬達廣泛運用於電腦周邊設備上、定位控制、印列表機的控制的用途上。利用電場與磁場的交互作用使得步進馬達的定子與轉子線圈產生的磁力，因為磁性相同相斥或者磁性相反相吸來轉動定子運動。</a:t>
            </a:r>
            <a:endParaRPr lang="zh-TW" altLang="en-US" dirty="0"/>
          </a:p>
        </p:txBody>
      </p:sp>
      <p:sp>
        <p:nvSpPr>
          <p:cNvPr id="4" name="頁尾版面配置區 3"/>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6" name="圖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4519" y="2933700"/>
            <a:ext cx="2428875" cy="2428875"/>
          </a:xfrm>
          <a:prstGeom prst="rect">
            <a:avLst/>
          </a:prstGeom>
          <a:noFill/>
        </p:spPr>
      </p:pic>
    </p:spTree>
    <p:extLst>
      <p:ext uri="{BB962C8B-B14F-4D97-AF65-F5344CB8AC3E}">
        <p14:creationId xmlns:p14="http://schemas.microsoft.com/office/powerpoint/2010/main" val="3552813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zh-TW" dirty="0"/>
              <a:t>在這裡我們以四相步進馬達為例，定子上就有四組相應的線圈，分別提供項差</a:t>
            </a:r>
            <a:r>
              <a:rPr lang="en-US" altLang="zh-TW" dirty="0"/>
              <a:t>90</a:t>
            </a:r>
            <a:r>
              <a:rPr lang="zh-TW" altLang="zh-TW" dirty="0"/>
              <a:t>度相位的電力</a:t>
            </a:r>
            <a:r>
              <a:rPr lang="zh-TW" altLang="zh-TW" dirty="0" smtClean="0"/>
              <a:t>。</a:t>
            </a:r>
            <a:endParaRPr lang="en-US" altLang="zh-TW" dirty="0" smtClean="0"/>
          </a:p>
          <a:p>
            <a:r>
              <a:rPr lang="zh-TW" altLang="zh-TW" dirty="0"/>
              <a:t>此次實驗我們控制得步進馬達為二相激磁的四組線圈，一次會同時有兩組定子線圈激磁，同時本實驗的步進馬達內部轉子有</a:t>
            </a:r>
            <a:r>
              <a:rPr lang="en-US" altLang="zh-TW" dirty="0"/>
              <a:t>25</a:t>
            </a:r>
            <a:r>
              <a:rPr lang="zh-TW" altLang="zh-TW" dirty="0"/>
              <a:t>齒，定義完整</a:t>
            </a:r>
            <a:r>
              <a:rPr lang="en-US" altLang="zh-TW" dirty="0"/>
              <a:t>A</a:t>
            </a:r>
            <a:r>
              <a:rPr lang="zh-TW" altLang="zh-TW" dirty="0"/>
              <a:t>、</a:t>
            </a:r>
            <a:r>
              <a:rPr lang="en-US" altLang="zh-TW" dirty="0"/>
              <a:t>B</a:t>
            </a:r>
            <a:r>
              <a:rPr lang="zh-TW" altLang="zh-TW" dirty="0"/>
              <a:t>、</a:t>
            </a:r>
            <a:r>
              <a:rPr lang="en-US" altLang="zh-TW" dirty="0"/>
              <a:t>~A</a:t>
            </a:r>
            <a:r>
              <a:rPr lang="zh-TW" altLang="zh-TW" dirty="0"/>
              <a:t>、</a:t>
            </a:r>
            <a:r>
              <a:rPr lang="en-US" altLang="zh-TW" dirty="0"/>
              <a:t>~B</a:t>
            </a:r>
            <a:r>
              <a:rPr lang="zh-TW" altLang="zh-TW" dirty="0"/>
              <a:t>為一個訊號週期也就是說走完一圈</a:t>
            </a:r>
            <a:r>
              <a:rPr lang="en-US" altLang="zh-TW" dirty="0"/>
              <a:t>360</a:t>
            </a:r>
            <a:r>
              <a:rPr lang="zh-TW" altLang="zh-TW" dirty="0"/>
              <a:t>度共花了</a:t>
            </a:r>
            <a:r>
              <a:rPr lang="en-US" altLang="zh-TW" dirty="0"/>
              <a:t>25</a:t>
            </a:r>
            <a:r>
              <a:rPr lang="zh-TW" altLang="zh-TW" dirty="0"/>
              <a:t>個訊號週期，而步進角為一個完整訊號週期是</a:t>
            </a:r>
            <a:r>
              <a:rPr lang="en-US" altLang="zh-TW" dirty="0"/>
              <a:t>14.4</a:t>
            </a:r>
            <a:r>
              <a:rPr lang="zh-TW" altLang="zh-TW" dirty="0"/>
              <a:t>度</a:t>
            </a:r>
            <a:r>
              <a:rPr lang="en-US" altLang="zh-TW" dirty="0"/>
              <a:t>/step</a:t>
            </a:r>
            <a:r>
              <a:rPr lang="zh-TW" altLang="zh-TW" dirty="0"/>
              <a:t>。馬達轉向是由激磁的順序來決定如果是</a:t>
            </a:r>
            <a:r>
              <a:rPr lang="en-US" altLang="zh-TW" dirty="0"/>
              <a:t>(A</a:t>
            </a:r>
            <a:r>
              <a:rPr lang="zh-TW" altLang="zh-TW" dirty="0"/>
              <a:t>，</a:t>
            </a:r>
            <a:r>
              <a:rPr lang="en-US" altLang="zh-TW" dirty="0"/>
              <a:t>B)</a:t>
            </a:r>
            <a:r>
              <a:rPr lang="zh-TW" altLang="zh-TW" dirty="0"/>
              <a:t>→</a:t>
            </a:r>
            <a:r>
              <a:rPr lang="en-US" altLang="zh-TW" dirty="0"/>
              <a:t>(B</a:t>
            </a:r>
            <a:r>
              <a:rPr lang="zh-TW" altLang="zh-TW" dirty="0"/>
              <a:t>，</a:t>
            </a:r>
            <a:r>
              <a:rPr lang="en-US" altLang="zh-TW" dirty="0"/>
              <a:t>~A)</a:t>
            </a:r>
            <a:r>
              <a:rPr lang="zh-TW" altLang="zh-TW" dirty="0"/>
              <a:t>→</a:t>
            </a:r>
            <a:r>
              <a:rPr lang="en-US" altLang="zh-TW" dirty="0"/>
              <a:t>(~A</a:t>
            </a:r>
            <a:r>
              <a:rPr lang="zh-TW" altLang="zh-TW" dirty="0"/>
              <a:t>，</a:t>
            </a:r>
            <a:r>
              <a:rPr lang="en-US" altLang="zh-TW" dirty="0"/>
              <a:t>~B)</a:t>
            </a:r>
            <a:r>
              <a:rPr lang="zh-TW" altLang="zh-TW" dirty="0"/>
              <a:t>→</a:t>
            </a:r>
            <a:r>
              <a:rPr lang="en-US" altLang="zh-TW" dirty="0"/>
              <a:t>(~B</a:t>
            </a:r>
            <a:r>
              <a:rPr lang="zh-TW" altLang="zh-TW" dirty="0"/>
              <a:t>，</a:t>
            </a:r>
            <a:r>
              <a:rPr lang="en-US" altLang="zh-TW" dirty="0"/>
              <a:t>A)</a:t>
            </a:r>
            <a:r>
              <a:rPr lang="zh-TW" altLang="zh-TW" dirty="0"/>
              <a:t>為順轉，相反</a:t>
            </a:r>
            <a:r>
              <a:rPr lang="en-US" altLang="zh-TW" dirty="0"/>
              <a:t>(A</a:t>
            </a:r>
            <a:r>
              <a:rPr lang="zh-TW" altLang="zh-TW" dirty="0"/>
              <a:t>，</a:t>
            </a:r>
            <a:r>
              <a:rPr lang="en-US" altLang="zh-TW" dirty="0"/>
              <a:t>~B)</a:t>
            </a:r>
            <a:r>
              <a:rPr lang="zh-TW" altLang="zh-TW" dirty="0"/>
              <a:t>→</a:t>
            </a:r>
            <a:r>
              <a:rPr lang="en-US" altLang="zh-TW" dirty="0"/>
              <a:t>(~B</a:t>
            </a:r>
            <a:r>
              <a:rPr lang="zh-TW" altLang="zh-TW" dirty="0"/>
              <a:t>，</a:t>
            </a:r>
            <a:r>
              <a:rPr lang="en-US" altLang="zh-TW" dirty="0"/>
              <a:t>~A)</a:t>
            </a:r>
            <a:r>
              <a:rPr lang="zh-TW" altLang="zh-TW" dirty="0"/>
              <a:t>→</a:t>
            </a:r>
            <a:r>
              <a:rPr lang="en-US" altLang="zh-TW" dirty="0"/>
              <a:t>(~A</a:t>
            </a:r>
            <a:r>
              <a:rPr lang="zh-TW" altLang="zh-TW" dirty="0"/>
              <a:t>，</a:t>
            </a:r>
            <a:r>
              <a:rPr lang="en-US" altLang="zh-TW" dirty="0"/>
              <a:t>B)</a:t>
            </a:r>
            <a:r>
              <a:rPr lang="zh-TW" altLang="zh-TW" dirty="0"/>
              <a:t>→</a:t>
            </a:r>
            <a:r>
              <a:rPr lang="en-US" altLang="zh-TW" dirty="0"/>
              <a:t>(B</a:t>
            </a:r>
            <a:r>
              <a:rPr lang="zh-TW" altLang="zh-TW" dirty="0"/>
              <a:t>，</a:t>
            </a:r>
            <a:r>
              <a:rPr lang="en-US" altLang="zh-TW" dirty="0"/>
              <a:t>A)</a:t>
            </a:r>
            <a:r>
              <a:rPr lang="zh-TW" altLang="zh-TW" dirty="0"/>
              <a:t>則為逆轉，如</a:t>
            </a:r>
            <a:r>
              <a:rPr lang="zh-TW" altLang="zh-TW" dirty="0" smtClean="0"/>
              <a:t>圖</a:t>
            </a:r>
            <a:r>
              <a:rPr lang="zh-TW" altLang="en-US" dirty="0" smtClean="0"/>
              <a:t>。</a:t>
            </a:r>
            <a:endParaRPr lang="zh-TW" altLang="en-US" dirty="0"/>
          </a:p>
        </p:txBody>
      </p:sp>
      <p:sp>
        <p:nvSpPr>
          <p:cNvPr id="4" name="頁尾版面配置區 3"/>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6" name="圖片 5"/>
          <p:cNvPicPr/>
          <p:nvPr/>
        </p:nvPicPr>
        <p:blipFill>
          <a:blip r:embed="rId2">
            <a:extLst>
              <a:ext uri="{28A0092B-C50C-407E-A947-70E740481C1C}">
                <a14:useLocalDpi xmlns:a14="http://schemas.microsoft.com/office/drawing/2010/main" val="0"/>
              </a:ext>
            </a:extLst>
          </a:blip>
          <a:srcRect/>
          <a:stretch>
            <a:fillRect/>
          </a:stretch>
        </p:blipFill>
        <p:spPr bwMode="auto">
          <a:xfrm>
            <a:off x="4900520" y="4315426"/>
            <a:ext cx="5267325" cy="1476375"/>
          </a:xfrm>
          <a:prstGeom prst="rect">
            <a:avLst/>
          </a:prstGeom>
          <a:noFill/>
          <a:ln>
            <a:noFill/>
          </a:ln>
        </p:spPr>
      </p:pic>
    </p:spTree>
    <p:extLst>
      <p:ext uri="{BB962C8B-B14F-4D97-AF65-F5344CB8AC3E}">
        <p14:creationId xmlns:p14="http://schemas.microsoft.com/office/powerpoint/2010/main" val="3952232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zh-TW" dirty="0"/>
              <a:t>四個輸出端的波型圖如圖三，定義由</a:t>
            </a:r>
            <a:r>
              <a:rPr lang="en-US" altLang="zh-TW" dirty="0"/>
              <a:t>S1</a:t>
            </a:r>
            <a:r>
              <a:rPr lang="zh-TW" altLang="zh-TW" dirty="0"/>
              <a:t>換至</a:t>
            </a:r>
            <a:r>
              <a:rPr lang="en-US" altLang="zh-TW" dirty="0"/>
              <a:t>S2</a:t>
            </a:r>
            <a:r>
              <a:rPr lang="zh-TW" altLang="zh-TW" dirty="0"/>
              <a:t>的順序為一寸動步是</a:t>
            </a:r>
            <a:r>
              <a:rPr lang="en-US" altLang="zh-TW" dirty="0"/>
              <a:t>3.6</a:t>
            </a:r>
            <a:r>
              <a:rPr lang="zh-TW" altLang="zh-TW" dirty="0"/>
              <a:t>度，完整</a:t>
            </a:r>
            <a:r>
              <a:rPr lang="en-US" altLang="zh-TW" dirty="0"/>
              <a:t>S1</a:t>
            </a:r>
            <a:r>
              <a:rPr lang="zh-TW" altLang="zh-TW" dirty="0"/>
              <a:t>、</a:t>
            </a:r>
            <a:r>
              <a:rPr lang="en-US" altLang="zh-TW" dirty="0"/>
              <a:t>S2</a:t>
            </a:r>
            <a:r>
              <a:rPr lang="zh-TW" altLang="zh-TW" dirty="0"/>
              <a:t>、</a:t>
            </a:r>
            <a:r>
              <a:rPr lang="en-US" altLang="zh-TW" dirty="0"/>
              <a:t>S3</a:t>
            </a:r>
            <a:r>
              <a:rPr lang="zh-TW" altLang="zh-TW" dirty="0"/>
              <a:t>、</a:t>
            </a:r>
            <a:r>
              <a:rPr lang="en-US" altLang="zh-TW" dirty="0"/>
              <a:t>S4</a:t>
            </a:r>
            <a:r>
              <a:rPr lang="zh-TW" altLang="zh-TW" dirty="0"/>
              <a:t>步進馬達所轉動的角度為一步進角</a:t>
            </a:r>
            <a:r>
              <a:rPr lang="en-US" altLang="zh-TW" dirty="0"/>
              <a:t>(step)</a:t>
            </a:r>
            <a:r>
              <a:rPr lang="zh-TW" altLang="zh-TW" dirty="0"/>
              <a:t>是</a:t>
            </a:r>
            <a:r>
              <a:rPr lang="en-US" altLang="zh-TW" dirty="0"/>
              <a:t>14.4</a:t>
            </a:r>
            <a:r>
              <a:rPr lang="zh-TW" altLang="zh-TW" dirty="0"/>
              <a:t>度</a:t>
            </a:r>
            <a:r>
              <a:rPr lang="zh-TW" altLang="zh-TW" dirty="0" smtClean="0"/>
              <a:t>。</a:t>
            </a:r>
            <a:endParaRPr lang="en-US" altLang="zh-TW" dirty="0" smtClean="0"/>
          </a:p>
          <a:p>
            <a:endParaRPr lang="zh-TW" altLang="en-US" dirty="0"/>
          </a:p>
        </p:txBody>
      </p:sp>
      <p:sp>
        <p:nvSpPr>
          <p:cNvPr id="4" name="頁尾版面配置區 3"/>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6" name="圖片 5"/>
          <p:cNvPicPr/>
          <p:nvPr/>
        </p:nvPicPr>
        <p:blipFill>
          <a:blip r:embed="rId2">
            <a:extLst>
              <a:ext uri="{28A0092B-C50C-407E-A947-70E740481C1C}">
                <a14:useLocalDpi xmlns:a14="http://schemas.microsoft.com/office/drawing/2010/main" val="0"/>
              </a:ext>
            </a:extLst>
          </a:blip>
          <a:srcRect/>
          <a:stretch>
            <a:fillRect/>
          </a:stretch>
        </p:blipFill>
        <p:spPr bwMode="auto">
          <a:xfrm>
            <a:off x="4744837" y="3019193"/>
            <a:ext cx="5276850" cy="2524125"/>
          </a:xfrm>
          <a:prstGeom prst="rect">
            <a:avLst/>
          </a:prstGeom>
          <a:noFill/>
          <a:ln>
            <a:noFill/>
          </a:ln>
        </p:spPr>
      </p:pic>
    </p:spTree>
    <p:extLst>
      <p:ext uri="{BB962C8B-B14F-4D97-AF65-F5344CB8AC3E}">
        <p14:creationId xmlns:p14="http://schemas.microsoft.com/office/powerpoint/2010/main" val="2805229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ULN2003</a:t>
            </a:r>
            <a:r>
              <a:rPr lang="zh-TW" altLang="zh-TW" dirty="0"/>
              <a:t/>
            </a:r>
            <a:br>
              <a:rPr lang="zh-TW" altLang="zh-TW" dirty="0"/>
            </a:br>
            <a:endParaRPr lang="zh-TW" altLang="en-US" dirty="0"/>
          </a:p>
        </p:txBody>
      </p:sp>
      <p:sp>
        <p:nvSpPr>
          <p:cNvPr id="3" name="內容版面配置區 2"/>
          <p:cNvSpPr>
            <a:spLocks noGrp="1"/>
          </p:cNvSpPr>
          <p:nvPr>
            <p:ph idx="1"/>
          </p:nvPr>
        </p:nvSpPr>
        <p:spPr/>
        <p:txBody>
          <a:bodyPr/>
          <a:lstStyle/>
          <a:p>
            <a:r>
              <a:rPr lang="en-US" altLang="zh-TW" dirty="0" smtClean="0"/>
              <a:t>ULN2003</a:t>
            </a:r>
            <a:r>
              <a:rPr lang="zh-TW" altLang="zh-TW" dirty="0" smtClean="0"/>
              <a:t>是</a:t>
            </a:r>
            <a:r>
              <a:rPr lang="zh-TW" altLang="zh-TW" dirty="0"/>
              <a:t>一顆有七組達靈頓電晶體如圖四</a:t>
            </a:r>
            <a:r>
              <a:rPr lang="en-US" altLang="zh-TW" dirty="0"/>
              <a:t>(</a:t>
            </a:r>
            <a:r>
              <a:rPr lang="zh-TW" altLang="zh-TW" dirty="0"/>
              <a:t>又稱達靈頓對</a:t>
            </a:r>
            <a:r>
              <a:rPr lang="en-US" altLang="zh-TW" dirty="0"/>
              <a:t>)</a:t>
            </a:r>
            <a:r>
              <a:rPr lang="zh-TW" altLang="zh-TW" dirty="0"/>
              <a:t>，達靈頓對是結合兩個雙極性電晶體的裝置如圖五。如此，第二個電晶體可進一步放大第一個電晶體已放大的</a:t>
            </a:r>
            <a:r>
              <a:rPr lang="zh-TW" altLang="zh-TW" dirty="0" smtClean="0"/>
              <a:t>電流</a:t>
            </a:r>
            <a:r>
              <a:rPr lang="zh-TW" altLang="en-US" dirty="0" smtClean="0"/>
              <a:t>。</a:t>
            </a:r>
            <a:endParaRPr lang="zh-TW" altLang="en-US" dirty="0"/>
          </a:p>
        </p:txBody>
      </p:sp>
      <p:sp>
        <p:nvSpPr>
          <p:cNvPr id="4" name="頁尾版面配置區 3"/>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6" name="圖片 5"/>
          <p:cNvPicPr/>
          <p:nvPr/>
        </p:nvPicPr>
        <p:blipFill>
          <a:blip r:embed="rId2">
            <a:extLst>
              <a:ext uri="{28A0092B-C50C-407E-A947-70E740481C1C}">
                <a14:useLocalDpi xmlns:a14="http://schemas.microsoft.com/office/drawing/2010/main" val="0"/>
              </a:ext>
            </a:extLst>
          </a:blip>
          <a:srcRect/>
          <a:stretch>
            <a:fillRect/>
          </a:stretch>
        </p:blipFill>
        <p:spPr bwMode="auto">
          <a:xfrm>
            <a:off x="4563122" y="2974020"/>
            <a:ext cx="6545755" cy="2653360"/>
          </a:xfrm>
          <a:prstGeom prst="rect">
            <a:avLst/>
          </a:prstGeom>
          <a:noFill/>
          <a:ln>
            <a:noFill/>
          </a:ln>
        </p:spPr>
      </p:pic>
    </p:spTree>
    <p:extLst>
      <p:ext uri="{BB962C8B-B14F-4D97-AF65-F5344CB8AC3E}">
        <p14:creationId xmlns:p14="http://schemas.microsoft.com/office/powerpoint/2010/main" val="2222053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zh-TW" dirty="0"/>
              <a:t>這次實驗使用</a:t>
            </a:r>
            <a:r>
              <a:rPr lang="en-US" altLang="zh-TW" dirty="0" smtClean="0"/>
              <a:t>ULN2003</a:t>
            </a:r>
            <a:r>
              <a:rPr lang="zh-TW" altLang="zh-TW" dirty="0" smtClean="0"/>
              <a:t>腳位</a:t>
            </a:r>
            <a:r>
              <a:rPr lang="en-US" altLang="zh-TW" dirty="0"/>
              <a:t>COMMON</a:t>
            </a:r>
            <a:r>
              <a:rPr lang="zh-TW" altLang="zh-TW" dirty="0"/>
              <a:t>接</a:t>
            </a:r>
            <a:r>
              <a:rPr lang="en-US" altLang="zh-TW" dirty="0" err="1"/>
              <a:t>Vcc</a:t>
            </a:r>
            <a:r>
              <a:rPr lang="en-US" altLang="zh-TW" dirty="0"/>
              <a:t>(12V)</a:t>
            </a:r>
            <a:r>
              <a:rPr lang="zh-TW" altLang="zh-TW" dirty="0"/>
              <a:t>，</a:t>
            </a:r>
            <a:r>
              <a:rPr lang="en-US" altLang="zh-TW" dirty="0"/>
              <a:t>GND</a:t>
            </a:r>
            <a:r>
              <a:rPr lang="zh-TW" altLang="zh-TW" dirty="0"/>
              <a:t>接地，輸入端為</a:t>
            </a:r>
            <a:r>
              <a:rPr lang="en-US" altLang="zh-TW" dirty="0"/>
              <a:t>ULN2003</a:t>
            </a:r>
            <a:r>
              <a:rPr lang="zh-TW" altLang="zh-TW" dirty="0"/>
              <a:t>腳位</a:t>
            </a:r>
            <a:r>
              <a:rPr lang="en-US" altLang="zh-TW" dirty="0"/>
              <a:t>1</a:t>
            </a:r>
            <a:r>
              <a:rPr lang="zh-TW" altLang="zh-TW" dirty="0"/>
              <a:t>至腳位</a:t>
            </a:r>
            <a:r>
              <a:rPr lang="en-US" altLang="zh-TW" dirty="0"/>
              <a:t>7</a:t>
            </a:r>
            <a:r>
              <a:rPr lang="zh-TW" altLang="zh-TW" dirty="0"/>
              <a:t>，</a:t>
            </a:r>
            <a:r>
              <a:rPr lang="en-US" altLang="zh-TW" dirty="0"/>
              <a:t>ULN2003</a:t>
            </a:r>
            <a:r>
              <a:rPr lang="zh-TW" altLang="zh-TW" dirty="0"/>
              <a:t>輸入端則是連接開發板的四個輸出端；</a:t>
            </a:r>
            <a:r>
              <a:rPr lang="en-US" altLang="zh-TW" dirty="0"/>
              <a:t>ULN2003</a:t>
            </a:r>
            <a:r>
              <a:rPr lang="zh-TW" altLang="zh-TW" dirty="0"/>
              <a:t>輸出端為腳位</a:t>
            </a:r>
            <a:r>
              <a:rPr lang="en-US" altLang="zh-TW" dirty="0"/>
              <a:t>10</a:t>
            </a:r>
            <a:r>
              <a:rPr lang="zh-TW" altLang="zh-TW" dirty="0"/>
              <a:t>至腳位</a:t>
            </a:r>
            <a:r>
              <a:rPr lang="en-US" altLang="zh-TW" dirty="0"/>
              <a:t>16</a:t>
            </a:r>
            <a:r>
              <a:rPr lang="zh-TW" altLang="zh-TW" dirty="0"/>
              <a:t>，輸出端則連接步進馬達。圖六為步進馬達的輸入腳位，由開發板所產生的</a:t>
            </a:r>
            <a:r>
              <a:rPr lang="en-US" altLang="zh-TW" dirty="0"/>
              <a:t>A</a:t>
            </a:r>
            <a:r>
              <a:rPr lang="zh-TW" altLang="zh-TW" dirty="0"/>
              <a:t>、</a:t>
            </a:r>
            <a:r>
              <a:rPr lang="en-US" altLang="zh-TW" dirty="0"/>
              <a:t>B</a:t>
            </a:r>
            <a:r>
              <a:rPr lang="zh-TW" altLang="zh-TW" dirty="0"/>
              <a:t>相位輸入到步進馬達。步進馬達驅動電路接法如圖</a:t>
            </a:r>
            <a:endParaRPr lang="zh-TW" altLang="en-US" dirty="0"/>
          </a:p>
        </p:txBody>
      </p:sp>
      <p:sp>
        <p:nvSpPr>
          <p:cNvPr id="4" name="頁尾版面配置區 3"/>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6" name="圖片 5"/>
          <p:cNvPicPr/>
          <p:nvPr/>
        </p:nvPicPr>
        <p:blipFill>
          <a:blip r:embed="rId2">
            <a:extLst>
              <a:ext uri="{28A0092B-C50C-407E-A947-70E740481C1C}">
                <a14:useLocalDpi xmlns:a14="http://schemas.microsoft.com/office/drawing/2010/main" val="0"/>
              </a:ext>
            </a:extLst>
          </a:blip>
          <a:srcRect/>
          <a:stretch>
            <a:fillRect/>
          </a:stretch>
        </p:blipFill>
        <p:spPr bwMode="auto">
          <a:xfrm>
            <a:off x="4509076" y="3477087"/>
            <a:ext cx="5211972" cy="2345358"/>
          </a:xfrm>
          <a:prstGeom prst="rect">
            <a:avLst/>
          </a:prstGeom>
          <a:noFill/>
        </p:spPr>
      </p:pic>
      <p:sp>
        <p:nvSpPr>
          <p:cNvPr id="7" name="矩形 6"/>
          <p:cNvSpPr/>
          <p:nvPr/>
        </p:nvSpPr>
        <p:spPr>
          <a:xfrm>
            <a:off x="4944863" y="4136994"/>
            <a:ext cx="310718" cy="790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6388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1990724"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一</a:t>
            </a:r>
            <a:r>
              <a:rPr lang="en-US" altLang="zh-TW" dirty="0" smtClean="0"/>
              <a:t>.</a:t>
            </a:r>
            <a:r>
              <a:rPr lang="zh-TW" altLang="en-US" dirty="0" smtClean="0"/>
              <a:t>特色介紹</a:t>
            </a:r>
            <a:endParaRPr lang="zh-TW" altLang="en-US" dirty="0"/>
          </a:p>
        </p:txBody>
      </p:sp>
      <p:sp>
        <p:nvSpPr>
          <p:cNvPr id="7" name="內容版面配置區 2"/>
          <p:cNvSpPr txBox="1">
            <a:spLocks/>
          </p:cNvSpPr>
          <p:nvPr/>
        </p:nvSpPr>
        <p:spPr>
          <a:xfrm>
            <a:off x="2086935" y="1531512"/>
            <a:ext cx="9377183" cy="50057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zh-TW" altLang="en-US" sz="2600" b="1" dirty="0">
                <a:latin typeface="+mn-ea"/>
              </a:rPr>
              <a:t>週</a:t>
            </a:r>
            <a:r>
              <a:rPr lang="zh-TW" altLang="en-US" sz="2600" b="1" dirty="0" smtClean="0">
                <a:latin typeface="+mn-ea"/>
              </a:rPr>
              <a:t>邊設備</a:t>
            </a:r>
            <a:endParaRPr lang="en-US" altLang="zh-TW" sz="2600" b="1" dirty="0">
              <a:latin typeface="+mn-ea"/>
            </a:endParaRPr>
          </a:p>
          <a:p>
            <a:pPr>
              <a:lnSpc>
                <a:spcPct val="150000"/>
              </a:lnSpc>
              <a:buFont typeface="Wingdings" panose="05000000000000000000" pitchFamily="2" charset="2"/>
              <a:buChar char="n"/>
            </a:pPr>
            <a:r>
              <a:rPr lang="en-US" altLang="zh-TW" sz="2400" dirty="0" smtClean="0">
                <a:latin typeface="+mn-ea"/>
              </a:rPr>
              <a:t>15</a:t>
            </a:r>
            <a:r>
              <a:rPr lang="zh-TW" altLang="en-US" sz="2400" dirty="0" smtClean="0">
                <a:latin typeface="+mn-ea"/>
              </a:rPr>
              <a:t>個</a:t>
            </a:r>
            <a:r>
              <a:rPr lang="en-US" altLang="zh-TW" sz="2400" dirty="0" smtClean="0">
                <a:latin typeface="+mn-ea"/>
              </a:rPr>
              <a:t>I/O</a:t>
            </a:r>
            <a:r>
              <a:rPr lang="zh-TW" altLang="en-US" sz="2400" dirty="0" smtClean="0">
                <a:latin typeface="+mn-ea"/>
              </a:rPr>
              <a:t> </a:t>
            </a:r>
            <a:r>
              <a:rPr lang="en-US" altLang="zh-TW" sz="2400" dirty="0" smtClean="0">
                <a:latin typeface="+mn-ea"/>
              </a:rPr>
              <a:t>Pins</a:t>
            </a:r>
            <a:r>
              <a:rPr lang="zh-TW" altLang="en-US" sz="2400" dirty="0" smtClean="0">
                <a:latin typeface="+mn-ea"/>
              </a:rPr>
              <a:t> 以及 </a:t>
            </a:r>
            <a:r>
              <a:rPr lang="en-US" altLang="zh-TW" sz="2400" dirty="0" smtClean="0">
                <a:latin typeface="+mn-ea"/>
              </a:rPr>
              <a:t>1</a:t>
            </a:r>
            <a:r>
              <a:rPr lang="zh-TW" altLang="en-US" sz="2400" dirty="0" smtClean="0">
                <a:latin typeface="+mn-ea"/>
              </a:rPr>
              <a:t> </a:t>
            </a:r>
            <a:r>
              <a:rPr lang="en-US" altLang="zh-TW" sz="2400" dirty="0" smtClean="0">
                <a:latin typeface="+mn-ea"/>
              </a:rPr>
              <a:t>Input Only Pin</a:t>
            </a:r>
          </a:p>
          <a:p>
            <a:pPr>
              <a:lnSpc>
                <a:spcPct val="150000"/>
              </a:lnSpc>
              <a:buFont typeface="Wingdings" panose="05000000000000000000" pitchFamily="2" charset="2"/>
              <a:buChar char="n"/>
            </a:pPr>
            <a:r>
              <a:rPr lang="en-US" altLang="zh-TW" sz="2400" dirty="0" smtClean="0">
                <a:latin typeface="+mn-ea"/>
              </a:rPr>
              <a:t>3</a:t>
            </a:r>
            <a:r>
              <a:rPr lang="zh-TW" altLang="en-US" sz="2400" dirty="0" smtClean="0">
                <a:latin typeface="+mn-ea"/>
              </a:rPr>
              <a:t>個 </a:t>
            </a:r>
            <a:r>
              <a:rPr lang="en-US" altLang="zh-TW" sz="2400" dirty="0" smtClean="0">
                <a:latin typeface="+mn-ea"/>
              </a:rPr>
              <a:t>8</a:t>
            </a:r>
            <a:r>
              <a:rPr lang="zh-TW" altLang="en-US" sz="2400" dirty="0" smtClean="0">
                <a:latin typeface="+mn-ea"/>
              </a:rPr>
              <a:t> </a:t>
            </a:r>
            <a:r>
              <a:rPr lang="en-US" altLang="zh-TW" sz="2400" dirty="0" smtClean="0">
                <a:latin typeface="+mn-ea"/>
              </a:rPr>
              <a:t>bit Timer/Counter</a:t>
            </a:r>
            <a:r>
              <a:rPr lang="zh-TW" altLang="en-US" sz="2400" dirty="0" smtClean="0">
                <a:latin typeface="+mn-ea"/>
              </a:rPr>
              <a:t> </a:t>
            </a:r>
            <a:r>
              <a:rPr lang="en-US" altLang="zh-TW" sz="2400" dirty="0" smtClean="0">
                <a:latin typeface="+mn-ea"/>
              </a:rPr>
              <a:t>；1</a:t>
            </a:r>
            <a:r>
              <a:rPr lang="zh-TW" altLang="en-US" sz="2400" dirty="0" smtClean="0">
                <a:latin typeface="+mn-ea"/>
              </a:rPr>
              <a:t>個</a:t>
            </a:r>
            <a:r>
              <a:rPr lang="en-US" altLang="zh-TW" sz="2400" dirty="0" smtClean="0">
                <a:latin typeface="+mn-ea"/>
              </a:rPr>
              <a:t>16bit</a:t>
            </a:r>
            <a:r>
              <a:rPr lang="zh-TW" altLang="en-US" sz="2400" dirty="0" smtClean="0">
                <a:latin typeface="+mn-ea"/>
              </a:rPr>
              <a:t> </a:t>
            </a:r>
            <a:r>
              <a:rPr lang="en-US" altLang="zh-TW" sz="2400" dirty="0" smtClean="0">
                <a:latin typeface="+mn-ea"/>
              </a:rPr>
              <a:t>Timer/Counter</a:t>
            </a:r>
          </a:p>
          <a:p>
            <a:pPr>
              <a:lnSpc>
                <a:spcPct val="150000"/>
              </a:lnSpc>
              <a:buFont typeface="Wingdings" panose="05000000000000000000" pitchFamily="2" charset="2"/>
              <a:buChar char="n"/>
            </a:pPr>
            <a:r>
              <a:rPr lang="zh-TW" altLang="en-US" sz="2400" dirty="0" smtClean="0">
                <a:latin typeface="+mn-ea"/>
              </a:rPr>
              <a:t>兩組</a:t>
            </a:r>
            <a:r>
              <a:rPr lang="en-US" altLang="zh-TW" sz="2400" dirty="0" smtClean="0">
                <a:latin typeface="+mn-ea"/>
              </a:rPr>
              <a:t>Capture</a:t>
            </a:r>
            <a:r>
              <a:rPr lang="zh-TW" altLang="en-US" sz="2400" dirty="0" smtClean="0">
                <a:latin typeface="+mn-ea"/>
              </a:rPr>
              <a:t>、</a:t>
            </a:r>
            <a:r>
              <a:rPr lang="en-US" altLang="zh-TW" sz="2400" dirty="0" smtClean="0">
                <a:latin typeface="+mn-ea"/>
              </a:rPr>
              <a:t>Compare</a:t>
            </a:r>
            <a:r>
              <a:rPr lang="zh-TW" altLang="en-US" sz="2400" dirty="0" smtClean="0">
                <a:latin typeface="+mn-ea"/>
              </a:rPr>
              <a:t>、</a:t>
            </a:r>
            <a:r>
              <a:rPr lang="en-US" altLang="zh-TW" sz="2400" dirty="0" smtClean="0">
                <a:latin typeface="+mn-ea"/>
              </a:rPr>
              <a:t>PWM(CCP)</a:t>
            </a:r>
            <a:r>
              <a:rPr lang="zh-TW" altLang="en-US" sz="2400" dirty="0" smtClean="0">
                <a:latin typeface="+mn-ea"/>
              </a:rPr>
              <a:t>模組；</a:t>
            </a:r>
            <a:r>
              <a:rPr lang="en-US" altLang="zh-TW" sz="2400" dirty="0" smtClean="0">
                <a:latin typeface="+mn-ea"/>
              </a:rPr>
              <a:t/>
            </a:r>
            <a:br>
              <a:rPr lang="en-US" altLang="zh-TW" sz="2400" dirty="0" smtClean="0">
                <a:latin typeface="+mn-ea"/>
              </a:rPr>
            </a:br>
            <a:r>
              <a:rPr lang="zh-TW" altLang="en-US" sz="2400" dirty="0" smtClean="0">
                <a:latin typeface="+mn-ea"/>
              </a:rPr>
              <a:t>兩組增強式</a:t>
            </a:r>
            <a:r>
              <a:rPr lang="en-US" altLang="zh-TW" sz="2400" dirty="0" smtClean="0">
                <a:latin typeface="+mn-ea"/>
              </a:rPr>
              <a:t>CCP</a:t>
            </a:r>
            <a:r>
              <a:rPr lang="zh-TW" altLang="en-US" sz="2400" dirty="0" smtClean="0">
                <a:latin typeface="+mn-ea"/>
              </a:rPr>
              <a:t>模組</a:t>
            </a:r>
            <a:endParaRPr lang="en-US" altLang="zh-TW" sz="2400" dirty="0" smtClean="0">
              <a:latin typeface="+mn-ea"/>
            </a:endParaRPr>
          </a:p>
          <a:p>
            <a:pPr>
              <a:lnSpc>
                <a:spcPct val="150000"/>
              </a:lnSpc>
              <a:buFont typeface="Wingdings" panose="05000000000000000000" pitchFamily="2" charset="2"/>
              <a:buChar char="n"/>
            </a:pPr>
            <a:r>
              <a:rPr lang="zh-TW" altLang="en-US" sz="2400" dirty="0" smtClean="0">
                <a:latin typeface="+mn-ea"/>
              </a:rPr>
              <a:t>兩組</a:t>
            </a:r>
            <a:r>
              <a:rPr lang="en-US" altLang="zh-TW" sz="2400" dirty="0" smtClean="0">
                <a:latin typeface="+mn-ea"/>
              </a:rPr>
              <a:t>Master Synchronous Serial Port(MSSP)</a:t>
            </a:r>
            <a:r>
              <a:rPr lang="zh-TW" altLang="en-US" sz="2400" dirty="0" smtClean="0">
                <a:latin typeface="+mn-ea"/>
              </a:rPr>
              <a:t>模組</a:t>
            </a:r>
            <a:r>
              <a:rPr lang="en-US" altLang="zh-TW" sz="2400" dirty="0" smtClean="0">
                <a:latin typeface="+mn-ea"/>
              </a:rPr>
              <a:t>-SPI</a:t>
            </a:r>
            <a:r>
              <a:rPr lang="zh-TW" altLang="en-US" sz="2400" dirty="0" smtClean="0">
                <a:latin typeface="+mn-ea"/>
              </a:rPr>
              <a:t>、</a:t>
            </a:r>
            <a:r>
              <a:rPr lang="en-US" altLang="zh-TW" sz="2400" dirty="0" smtClean="0">
                <a:latin typeface="+mn-ea"/>
              </a:rPr>
              <a:t>I2C</a:t>
            </a:r>
            <a:r>
              <a:rPr lang="zh-TW" altLang="en-US" sz="2400" dirty="0" smtClean="0">
                <a:latin typeface="+mn-ea"/>
              </a:rPr>
              <a:t>模組、一組</a:t>
            </a:r>
            <a:r>
              <a:rPr lang="en-US" altLang="zh-TW" sz="2400" dirty="0" smtClean="0">
                <a:latin typeface="+mn-ea"/>
              </a:rPr>
              <a:t>Enhanced USART </a:t>
            </a:r>
            <a:r>
              <a:rPr lang="zh-TW" altLang="en-US" sz="2400" dirty="0" smtClean="0">
                <a:latin typeface="+mn-ea"/>
              </a:rPr>
              <a:t>模組</a:t>
            </a:r>
            <a:r>
              <a:rPr lang="en-US" altLang="zh-TW" sz="2400" dirty="0" smtClean="0">
                <a:latin typeface="+mn-ea"/>
              </a:rPr>
              <a:t>-</a:t>
            </a:r>
            <a:r>
              <a:rPr lang="zh-TW" altLang="en-US" sz="2400" dirty="0" smtClean="0">
                <a:latin typeface="+mn-ea"/>
              </a:rPr>
              <a:t>同步</a:t>
            </a:r>
            <a:r>
              <a:rPr lang="en-US" altLang="zh-TW" sz="2400" dirty="0" smtClean="0">
                <a:latin typeface="+mn-ea"/>
              </a:rPr>
              <a:t>(RS232)/</a:t>
            </a:r>
            <a:r>
              <a:rPr lang="zh-TW" altLang="en-US" sz="2400" dirty="0" smtClean="0">
                <a:latin typeface="+mn-ea"/>
              </a:rPr>
              <a:t>非同步通訊模組</a:t>
            </a:r>
            <a:endParaRPr lang="en-US" altLang="zh-TW" sz="2400" dirty="0" smtClean="0">
              <a:latin typeface="+mn-ea"/>
            </a:endParaRPr>
          </a:p>
        </p:txBody>
      </p:sp>
      <p:sp>
        <p:nvSpPr>
          <p:cNvPr id="2" name="頁尾版面配置區 1"/>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84902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990724" y="2324777"/>
            <a:ext cx="8093433" cy="3152815"/>
          </a:xfrm>
          <a:prstGeom prst="rect">
            <a:avLst/>
          </a:prstGeom>
        </p:spPr>
      </p:pic>
      <p:sp>
        <p:nvSpPr>
          <p:cNvPr id="8" name="標題 1"/>
          <p:cNvSpPr txBox="1">
            <a:spLocks/>
          </p:cNvSpPr>
          <p:nvPr/>
        </p:nvSpPr>
        <p:spPr>
          <a:xfrm>
            <a:off x="1990724"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一</a:t>
            </a:r>
            <a:r>
              <a:rPr lang="en-US" altLang="zh-TW" dirty="0" smtClean="0"/>
              <a:t>.</a:t>
            </a:r>
            <a:r>
              <a:rPr lang="zh-TW" altLang="en-US" dirty="0" smtClean="0"/>
              <a:t>特色介紹</a:t>
            </a:r>
            <a:endParaRPr lang="zh-TW" altLang="en-US" dirty="0"/>
          </a:p>
        </p:txBody>
      </p:sp>
      <p:sp>
        <p:nvSpPr>
          <p:cNvPr id="9" name="內容版面配置區 2"/>
          <p:cNvSpPr txBox="1">
            <a:spLocks/>
          </p:cNvSpPr>
          <p:nvPr/>
        </p:nvSpPr>
        <p:spPr>
          <a:xfrm>
            <a:off x="2086936" y="1531512"/>
            <a:ext cx="8915400" cy="43916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en-US" altLang="zh-TW" sz="2400" b="1" dirty="0">
                <a:latin typeface="+mn-ea"/>
              </a:rPr>
              <a:t>PIC16F1826</a:t>
            </a:r>
            <a:r>
              <a:rPr lang="zh-TW" altLang="en-US" sz="2400" b="1" dirty="0">
                <a:latin typeface="+mn-ea"/>
              </a:rPr>
              <a:t>與</a:t>
            </a:r>
            <a:r>
              <a:rPr lang="en-US" altLang="zh-TW" sz="2400" b="1" dirty="0">
                <a:latin typeface="+mn-ea"/>
              </a:rPr>
              <a:t>PIC16F1827</a:t>
            </a:r>
            <a:r>
              <a:rPr lang="zh-TW" altLang="en-US" sz="2400" b="1" dirty="0">
                <a:latin typeface="+mn-ea"/>
              </a:rPr>
              <a:t>比較</a:t>
            </a:r>
            <a:endParaRPr lang="en-US" altLang="zh-TW" sz="2400" b="1" dirty="0">
              <a:latin typeface="+mn-ea"/>
            </a:endParaRPr>
          </a:p>
          <a:p>
            <a:pPr>
              <a:lnSpc>
                <a:spcPct val="150000"/>
              </a:lnSpc>
            </a:pPr>
            <a:endParaRPr lang="en-US" altLang="zh-TW" sz="2400" dirty="0">
              <a:latin typeface="+mn-ea"/>
            </a:endParaRPr>
          </a:p>
        </p:txBody>
      </p:sp>
      <p:sp>
        <p:nvSpPr>
          <p:cNvPr id="2" name="頁尾版面配置區 1"/>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979563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a:stretch>
            <a:fillRect/>
          </a:stretch>
        </p:blipFill>
        <p:spPr>
          <a:xfrm>
            <a:off x="2045316" y="855224"/>
            <a:ext cx="8367927" cy="5536052"/>
          </a:xfrm>
          <a:prstGeom prst="rect">
            <a:avLst/>
          </a:prstGeom>
        </p:spPr>
      </p:pic>
      <p:sp>
        <p:nvSpPr>
          <p:cNvPr id="3" name="標題 1"/>
          <p:cNvSpPr txBox="1">
            <a:spLocks/>
          </p:cNvSpPr>
          <p:nvPr/>
        </p:nvSpPr>
        <p:spPr>
          <a:xfrm>
            <a:off x="1990724" y="59835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a:t>二</a:t>
            </a:r>
            <a:r>
              <a:rPr lang="en-US" altLang="zh-TW" dirty="0" smtClean="0"/>
              <a:t>.</a:t>
            </a:r>
            <a:r>
              <a:rPr lang="zh-TW" altLang="en-US" dirty="0" smtClean="0"/>
              <a:t>架</a:t>
            </a:r>
            <a:r>
              <a:rPr lang="zh-TW" altLang="en-US" dirty="0"/>
              <a:t>構</a:t>
            </a:r>
            <a:r>
              <a:rPr lang="zh-TW" altLang="en-US" dirty="0" smtClean="0"/>
              <a:t>介紹 </a:t>
            </a:r>
            <a:r>
              <a:rPr lang="en-US" altLang="zh-TW" dirty="0" smtClean="0"/>
              <a:t>-</a:t>
            </a:r>
            <a:r>
              <a:rPr lang="zh-TW" altLang="en-US" dirty="0" smtClean="0"/>
              <a:t> </a:t>
            </a:r>
            <a:r>
              <a:rPr lang="en-US" altLang="zh-TW" dirty="0" smtClean="0"/>
              <a:t>MCU</a:t>
            </a:r>
            <a:endParaRPr lang="zh-TW" altLang="en-US" dirty="0"/>
          </a:p>
        </p:txBody>
      </p:sp>
      <p:sp>
        <p:nvSpPr>
          <p:cNvPr id="2" name="頁尾版面配置區 1"/>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813381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2367005" y="55322"/>
            <a:ext cx="7787645" cy="5999425"/>
          </a:xfrm>
          <a:prstGeom prst="rect">
            <a:avLst/>
          </a:prstGeom>
          <a:ln w="38100">
            <a:noFill/>
          </a:ln>
        </p:spPr>
      </p:pic>
      <p:sp>
        <p:nvSpPr>
          <p:cNvPr id="5" name="頁尾版面配置區 4"/>
          <p:cNvSpPr>
            <a:spLocks noGrp="1"/>
          </p:cNvSpPr>
          <p:nvPr>
            <p:ph type="ftr" sz="quarter" idx="11"/>
          </p:nvPr>
        </p:nvSpPr>
        <p:spPr/>
        <p:txBody>
          <a:bodyPr/>
          <a:lstStyle/>
          <a:p>
            <a:r>
              <a:rPr lang="zh-TW" altLang="en-US" smtClean="0"/>
              <a:t>以微控器為基礎之電路設計實務</a:t>
            </a:r>
            <a:r>
              <a:rPr lang="en-US" altLang="zh-TW" smtClean="0"/>
              <a:t>-</a:t>
            </a:r>
            <a:r>
              <a:rPr lang="zh-TW" altLang="en-US" smtClean="0"/>
              <a:t>微處理器實驗室</a:t>
            </a:r>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8</a:t>
            </a:fld>
            <a:endParaRPr lang="en-US" dirty="0"/>
          </a:p>
        </p:txBody>
      </p:sp>
      <p:sp>
        <p:nvSpPr>
          <p:cNvPr id="7" name="矩形 6"/>
          <p:cNvSpPr/>
          <p:nvPr/>
        </p:nvSpPr>
        <p:spPr>
          <a:xfrm>
            <a:off x="2367005" y="6054747"/>
            <a:ext cx="9269672" cy="646331"/>
          </a:xfrm>
          <a:prstGeom prst="rect">
            <a:avLst/>
          </a:prstGeom>
        </p:spPr>
        <p:txBody>
          <a:bodyPr wrap="square">
            <a:spAutoFit/>
          </a:bodyPr>
          <a:lstStyle/>
          <a:p>
            <a:r>
              <a:rPr lang="en-US" altLang="zh-TW" b="1" dirty="0"/>
              <a:t>Program Counter</a:t>
            </a:r>
            <a:r>
              <a:rPr lang="zh-TW" altLang="en-US" b="1" dirty="0"/>
              <a:t> </a:t>
            </a:r>
            <a:r>
              <a:rPr lang="en-US" altLang="zh-TW" b="1" dirty="0"/>
              <a:t>:</a:t>
            </a:r>
            <a:r>
              <a:rPr lang="zh-TW" altLang="en-US" b="1" dirty="0"/>
              <a:t> 計算目前所執行指令的位址</a:t>
            </a:r>
            <a:r>
              <a:rPr lang="zh-TW" altLang="en-US" b="1" dirty="0" smtClean="0"/>
              <a:t>，可依續跳動或隨</a:t>
            </a:r>
            <a:r>
              <a:rPr lang="zh-TW" altLang="en-US" b="1" dirty="0"/>
              <a:t>指令改變</a:t>
            </a:r>
            <a:r>
              <a:rPr lang="zh-TW" altLang="en-US" b="1" dirty="0" smtClean="0"/>
              <a:t>，</a:t>
            </a:r>
            <a:r>
              <a:rPr lang="en-US" altLang="zh-TW" b="1" dirty="0" smtClean="0"/>
              <a:t/>
            </a:r>
            <a:br>
              <a:rPr lang="en-US" altLang="zh-TW" b="1" dirty="0" smtClean="0"/>
            </a:br>
            <a:r>
              <a:rPr lang="zh-TW" altLang="en-US" b="1" dirty="0" smtClean="0"/>
              <a:t>如</a:t>
            </a:r>
            <a:r>
              <a:rPr lang="en-US" altLang="zh-TW" b="1" dirty="0" err="1"/>
              <a:t>Goto</a:t>
            </a:r>
            <a:r>
              <a:rPr lang="zh-TW" altLang="en-US" b="1" dirty="0"/>
              <a:t>、</a:t>
            </a:r>
            <a:r>
              <a:rPr lang="en-US" altLang="zh-TW" b="1" dirty="0"/>
              <a:t>Return</a:t>
            </a:r>
          </a:p>
        </p:txBody>
      </p:sp>
      <p:sp>
        <p:nvSpPr>
          <p:cNvPr id="8" name="矩形 7"/>
          <p:cNvSpPr/>
          <p:nvPr/>
        </p:nvSpPr>
        <p:spPr>
          <a:xfrm>
            <a:off x="5800298" y="395510"/>
            <a:ext cx="1624084" cy="6277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73757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2476187" y="55322"/>
            <a:ext cx="7787645" cy="5999425"/>
          </a:xfrm>
          <a:prstGeom prst="rect">
            <a:avLst/>
          </a:prstGeom>
          <a:ln w="38100">
            <a:noFill/>
          </a:ln>
        </p:spPr>
      </p:pic>
      <p:sp>
        <p:nvSpPr>
          <p:cNvPr id="5" name="頁尾版面配置區 4"/>
          <p:cNvSpPr>
            <a:spLocks noGrp="1"/>
          </p:cNvSpPr>
          <p:nvPr>
            <p:ph type="ftr" sz="quarter" idx="11"/>
          </p:nvPr>
        </p:nvSpPr>
        <p:spPr/>
        <p:txBody>
          <a:bodyPr/>
          <a:lstStyle/>
          <a:p>
            <a:r>
              <a:rPr lang="zh-TW" altLang="en-US" dirty="0" smtClean="0"/>
              <a:t>以微控器為基礎之電路設計實務</a:t>
            </a:r>
            <a:r>
              <a:rPr lang="en-US" altLang="zh-TW" dirty="0" smtClean="0"/>
              <a:t>-</a:t>
            </a:r>
            <a:r>
              <a:rPr lang="zh-TW" altLang="en-US" dirty="0" smtClean="0"/>
              <a:t>微處理器實驗室</a:t>
            </a:r>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9</a:t>
            </a:fld>
            <a:endParaRPr lang="en-US" dirty="0"/>
          </a:p>
        </p:txBody>
      </p:sp>
      <p:sp>
        <p:nvSpPr>
          <p:cNvPr id="7" name="矩形 6"/>
          <p:cNvSpPr/>
          <p:nvPr/>
        </p:nvSpPr>
        <p:spPr>
          <a:xfrm>
            <a:off x="2367005" y="6054747"/>
            <a:ext cx="8646738" cy="646331"/>
          </a:xfrm>
          <a:prstGeom prst="rect">
            <a:avLst/>
          </a:prstGeom>
        </p:spPr>
        <p:txBody>
          <a:bodyPr wrap="square">
            <a:spAutoFit/>
          </a:bodyPr>
          <a:lstStyle/>
          <a:p>
            <a:r>
              <a:rPr lang="en-US" altLang="zh-TW" b="1" dirty="0"/>
              <a:t>Flash Program Memory :</a:t>
            </a:r>
            <a:r>
              <a:rPr lang="zh-TW" altLang="en-US" b="1" dirty="0"/>
              <a:t> 將編寫的</a:t>
            </a:r>
            <a:r>
              <a:rPr lang="en-US" altLang="zh-TW" b="1" dirty="0"/>
              <a:t>Code</a:t>
            </a:r>
            <a:r>
              <a:rPr lang="zh-TW" altLang="en-US" b="1" dirty="0"/>
              <a:t>經燒錄器寫至其中</a:t>
            </a:r>
            <a:r>
              <a:rPr lang="zh-TW" altLang="en-US" b="1" dirty="0" smtClean="0"/>
              <a:t>，隨</a:t>
            </a:r>
            <a:r>
              <a:rPr lang="en-US" altLang="zh-TW" b="1" dirty="0"/>
              <a:t>Program Counter</a:t>
            </a:r>
            <a:r>
              <a:rPr lang="zh-TW" altLang="en-US" b="1" dirty="0"/>
              <a:t>改變輸出對應位址的指令</a:t>
            </a:r>
            <a:endParaRPr lang="en-US" altLang="zh-TW" b="1" dirty="0"/>
          </a:p>
        </p:txBody>
      </p:sp>
      <p:sp>
        <p:nvSpPr>
          <p:cNvPr id="8" name="矩形 7"/>
          <p:cNvSpPr/>
          <p:nvPr/>
        </p:nvSpPr>
        <p:spPr>
          <a:xfrm>
            <a:off x="3944203" y="480585"/>
            <a:ext cx="1542197" cy="11844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72008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絲縷">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1067</TotalTime>
  <Words>1842</Words>
  <Application>Microsoft Office PowerPoint</Application>
  <PresentationFormat>寬螢幕</PresentationFormat>
  <Paragraphs>230</Paragraphs>
  <Slides>46</Slides>
  <Notes>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46</vt:i4>
      </vt:variant>
    </vt:vector>
  </HeadingPairs>
  <TitlesOfParts>
    <vt:vector size="55" baseType="lpstr">
      <vt:lpstr>微軟正黑體</vt:lpstr>
      <vt:lpstr>新細明體</vt:lpstr>
      <vt:lpstr>標楷體</vt:lpstr>
      <vt:lpstr>Arial</vt:lpstr>
      <vt:lpstr>Calibri</vt:lpstr>
      <vt:lpstr>Century Gothic</vt:lpstr>
      <vt:lpstr>Wingdings</vt:lpstr>
      <vt:lpstr>Wingdings 3</vt:lpstr>
      <vt:lpstr>絲縷</vt:lpstr>
      <vt:lpstr>PIC16F1827介紹</vt:lpstr>
      <vt:lpstr>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PIC微控器燒錄步驟</vt:lpstr>
      <vt:lpstr>ICD3(燒錄器)連接方式</vt:lpstr>
      <vt:lpstr>IC燒錄器電路圖</vt:lpstr>
      <vt:lpstr>燒錄微控器步驟</vt:lpstr>
      <vt:lpstr>PowerPoint 簡報</vt:lpstr>
      <vt:lpstr>PowerPoint 簡報</vt:lpstr>
      <vt:lpstr>PowerPoint 簡報</vt:lpstr>
      <vt:lpstr>PowerPoint 簡報</vt:lpstr>
      <vt:lpstr>PowerPoint 簡報</vt:lpstr>
      <vt:lpstr>PowerPoint 簡報</vt:lpstr>
      <vt:lpstr>PowerPoint 簡報</vt:lpstr>
      <vt:lpstr>失敗情況</vt:lpstr>
      <vt:lpstr>PowerPoint 簡報</vt:lpstr>
      <vt:lpstr>PowerPoint 簡報</vt:lpstr>
      <vt:lpstr>PowerPoint 簡報</vt:lpstr>
      <vt:lpstr>PowerPoint 簡報</vt:lpstr>
      <vt:lpstr>步進馬達控制</vt:lpstr>
      <vt:lpstr>PowerPoint 簡報</vt:lpstr>
      <vt:lpstr>PowerPoint 簡報</vt:lpstr>
      <vt:lpstr>ULN2003 </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PIC16F1827</dc:title>
  <dc:creator>Ben Kuo</dc:creator>
  <cp:lastModifiedBy>kololo</cp:lastModifiedBy>
  <cp:revision>66</cp:revision>
  <dcterms:created xsi:type="dcterms:W3CDTF">2014-07-01T07:31:03Z</dcterms:created>
  <dcterms:modified xsi:type="dcterms:W3CDTF">2016-10-28T09:39:31Z</dcterms:modified>
</cp:coreProperties>
</file>