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5"/>
  </p:notesMasterIdLst>
  <p:sldIdLst>
    <p:sldId id="41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419" r:id="rId130"/>
    <p:sldId id="420" r:id="rId131"/>
    <p:sldId id="421" r:id="rId132"/>
    <p:sldId id="422" r:id="rId133"/>
    <p:sldId id="423" r:id="rId134"/>
    <p:sldId id="424" r:id="rId135"/>
    <p:sldId id="425" r:id="rId136"/>
    <p:sldId id="426" r:id="rId137"/>
    <p:sldId id="427" r:id="rId138"/>
    <p:sldId id="428" r:id="rId139"/>
    <p:sldId id="383" r:id="rId140"/>
    <p:sldId id="384" r:id="rId141"/>
    <p:sldId id="385" r:id="rId142"/>
    <p:sldId id="386" r:id="rId143"/>
    <p:sldId id="387" r:id="rId144"/>
    <p:sldId id="388" r:id="rId145"/>
    <p:sldId id="389" r:id="rId146"/>
    <p:sldId id="390" r:id="rId147"/>
    <p:sldId id="391" r:id="rId148"/>
    <p:sldId id="392" r:id="rId149"/>
    <p:sldId id="393" r:id="rId150"/>
    <p:sldId id="394" r:id="rId151"/>
    <p:sldId id="395" r:id="rId152"/>
    <p:sldId id="396" r:id="rId153"/>
    <p:sldId id="397" r:id="rId154"/>
    <p:sldId id="398" r:id="rId155"/>
    <p:sldId id="399" r:id="rId156"/>
    <p:sldId id="400" r:id="rId157"/>
    <p:sldId id="401" r:id="rId158"/>
    <p:sldId id="402" r:id="rId159"/>
    <p:sldId id="403" r:id="rId160"/>
    <p:sldId id="404" r:id="rId161"/>
    <p:sldId id="405" r:id="rId162"/>
    <p:sldId id="406" r:id="rId163"/>
    <p:sldId id="407" r:id="rId164"/>
    <p:sldId id="408" r:id="rId165"/>
    <p:sldId id="409" r:id="rId166"/>
    <p:sldId id="410" r:id="rId167"/>
    <p:sldId id="411" r:id="rId168"/>
    <p:sldId id="412" r:id="rId169"/>
    <p:sldId id="413" r:id="rId170"/>
    <p:sldId id="414" r:id="rId171"/>
    <p:sldId id="415" r:id="rId172"/>
    <p:sldId id="416" r:id="rId173"/>
    <p:sldId id="417" r:id="rId17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77F952-82F7-4512-AC9D-E23C362598A2}">
  <a:tblStyle styleId="{F577F952-82F7-4512-AC9D-E23C362598A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36256F6-F96A-4341-B95A-503B9D16D9B1}"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02E4B4E-3FB5-4366-8129-F45FCA121CC6}"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6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021867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xfrm>
            <a:off x="3884613" y="8685213"/>
            <a:ext cx="2971800" cy="457200"/>
          </a:xfrm>
          <a:prstGeom prst="rect">
            <a:avLst/>
          </a:prstGeom>
          <a:ln/>
        </p:spPr>
        <p:txBody>
          <a:bodyPr/>
          <a:lstStyle/>
          <a:p>
            <a:fld id="{0704EC3D-8B55-4E83-85D3-7C4B8A115FCA}" type="slidenum">
              <a:rPr lang="en-US" altLang="zh-TW"/>
              <a:pPr/>
              <a:t>121</a:t>
            </a:fld>
            <a:endParaRPr lang="en-US" altLang="zh-TW"/>
          </a:p>
        </p:txBody>
      </p:sp>
      <p:sp>
        <p:nvSpPr>
          <p:cNvPr id="231426" name="Rectangle 2"/>
          <p:cNvSpPr>
            <a:spLocks noGrp="1" noRot="1" noChangeAspect="1" noChangeArrowheads="1" noTextEdit="1"/>
          </p:cNvSpPr>
          <p:nvPr>
            <p:ph type="sldImg"/>
          </p:nvPr>
        </p:nvSpPr>
        <p:spPr>
          <a:xfrm>
            <a:off x="2008188" y="682625"/>
            <a:ext cx="3048000" cy="2286000"/>
          </a:xfrm>
          <a:ln/>
        </p:spPr>
      </p:sp>
      <p:sp>
        <p:nvSpPr>
          <p:cNvPr id="231427" name="Rectangle 3"/>
          <p:cNvSpPr>
            <a:spLocks noGrp="1" noChangeArrowheads="1"/>
          </p:cNvSpPr>
          <p:nvPr>
            <p:ph type="body" idx="1"/>
          </p:nvPr>
        </p:nvSpPr>
        <p:spPr>
          <a:xfrm>
            <a:off x="533400" y="3125788"/>
            <a:ext cx="5791200" cy="5335587"/>
          </a:xfrm>
        </p:spPr>
        <p:txBody>
          <a:bodyPr lIns="89720" tIns="44859" rIns="89720" bIns="44859"/>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smtClean="0"/>
              <a:t>控制器</a:t>
            </a:r>
            <a:r>
              <a:rPr lang="en-US" altLang="zh-TW" dirty="0" smtClean="0"/>
              <a:t>60</a:t>
            </a:r>
            <a:r>
              <a:rPr lang="zh-TW" altLang="en-US" dirty="0" smtClean="0"/>
              <a:t>元</a:t>
            </a:r>
            <a:endParaRPr lang="en-US" altLang="zh-TW" dirty="0" smtClean="0"/>
          </a:p>
          <a:p>
            <a:r>
              <a:rPr lang="zh-TW" altLang="en-US" dirty="0" smtClean="0"/>
              <a:t>收發器</a:t>
            </a:r>
            <a:r>
              <a:rPr lang="en-US" altLang="zh-TW" dirty="0" smtClean="0"/>
              <a:t>30</a:t>
            </a:r>
            <a:r>
              <a:rPr lang="zh-TW" altLang="en-US" dirty="0" smtClean="0"/>
              <a:t>元</a:t>
            </a:r>
            <a:endParaRPr lang="en-US" altLang="zh-TW" dirty="0" smtClean="0"/>
          </a:p>
          <a:p>
            <a:r>
              <a:rPr lang="zh-TW" altLang="en-US" dirty="0" smtClean="0"/>
              <a:t>電線</a:t>
            </a:r>
            <a:endParaRPr lang="zh-TW" altLang="en-US" dirty="0"/>
          </a:p>
        </p:txBody>
      </p:sp>
      <p:sp>
        <p:nvSpPr>
          <p:cNvPr id="4" name="投影片編號版面配置區 3"/>
          <p:cNvSpPr>
            <a:spLocks noGrp="1"/>
          </p:cNvSpPr>
          <p:nvPr>
            <p:ph type="sldNum" sz="quarter" idx="10"/>
          </p:nvPr>
        </p:nvSpPr>
        <p:spPr>
          <a:xfrm>
            <a:off x="3884613" y="8685213"/>
            <a:ext cx="2971800" cy="457200"/>
          </a:xfrm>
          <a:prstGeom prst="rect">
            <a:avLst/>
          </a:prstGeom>
        </p:spPr>
        <p:txBody>
          <a:bodyPr/>
          <a:lstStyle/>
          <a:p>
            <a:fld id="{46FB1711-B6EC-4B64-A36A-53D6CD494A18}" type="slidenum">
              <a:rPr lang="en-US" smtClean="0"/>
              <a:t>34</a:t>
            </a:fld>
            <a:endParaRPr lang="en-US"/>
          </a:p>
        </p:txBody>
      </p:sp>
    </p:spTree>
    <p:extLst>
      <p:ext uri="{BB962C8B-B14F-4D97-AF65-F5344CB8AC3E}">
        <p14:creationId xmlns:p14="http://schemas.microsoft.com/office/powerpoint/2010/main" val="317534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a:xfrm>
            <a:off x="3884613" y="8685213"/>
            <a:ext cx="2971800" cy="457200"/>
          </a:xfrm>
          <a:prstGeom prst="rect">
            <a:avLst/>
          </a:prstGeom>
        </p:spPr>
        <p:txBody>
          <a:bodyPr/>
          <a:lstStyle/>
          <a:p>
            <a:fld id="{BB8082D8-3C03-4E55-94D4-6CA66717956A}" type="slidenum">
              <a:rPr lang="zh-TW" altLang="en-US" smtClean="0"/>
              <a:t>56</a:t>
            </a:fld>
            <a:endParaRPr lang="zh-TW" altLang="en-US"/>
          </a:p>
        </p:txBody>
      </p:sp>
    </p:spTree>
    <p:extLst>
      <p:ext uri="{BB962C8B-B14F-4D97-AF65-F5344CB8AC3E}">
        <p14:creationId xmlns:p14="http://schemas.microsoft.com/office/powerpoint/2010/main" val="418285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xfrm>
            <a:off x="3884613" y="8685213"/>
            <a:ext cx="2971800" cy="457200"/>
          </a:xfrm>
          <a:prstGeom prst="rect">
            <a:avLst/>
          </a:prstGeom>
          <a:ln/>
        </p:spPr>
        <p:txBody>
          <a:bodyPr/>
          <a:lstStyle/>
          <a:p>
            <a:fld id="{67D03614-AA5A-4CCB-A059-B48C08E64CDE}" type="slidenum">
              <a:rPr lang="en-US" altLang="zh-TW"/>
              <a:pPr/>
              <a:t>112</a:t>
            </a:fld>
            <a:endParaRPr lang="en-US" altLang="zh-TW"/>
          </a:p>
        </p:txBody>
      </p:sp>
      <p:sp>
        <p:nvSpPr>
          <p:cNvPr id="83970"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755E6FB1-CC1C-4429-A34D-9F06ED8100A2}" type="slidenum">
              <a:rPr lang="en-US" altLang="zh-TW" sz="1200"/>
              <a:pPr algn="r"/>
              <a:t>112</a:t>
            </a:fld>
            <a:endParaRPr lang="en-US" altLang="zh-TW" sz="1200"/>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p:txBody>
          <a:bodyPr/>
          <a:lstStyle/>
          <a:p>
            <a:pPr marL="228600" indent="-228600"/>
            <a:r>
              <a:rPr lang="en-US" altLang="zh-TW"/>
              <a:t>ZigBee</a:t>
            </a:r>
            <a:r>
              <a:rPr lang="zh-TW" altLang="en-US"/>
              <a:t>所使用的頻段：</a:t>
            </a:r>
          </a:p>
          <a:p>
            <a:pPr marL="228600" indent="-228600">
              <a:buFontTx/>
              <a:buAutoNum type="arabicPeriod"/>
            </a:pPr>
            <a:r>
              <a:rPr kumimoji="0" lang="zh-TW" altLang="en-US"/>
              <a:t>全球通用頻段</a:t>
            </a:r>
            <a:r>
              <a:rPr kumimoji="0" lang="en-US" altLang="zh-TW"/>
              <a:t>2.4GHz ISM </a:t>
            </a:r>
            <a:r>
              <a:rPr kumimoji="0" lang="zh-TW" altLang="en-US"/>
              <a:t>分成</a:t>
            </a:r>
            <a:r>
              <a:rPr kumimoji="0" lang="en-US" altLang="zh-TW"/>
              <a:t>16</a:t>
            </a:r>
            <a:r>
              <a:rPr kumimoji="0" lang="zh-TW" altLang="en-US"/>
              <a:t>個頻道，</a:t>
            </a:r>
            <a:r>
              <a:rPr kumimoji="0" lang="en-US" altLang="zh-TW"/>
              <a:t>channel</a:t>
            </a:r>
            <a:r>
              <a:rPr kumimoji="0" lang="zh-TW" altLang="en-US"/>
              <a:t>的編號為</a:t>
            </a:r>
            <a:r>
              <a:rPr kumimoji="0" lang="en-US" altLang="zh-TW"/>
              <a:t>11~26</a:t>
            </a:r>
          </a:p>
          <a:p>
            <a:pPr marL="228600" indent="-228600">
              <a:buFontTx/>
              <a:buAutoNum type="arabicPeriod"/>
            </a:pPr>
            <a:r>
              <a:rPr kumimoji="0" lang="zh-TW" altLang="en-US"/>
              <a:t>美國使用</a:t>
            </a:r>
            <a:r>
              <a:rPr kumimoji="0" lang="en-US" altLang="zh-TW"/>
              <a:t>915MHz </a:t>
            </a:r>
            <a:r>
              <a:rPr kumimoji="0" lang="zh-TW" altLang="en-US"/>
              <a:t>分成</a:t>
            </a:r>
            <a:r>
              <a:rPr kumimoji="0" lang="en-US" altLang="zh-TW"/>
              <a:t>10</a:t>
            </a:r>
            <a:r>
              <a:rPr kumimoji="0" lang="zh-TW" altLang="en-US"/>
              <a:t>個頻道，</a:t>
            </a:r>
            <a:r>
              <a:rPr kumimoji="0" lang="en-US" altLang="zh-TW"/>
              <a:t>channel</a:t>
            </a:r>
            <a:r>
              <a:rPr kumimoji="0" lang="zh-TW" altLang="en-US"/>
              <a:t>的編號為</a:t>
            </a:r>
            <a:r>
              <a:rPr kumimoji="0" lang="en-US" altLang="zh-TW"/>
              <a:t>1~10</a:t>
            </a:r>
          </a:p>
          <a:p>
            <a:pPr marL="228600" indent="-228600">
              <a:buFontTx/>
              <a:buAutoNum type="arabicPeriod"/>
            </a:pPr>
            <a:r>
              <a:rPr kumimoji="0" lang="zh-TW" altLang="en-US"/>
              <a:t>歐洲使用</a:t>
            </a:r>
            <a:r>
              <a:rPr kumimoji="0" lang="en-US" altLang="zh-TW"/>
              <a:t>868MHz </a:t>
            </a:r>
            <a:r>
              <a:rPr kumimoji="0" lang="zh-TW" altLang="en-US"/>
              <a:t>只用</a:t>
            </a:r>
            <a:r>
              <a:rPr kumimoji="0" lang="en-US" altLang="zh-TW"/>
              <a:t>1</a:t>
            </a:r>
            <a:r>
              <a:rPr kumimoji="0" lang="zh-TW" altLang="en-US"/>
              <a:t>個頻道，</a:t>
            </a:r>
            <a:r>
              <a:rPr kumimoji="0" lang="en-US" altLang="zh-TW"/>
              <a:t>channel</a:t>
            </a:r>
            <a:r>
              <a:rPr kumimoji="0" lang="zh-TW" altLang="en-US"/>
              <a:t>的編號為</a:t>
            </a:r>
            <a:r>
              <a:rPr kumimoji="0" lang="en-US" altLang="zh-TW"/>
              <a:t>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xfrm>
            <a:off x="3884613" y="8685213"/>
            <a:ext cx="2971800" cy="457200"/>
          </a:xfrm>
          <a:prstGeom prst="rect">
            <a:avLst/>
          </a:prstGeom>
          <a:ln/>
        </p:spPr>
        <p:txBody>
          <a:bodyPr/>
          <a:lstStyle/>
          <a:p>
            <a:fld id="{0060FBD0-392C-4935-A975-BBBDC6E9C454}" type="slidenum">
              <a:rPr lang="en-US" altLang="zh-TW"/>
              <a:pPr/>
              <a:t>113</a:t>
            </a:fld>
            <a:endParaRPr lang="en-US" altLang="zh-TW"/>
          </a:p>
        </p:txBody>
      </p:sp>
      <p:sp>
        <p:nvSpPr>
          <p:cNvPr id="71682"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fontAlgn="base">
              <a:spcBef>
                <a:spcPct val="0"/>
              </a:spcBef>
              <a:spcAft>
                <a:spcPct val="0"/>
              </a:spcAft>
              <a:defRPr kumimoji="1">
                <a:solidFill>
                  <a:schemeClr val="tx1"/>
                </a:solidFill>
                <a:latin typeface="Arial" charset="0"/>
                <a:ea typeface="新細明體" pitchFamily="18" charset="-120"/>
              </a:defRPr>
            </a:lvl6pPr>
            <a:lvl7pPr marL="2971800" indent="-228600" fontAlgn="base">
              <a:spcBef>
                <a:spcPct val="0"/>
              </a:spcBef>
              <a:spcAft>
                <a:spcPct val="0"/>
              </a:spcAft>
              <a:defRPr kumimoji="1">
                <a:solidFill>
                  <a:schemeClr val="tx1"/>
                </a:solidFill>
                <a:latin typeface="Arial" charset="0"/>
                <a:ea typeface="新細明體" pitchFamily="18" charset="-120"/>
              </a:defRPr>
            </a:lvl7pPr>
            <a:lvl8pPr marL="3429000" indent="-228600" fontAlgn="base">
              <a:spcBef>
                <a:spcPct val="0"/>
              </a:spcBef>
              <a:spcAft>
                <a:spcPct val="0"/>
              </a:spcAft>
              <a:defRPr kumimoji="1">
                <a:solidFill>
                  <a:schemeClr val="tx1"/>
                </a:solidFill>
                <a:latin typeface="Arial" charset="0"/>
                <a:ea typeface="新細明體" pitchFamily="18" charset="-120"/>
              </a:defRPr>
            </a:lvl8pPr>
            <a:lvl9pPr marL="3886200" indent="-228600" fontAlgn="base">
              <a:spcBef>
                <a:spcPct val="0"/>
              </a:spcBef>
              <a:spcAft>
                <a:spcPct val="0"/>
              </a:spcAft>
              <a:defRPr kumimoji="1">
                <a:solidFill>
                  <a:schemeClr val="tx1"/>
                </a:solidFill>
                <a:latin typeface="Arial" charset="0"/>
                <a:ea typeface="新細明體" pitchFamily="18" charset="-120"/>
              </a:defRPr>
            </a:lvl9pPr>
          </a:lstStyle>
          <a:p>
            <a:pPr algn="r"/>
            <a:fld id="{6671A650-9386-49EC-8D22-EFBBA3F362EA}" type="slidenum">
              <a:rPr lang="en-US" altLang="zh-TW" sz="1200"/>
              <a:pPr algn="r"/>
              <a:t>113</a:t>
            </a:fld>
            <a:endParaRPr lang="en-US" altLang="zh-TW" sz="1200"/>
          </a:p>
        </p:txBody>
      </p:sp>
      <p:sp>
        <p:nvSpPr>
          <p:cNvPr id="71683" name="Rectangle 2"/>
          <p:cNvSpPr>
            <a:spLocks noGrp="1" noRot="1" noChangeAspect="1" noChangeArrowheads="1" noTextEdit="1"/>
          </p:cNvSpPr>
          <p:nvPr>
            <p:ph type="sldImg"/>
          </p:nvPr>
        </p:nvSpPr>
        <p:spPr>
          <a:xfrm>
            <a:off x="1143000" y="685800"/>
            <a:ext cx="4572000" cy="3429000"/>
          </a:xfrm>
          <a:ln/>
        </p:spPr>
      </p:sp>
      <p:sp>
        <p:nvSpPr>
          <p:cNvPr id="71684" name="Rectangle 3"/>
          <p:cNvSpPr>
            <a:spLocks noGrp="1" noChangeArrowheads="1"/>
          </p:cNvSpPr>
          <p:nvPr>
            <p:ph type="body" idx="1"/>
          </p:nvPr>
        </p:nvSpPr>
        <p:spPr/>
        <p:txBody>
          <a:bodyPr/>
          <a:lstStyle/>
          <a:p>
            <a:pPr marL="228600" indent="-228600"/>
            <a:r>
              <a:rPr lang="en-US" altLang="zh-TW"/>
              <a:t>ZigBee</a:t>
            </a:r>
            <a:r>
              <a:rPr lang="zh-TW" altLang="en-US"/>
              <a:t>所使用的頻段不同，其展頻所使用的參數也就不同。</a:t>
            </a:r>
          </a:p>
          <a:p>
            <a:pPr marL="228600" indent="-228600">
              <a:buFontTx/>
              <a:buChar char="•"/>
            </a:pPr>
            <a:r>
              <a:rPr lang="zh-TW" altLang="en-US"/>
              <a:t>在</a:t>
            </a:r>
            <a:r>
              <a:rPr lang="en-US" altLang="zh-TW"/>
              <a:t>2.4GHz</a:t>
            </a:r>
            <a:r>
              <a:rPr lang="zh-TW" altLang="en-US"/>
              <a:t>頻帶下所使用的</a:t>
            </a:r>
            <a:r>
              <a:rPr lang="en-US" altLang="zh-TW"/>
              <a:t>modulation type</a:t>
            </a:r>
            <a:r>
              <a:rPr lang="zh-TW" altLang="en-US"/>
              <a:t>是</a:t>
            </a:r>
            <a:r>
              <a:rPr lang="en-US" altLang="zh-TW"/>
              <a:t>32</a:t>
            </a:r>
            <a:r>
              <a:rPr lang="zh-TW" altLang="en-US"/>
              <a:t>個</a:t>
            </a:r>
            <a:r>
              <a:rPr lang="en-US" altLang="zh-TW"/>
              <a:t>PN-code</a:t>
            </a:r>
            <a:r>
              <a:rPr lang="zh-TW" altLang="en-US"/>
              <a:t>長度的</a:t>
            </a:r>
            <a:r>
              <a:rPr lang="en-US" altLang="zh-TW"/>
              <a:t>O-QPSK, Chip Rate</a:t>
            </a:r>
            <a:r>
              <a:rPr lang="zh-TW" altLang="en-US"/>
              <a:t>為</a:t>
            </a:r>
            <a:r>
              <a:rPr lang="en-US" altLang="zh-TW"/>
              <a:t>2Mchip/s</a:t>
            </a:r>
          </a:p>
          <a:p>
            <a:pPr marL="228600" indent="-228600">
              <a:buFontTx/>
              <a:buChar char="•"/>
            </a:pPr>
            <a:r>
              <a:rPr lang="en-US" altLang="zh-TW"/>
              <a:t>868/915MHz</a:t>
            </a:r>
            <a:r>
              <a:rPr lang="zh-TW" altLang="en-US"/>
              <a:t>則使用</a:t>
            </a:r>
            <a:r>
              <a:rPr lang="en-US" altLang="zh-TW"/>
              <a:t>15PN-code</a:t>
            </a:r>
            <a:r>
              <a:rPr lang="zh-TW" altLang="en-US"/>
              <a:t>的</a:t>
            </a:r>
            <a:r>
              <a:rPr lang="en-US" altLang="zh-TW"/>
              <a:t>BPSK, Chip Rate</a:t>
            </a:r>
            <a:r>
              <a:rPr lang="zh-TW" altLang="en-US"/>
              <a:t>分別為</a:t>
            </a:r>
            <a:r>
              <a:rPr lang="en-US" altLang="zh-TW"/>
              <a:t>300/600kchip/s</a:t>
            </a:r>
          </a:p>
          <a:p>
            <a:pPr marL="228600" indent="-228600"/>
            <a:endParaRPr lang="en-US" altLang="zh-TW"/>
          </a:p>
          <a:p>
            <a:pPr marL="228600" indent="-228600"/>
            <a:r>
              <a:rPr lang="en-US" altLang="zh-TW"/>
              <a:t>Chip Rate</a:t>
            </a:r>
            <a:r>
              <a:rPr lang="zh-TW" altLang="en-US"/>
              <a:t>是每個位元經過延展所得出的結果。</a:t>
            </a:r>
          </a:p>
          <a:p>
            <a:pPr marL="228600" indent="-228600"/>
            <a:r>
              <a:rPr lang="zh-TW" altLang="en-US"/>
              <a:t>例如，</a:t>
            </a:r>
            <a:r>
              <a:rPr lang="en-US" altLang="zh-TW"/>
              <a:t>2.4GHz</a:t>
            </a:r>
            <a:r>
              <a:rPr lang="zh-TW" altLang="en-US"/>
              <a:t>頻段的</a:t>
            </a:r>
            <a:r>
              <a:rPr lang="en-US" altLang="zh-TW"/>
              <a:t>Bit Rate</a:t>
            </a:r>
            <a:r>
              <a:rPr lang="zh-TW" altLang="en-US"/>
              <a:t>為</a:t>
            </a:r>
            <a:r>
              <a:rPr lang="en-US" altLang="zh-TW"/>
              <a:t>250kb/s</a:t>
            </a:r>
            <a:r>
              <a:rPr lang="zh-TW" altLang="en-US"/>
              <a:t>，</a:t>
            </a:r>
            <a:r>
              <a:rPr lang="en-US" altLang="zh-TW"/>
              <a:t>PN-code</a:t>
            </a:r>
            <a:r>
              <a:rPr lang="zh-TW" altLang="en-US"/>
              <a:t>長度為</a:t>
            </a:r>
            <a:r>
              <a:rPr lang="en-US" altLang="zh-TW"/>
              <a:t>32</a:t>
            </a:r>
            <a:r>
              <a:rPr lang="zh-TW" altLang="en-US"/>
              <a:t>，所以其</a:t>
            </a:r>
            <a:r>
              <a:rPr lang="en-US" altLang="zh-TW"/>
              <a:t>Chip Rate</a:t>
            </a:r>
            <a:r>
              <a:rPr lang="zh-TW" altLang="en-US"/>
              <a:t>為</a:t>
            </a:r>
            <a:r>
              <a:rPr lang="en-US" altLang="zh-TW"/>
              <a:t>250x32=2.0Mchips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xfrm>
            <a:off x="3884613" y="8685213"/>
            <a:ext cx="2971800" cy="457200"/>
          </a:xfrm>
          <a:prstGeom prst="rect">
            <a:avLst/>
          </a:prstGeom>
          <a:ln/>
        </p:spPr>
        <p:txBody>
          <a:bodyPr/>
          <a:lstStyle/>
          <a:p>
            <a:fld id="{8CE2F2AE-8923-464A-8999-6D0DA6DDE7F8}" type="slidenum">
              <a:rPr lang="en-US" altLang="zh-TW"/>
              <a:pPr/>
              <a:t>120</a:t>
            </a:fld>
            <a:endParaRPr lang="en-US" altLang="zh-TW"/>
          </a:p>
        </p:txBody>
      </p:sp>
      <p:sp>
        <p:nvSpPr>
          <p:cNvPr id="228354" name="Rectangle 2"/>
          <p:cNvSpPr>
            <a:spLocks noGrp="1" noRot="1" noChangeAspect="1" noChangeArrowheads="1" noTextEdit="1"/>
          </p:cNvSpPr>
          <p:nvPr>
            <p:ph type="sldImg"/>
          </p:nvPr>
        </p:nvSpPr>
        <p:spPr>
          <a:xfrm>
            <a:off x="1144588" y="685800"/>
            <a:ext cx="4572000" cy="3429000"/>
          </a:xfrm>
          <a:ln/>
        </p:spPr>
      </p:sp>
      <p:sp>
        <p:nvSpPr>
          <p:cNvPr id="228355" name="Rectangle 3"/>
          <p:cNvSpPr>
            <a:spLocks noGrp="1" noChangeArrowheads="1"/>
          </p:cNvSpPr>
          <p:nvPr>
            <p:ph type="body" idx="1"/>
          </p:nvPr>
        </p:nvSpPr>
        <p:spPr>
          <a:xfrm>
            <a:off x="914400" y="4343400"/>
            <a:ext cx="5029200" cy="4114800"/>
          </a:xfrm>
        </p:spPr>
        <p:txBody>
          <a:bodyPr lIns="91424" tIns="45712" rIns="91424" bIns="45712"/>
          <a:lstStyle/>
          <a:p>
            <a:r>
              <a:rPr lang="en-US" altLang="zh-TW"/>
              <a:t>Thermostat </a:t>
            </a:r>
            <a:r>
              <a:rPr lang="zh-TW" altLang="en-US"/>
              <a:t>自動調溫器</a:t>
            </a:r>
          </a:p>
          <a:p>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90600" y="26035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90600" y="1447800"/>
            <a:ext cx="3810000" cy="464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953000" y="1447800"/>
            <a:ext cx="3810000" cy="2247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953000" y="3848100"/>
            <a:ext cx="3810000" cy="2247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8086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E7427E3E-5B01-403F-9BC0-AF418CCB5BC2}" type="datetimeFigureOut">
              <a:rPr lang="zh-TW" altLang="en-US" smtClean="0"/>
              <a:t>2016/8/27</a:t>
            </a:fld>
            <a:endParaRPr lang="zh-TW" altLang="en-US"/>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115B9AE3-4E8E-420F-89E4-D34DEDBD0671}"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111820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370014" y="301625"/>
            <a:ext cx="7313612"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370014" y="1827213"/>
            <a:ext cx="3579812"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2225" y="1827213"/>
            <a:ext cx="35814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2133600" cy="457200"/>
          </a:xfrm>
          <a:prstGeom prst="rect">
            <a:avLst/>
          </a:prstGeom>
        </p:spPr>
        <p:txBody>
          <a:bodyPr/>
          <a:lstStyle>
            <a:lvl1pPr>
              <a:defRPr/>
            </a:lvl1pPr>
          </a:lstStyle>
          <a:p>
            <a:fld id="{4820B9C0-AC61-44A3-BDD0-57BAB215B163}" type="slidenum">
              <a:rPr lang="en-US" altLang="zh-TW"/>
              <a:pPr/>
              <a:t>‹#›</a:t>
            </a:fld>
            <a:endParaRPr lang="en-US" altLang="zh-TW"/>
          </a:p>
        </p:txBody>
      </p:sp>
    </p:spTree>
    <p:extLst>
      <p:ext uri="{BB962C8B-B14F-4D97-AF65-F5344CB8AC3E}">
        <p14:creationId xmlns:p14="http://schemas.microsoft.com/office/powerpoint/2010/main" val="301981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151022" y="804890"/>
            <a:ext cx="7140118"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51021" y="2010878"/>
            <a:ext cx="3456432" cy="343814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41095" y="2017343"/>
            <a:ext cx="3453098" cy="34415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5665604" y="330370"/>
            <a:ext cx="2625536" cy="309201"/>
          </a:xfrm>
          <a:prstGeom prst="rect">
            <a:avLst/>
          </a:prstGeom>
        </p:spPr>
        <p:txBody>
          <a:bodyPr/>
          <a:lstStyle/>
          <a:p>
            <a:fld id="{0A86CD42-43FF-B740-998F-DCC3802C4CE3}" type="datetimeFigureOut">
              <a:rPr lang="en-US" dirty="0"/>
              <a:t>8/27/2016</a:t>
            </a:fld>
            <a:endParaRPr lang="en-US" dirty="0"/>
          </a:p>
        </p:txBody>
      </p:sp>
      <p:sp>
        <p:nvSpPr>
          <p:cNvPr id="6" name="Footer Placeholder 5"/>
          <p:cNvSpPr>
            <a:spLocks noGrp="1"/>
          </p:cNvSpPr>
          <p:nvPr>
            <p:ph type="ftr" sz="quarter" idx="11"/>
          </p:nvPr>
        </p:nvSpPr>
        <p:spPr>
          <a:xfrm>
            <a:off x="1151022" y="329308"/>
            <a:ext cx="4391789"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360046" y="798973"/>
            <a:ext cx="608264" cy="503578"/>
          </a:xfrm>
          <a:prstGeom prst="rect">
            <a:avLst/>
          </a:prstGeom>
        </p:spPr>
        <p:txBody>
          <a:bodyPr/>
          <a:lstStyle/>
          <a:p>
            <a:fld id="{6D22F896-40B5-4ADD-8801-0D06FADFA095}" type="slidenum">
              <a:rPr lang="en-US" dirty="0"/>
              <a:t>‹#›</a:t>
            </a:fld>
            <a:endParaRPr lang="en-US" dirty="0"/>
          </a:p>
        </p:txBody>
      </p:sp>
      <p:cxnSp>
        <p:nvCxnSpPr>
          <p:cNvPr id="9" name="Straight Connector 8"/>
          <p:cNvCxnSpPr/>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982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4.wmf"/></Relationships>
</file>

<file path=ppt/slides/_rels/slide1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1.png"/></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82.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hyperlink" Target="https://upload.wikimedia.org/wikipedia/commons/1/1f/EthercatOperatingPrinciple.svg" TargetMode="Externa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png"/><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RS-232"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microchip.com/DevelopmentTools/ProductDetails.aspx?PartNO=ev77spps3mc2a"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應用於嵌入式系統之網路連線介面協定</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25378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4294967295"/>
          </p:nvPr>
        </p:nvSpPr>
        <p:spPr>
          <a:xfrm>
            <a:off x="3810000" y="6172200"/>
            <a:ext cx="1828800" cy="365125"/>
          </a:xfrm>
          <a:prstGeom prst="rect">
            <a:avLst/>
          </a:prstGeom>
        </p:spPr>
        <p:txBody>
          <a:bodyPr/>
          <a:lstStyle/>
          <a:p>
            <a:pPr>
              <a:defRPr/>
            </a:pPr>
            <a:fld id="{2EB51AB6-E1E6-47F3-A0CC-B68C86CC1BD6}" type="slidenum">
              <a:rPr lang="en-US" altLang="zh-TW" smtClean="0"/>
              <a:pPr>
                <a:defRPr/>
              </a:pPr>
              <a:t>10</a:t>
            </a:fld>
            <a:endParaRPr lang="en-US" altLang="zh-TW" smtClean="0"/>
          </a:p>
        </p:txBody>
      </p:sp>
      <p:sp>
        <p:nvSpPr>
          <p:cNvPr id="5123" name="Rectangle 18"/>
          <p:cNvSpPr>
            <a:spLocks noChangeArrowheads="1"/>
          </p:cNvSpPr>
          <p:nvPr/>
        </p:nvSpPr>
        <p:spPr bwMode="auto">
          <a:xfrm>
            <a:off x="468313" y="8366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just" eaLnBrk="1" hangingPunct="1">
              <a:lnSpc>
                <a:spcPct val="150000"/>
              </a:lnSpc>
              <a:buFont typeface="Wingdings" pitchFamily="2" charset="2"/>
              <a:buChar char="Ø"/>
            </a:pPr>
            <a:r>
              <a:rPr lang="zh-TW" altLang="en-US" sz="2400">
                <a:latin typeface="Times New Roman" pitchFamily="18" charset="0"/>
                <a:ea typeface="標楷體" pitchFamily="65" charset="-120"/>
                <a:cs typeface="Times New Roman" pitchFamily="18" charset="0"/>
              </a:rPr>
              <a:t>    </a:t>
            </a:r>
            <a:r>
              <a:rPr lang="en-US" altLang="zh-TW" sz="2400">
                <a:latin typeface="Times New Roman" pitchFamily="18" charset="0"/>
                <a:ea typeface="標楷體" pitchFamily="65" charset="-120"/>
                <a:cs typeface="Times New Roman" pitchFamily="18" charset="0"/>
              </a:rPr>
              <a:t>ASCII</a:t>
            </a:r>
            <a:r>
              <a:rPr lang="zh-TW" altLang="en-US" sz="2400">
                <a:latin typeface="Times New Roman" pitchFamily="18" charset="0"/>
                <a:ea typeface="標楷體" pitchFamily="65" charset="-120"/>
                <a:cs typeface="Times New Roman" pitchFamily="18" charset="0"/>
              </a:rPr>
              <a:t>與</a:t>
            </a:r>
            <a:r>
              <a:rPr lang="en-US" altLang="zh-TW" sz="2400">
                <a:latin typeface="Times New Roman" pitchFamily="18" charset="0"/>
                <a:ea typeface="標楷體" pitchFamily="65" charset="-120"/>
                <a:cs typeface="Times New Roman" pitchFamily="18" charset="0"/>
              </a:rPr>
              <a:t>RTU</a:t>
            </a:r>
            <a:r>
              <a:rPr lang="zh-TW" altLang="zh-TW" sz="2400">
                <a:latin typeface="Times New Roman" pitchFamily="18" charset="0"/>
                <a:ea typeface="標楷體" pitchFamily="65" charset="-120"/>
                <a:cs typeface="Times New Roman" pitchFamily="18" charset="0"/>
              </a:rPr>
              <a:t>的資料傳送方式。</a:t>
            </a:r>
            <a:r>
              <a:rPr lang="zh-TW" altLang="en-US" sz="2400">
                <a:latin typeface="Times New Roman" pitchFamily="18" charset="0"/>
                <a:ea typeface="標楷體" pitchFamily="65" charset="-120"/>
                <a:cs typeface="Times New Roman" pitchFamily="18" charset="0"/>
              </a:rPr>
              <a:t>  </a:t>
            </a:r>
            <a:endParaRPr lang="zh-TW" altLang="zh-TW" sz="2400">
              <a:latin typeface="Times New Roman" pitchFamily="18" charset="0"/>
              <a:ea typeface="標楷體" pitchFamily="65" charset="-120"/>
              <a:cs typeface="Times New Roman" pitchFamily="18" charset="0"/>
            </a:endParaRPr>
          </a:p>
        </p:txBody>
      </p:sp>
      <p:pic>
        <p:nvPicPr>
          <p:cNvPr id="5124" name="Picture 7" descr="redm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85800"/>
            <a:ext cx="7669213"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矩形 8"/>
          <p:cNvSpPr>
            <a:spLocks noChangeArrowheads="1"/>
          </p:cNvSpPr>
          <p:nvPr/>
        </p:nvSpPr>
        <p:spPr bwMode="auto">
          <a:xfrm>
            <a:off x="3492500" y="3644900"/>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zh-TW">
                <a:latin typeface="Times New Roman" pitchFamily="18" charset="0"/>
                <a:ea typeface="標楷體" pitchFamily="65" charset="-120"/>
                <a:cs typeface="Times New Roman" pitchFamily="18" charset="0"/>
              </a:rPr>
              <a:t>圖</a:t>
            </a:r>
            <a:r>
              <a:rPr lang="en-US" altLang="zh-TW">
                <a:latin typeface="Times New Roman" pitchFamily="18" charset="0"/>
                <a:ea typeface="標楷體" pitchFamily="65" charset="-120"/>
                <a:cs typeface="Times New Roman" pitchFamily="18" charset="0"/>
              </a:rPr>
              <a:t>3</a:t>
            </a:r>
            <a:r>
              <a:rPr lang="zh-TW" altLang="en-US">
                <a:latin typeface="Times New Roman" pitchFamily="18" charset="0"/>
                <a:ea typeface="標楷體" pitchFamily="65" charset="-120"/>
                <a:cs typeface="Times New Roman" pitchFamily="18" charset="0"/>
              </a:rPr>
              <a:t>  </a:t>
            </a:r>
            <a:r>
              <a:rPr lang="en-US" altLang="zh-TW">
                <a:latin typeface="Times New Roman" pitchFamily="18" charset="0"/>
                <a:ea typeface="標楷體" pitchFamily="65" charset="-120"/>
                <a:cs typeface="Times New Roman" pitchFamily="18" charset="0"/>
              </a:rPr>
              <a:t>ASCII</a:t>
            </a:r>
            <a:r>
              <a:rPr lang="zh-TW" altLang="en-US">
                <a:latin typeface="Times New Roman" pitchFamily="18" charset="0"/>
                <a:ea typeface="標楷體" pitchFamily="65" charset="-120"/>
                <a:cs typeface="Times New Roman" pitchFamily="18" charset="0"/>
              </a:rPr>
              <a:t> 格式</a:t>
            </a:r>
            <a:r>
              <a:rPr lang="en-US" altLang="zh-TW">
                <a:latin typeface="Times New Roman" pitchFamily="18" charset="0"/>
                <a:ea typeface="標楷體" pitchFamily="65" charset="-120"/>
                <a:cs typeface="Times New Roman" pitchFamily="18" charset="0"/>
              </a:rPr>
              <a:t>  </a:t>
            </a:r>
            <a:endParaRPr lang="zh-TW" altLang="en-US">
              <a:latin typeface="Times New Roman" pitchFamily="18" charset="0"/>
              <a:ea typeface="標楷體" pitchFamily="65" charset="-120"/>
              <a:cs typeface="Times New Roman" pitchFamily="18" charset="0"/>
            </a:endParaRPr>
          </a:p>
        </p:txBody>
      </p:sp>
      <p:sp>
        <p:nvSpPr>
          <p:cNvPr id="5126" name="矩形 20"/>
          <p:cNvSpPr>
            <a:spLocks noChangeArrowheads="1"/>
          </p:cNvSpPr>
          <p:nvPr/>
        </p:nvSpPr>
        <p:spPr bwMode="auto">
          <a:xfrm>
            <a:off x="217488" y="44450"/>
            <a:ext cx="8386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600">
                <a:latin typeface="Times New Roman" pitchFamily="18" charset="0"/>
                <a:ea typeface="標楷體" pitchFamily="65" charset="-120"/>
              </a:rPr>
              <a:t>Modbus </a:t>
            </a:r>
            <a:r>
              <a:rPr lang="zh-TW" altLang="en-US" sz="3600">
                <a:latin typeface="Times New Roman" pitchFamily="18" charset="0"/>
                <a:ea typeface="標楷體" pitchFamily="65" charset="-120"/>
              </a:rPr>
              <a:t> 通訊格式</a:t>
            </a:r>
            <a:r>
              <a:rPr lang="en-US" altLang="zh-TW" sz="3600">
                <a:latin typeface="Times New Roman" pitchFamily="18" charset="0"/>
                <a:ea typeface="標楷體" pitchFamily="65" charset="-120"/>
                <a:cs typeface="Times New Roman" pitchFamily="18" charset="0"/>
              </a:rPr>
              <a:t>_2/2</a:t>
            </a:r>
          </a:p>
        </p:txBody>
      </p:sp>
      <p:pic>
        <p:nvPicPr>
          <p:cNvPr id="51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73238"/>
            <a:ext cx="5734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13" y="4149725"/>
            <a:ext cx="5141912"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矩形 8"/>
          <p:cNvSpPr>
            <a:spLocks noChangeArrowheads="1"/>
          </p:cNvSpPr>
          <p:nvPr/>
        </p:nvSpPr>
        <p:spPr bwMode="auto">
          <a:xfrm>
            <a:off x="3635375" y="6156325"/>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zh-TW">
                <a:latin typeface="Times New Roman" pitchFamily="18" charset="0"/>
                <a:ea typeface="標楷體" pitchFamily="65" charset="-120"/>
                <a:cs typeface="Times New Roman" pitchFamily="18" charset="0"/>
              </a:rPr>
              <a:t>圖</a:t>
            </a:r>
            <a:r>
              <a:rPr lang="en-US" altLang="zh-TW">
                <a:latin typeface="Times New Roman" pitchFamily="18" charset="0"/>
                <a:ea typeface="標楷體" pitchFamily="65" charset="-120"/>
                <a:cs typeface="Times New Roman" pitchFamily="18" charset="0"/>
              </a:rPr>
              <a:t>4  RTU</a:t>
            </a:r>
            <a:r>
              <a:rPr lang="zh-TW" altLang="en-US">
                <a:latin typeface="Times New Roman" pitchFamily="18" charset="0"/>
                <a:ea typeface="標楷體" pitchFamily="65" charset="-120"/>
                <a:cs typeface="Times New Roman" pitchFamily="18" charset="0"/>
              </a:rPr>
              <a:t> 格式</a:t>
            </a:r>
            <a:r>
              <a:rPr lang="en-US" altLang="zh-TW">
                <a:latin typeface="Times New Roman" pitchFamily="18" charset="0"/>
                <a:ea typeface="標楷體" pitchFamily="65" charset="-120"/>
                <a:cs typeface="Times New Roman" pitchFamily="18" charset="0"/>
              </a:rPr>
              <a:t>  </a:t>
            </a:r>
            <a:endParaRPr lang="zh-TW" altLang="en-US">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3821144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710" y="2263713"/>
            <a:ext cx="2185037" cy="4072108"/>
          </a:xfrm>
          <a:prstGeom prst="rect">
            <a:avLst/>
          </a:prstGeom>
        </p:spPr>
      </p:pic>
      <p:sp>
        <p:nvSpPr>
          <p:cNvPr id="9" name="文字方塊 8"/>
          <p:cNvSpPr txBox="1"/>
          <p:nvPr/>
        </p:nvSpPr>
        <p:spPr>
          <a:xfrm>
            <a:off x="872748" y="2263714"/>
            <a:ext cx="723275" cy="276999"/>
          </a:xfrm>
          <a:prstGeom prst="rect">
            <a:avLst/>
          </a:prstGeom>
          <a:noFill/>
          <a:ln>
            <a:solidFill>
              <a:schemeClr val="tx1"/>
            </a:solidFill>
          </a:ln>
        </p:spPr>
        <p:txBody>
          <a:bodyPr wrap="none" rtlCol="0">
            <a:spAutoFit/>
          </a:bodyPr>
          <a:lstStyle/>
          <a:p>
            <a:r>
              <a:rPr lang="en-US" altLang="zh-TW" sz="1200" b="1" smtClean="0">
                <a:solidFill>
                  <a:srgbClr val="C00000"/>
                </a:solidFill>
              </a:rPr>
              <a:t>onStart</a:t>
            </a:r>
            <a:endParaRPr lang="zh-TW" altLang="en-US" sz="1200" b="1">
              <a:solidFill>
                <a:srgbClr val="C00000"/>
              </a:solidFill>
            </a:endParaRPr>
          </a:p>
        </p:txBody>
      </p:sp>
      <p:sp>
        <p:nvSpPr>
          <p:cNvPr id="10" name="文字方塊 9"/>
          <p:cNvSpPr txBox="1"/>
          <p:nvPr/>
        </p:nvSpPr>
        <p:spPr>
          <a:xfrm>
            <a:off x="1356102" y="3936171"/>
            <a:ext cx="1415772" cy="276999"/>
          </a:xfrm>
          <a:prstGeom prst="rect">
            <a:avLst/>
          </a:prstGeom>
          <a:noFill/>
          <a:ln>
            <a:solidFill>
              <a:schemeClr val="tx1"/>
            </a:solidFill>
          </a:ln>
        </p:spPr>
        <p:txBody>
          <a:bodyPr wrap="none" rtlCol="0">
            <a:spAutoFit/>
          </a:bodyPr>
          <a:lstStyle/>
          <a:p>
            <a:r>
              <a:rPr lang="zh-TW" altLang="en-US" sz="1200" smtClean="0"/>
              <a:t>詢問是否開起藍芽</a:t>
            </a:r>
            <a:endParaRPr lang="zh-TW" altLang="en-US" sz="1200"/>
          </a:p>
        </p:txBody>
      </p:sp>
      <p:sp>
        <p:nvSpPr>
          <p:cNvPr id="11" name="文字方塊 10"/>
          <p:cNvSpPr txBox="1"/>
          <p:nvPr/>
        </p:nvSpPr>
        <p:spPr>
          <a:xfrm>
            <a:off x="698927" y="2824997"/>
            <a:ext cx="1107996" cy="276999"/>
          </a:xfrm>
          <a:prstGeom prst="rect">
            <a:avLst/>
          </a:prstGeom>
          <a:noFill/>
          <a:ln>
            <a:solidFill>
              <a:schemeClr val="tx1"/>
            </a:solidFill>
          </a:ln>
        </p:spPr>
        <p:txBody>
          <a:bodyPr wrap="none" rtlCol="0">
            <a:spAutoFit/>
          </a:bodyPr>
          <a:lstStyle/>
          <a:p>
            <a:r>
              <a:rPr lang="zh-TW" altLang="en-US" sz="1200" smtClean="0"/>
              <a:t>藍芽是否啟動</a:t>
            </a:r>
            <a:endParaRPr lang="zh-TW" altLang="en-US" sz="1200"/>
          </a:p>
        </p:txBody>
      </p:sp>
      <p:cxnSp>
        <p:nvCxnSpPr>
          <p:cNvPr id="12" name="直線單箭頭接點 11"/>
          <p:cNvCxnSpPr>
            <a:stCxn id="9" idx="2"/>
            <a:endCxn id="11" idx="0"/>
          </p:cNvCxnSpPr>
          <p:nvPr/>
        </p:nvCxnSpPr>
        <p:spPr>
          <a:xfrm>
            <a:off x="1234386" y="2540713"/>
            <a:ext cx="18539" cy="28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肘形接點 12"/>
          <p:cNvCxnSpPr>
            <a:stCxn id="11" idx="3"/>
            <a:endCxn id="10" idx="0"/>
          </p:cNvCxnSpPr>
          <p:nvPr/>
        </p:nvCxnSpPr>
        <p:spPr>
          <a:xfrm>
            <a:off x="1806923" y="2963497"/>
            <a:ext cx="257065" cy="972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1633101" y="3382173"/>
            <a:ext cx="338554" cy="276999"/>
          </a:xfrm>
          <a:prstGeom prst="rect">
            <a:avLst/>
          </a:prstGeom>
          <a:noFill/>
        </p:spPr>
        <p:txBody>
          <a:bodyPr wrap="none" rtlCol="0">
            <a:spAutoFit/>
          </a:bodyPr>
          <a:lstStyle/>
          <a:p>
            <a:r>
              <a:rPr lang="zh-TW" altLang="en-US" sz="1200" smtClean="0"/>
              <a:t>否</a:t>
            </a:r>
            <a:endParaRPr lang="zh-TW" altLang="en-US" sz="1200"/>
          </a:p>
        </p:txBody>
      </p:sp>
      <p:cxnSp>
        <p:nvCxnSpPr>
          <p:cNvPr id="15" name="肘形接點 14"/>
          <p:cNvCxnSpPr>
            <a:stCxn id="11" idx="1"/>
          </p:cNvCxnSpPr>
          <p:nvPr/>
        </p:nvCxnSpPr>
        <p:spPr>
          <a:xfrm rot="10800000" flipV="1">
            <a:off x="628651" y="2963497"/>
            <a:ext cx="70276" cy="1883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0" idx="3"/>
          </p:cNvCxnSpPr>
          <p:nvPr/>
        </p:nvCxnSpPr>
        <p:spPr>
          <a:xfrm>
            <a:off x="2771874" y="4074671"/>
            <a:ext cx="120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2506134" y="3797671"/>
            <a:ext cx="338554" cy="276999"/>
          </a:xfrm>
          <a:prstGeom prst="rect">
            <a:avLst/>
          </a:prstGeom>
          <a:noFill/>
        </p:spPr>
        <p:txBody>
          <a:bodyPr wrap="none" rtlCol="0">
            <a:spAutoFit/>
          </a:bodyPr>
          <a:lstStyle/>
          <a:p>
            <a:r>
              <a:rPr lang="zh-TW" altLang="en-US" sz="1200" smtClean="0"/>
              <a:t>否</a:t>
            </a:r>
            <a:endParaRPr lang="zh-TW" altLang="en-US" sz="1200"/>
          </a:p>
        </p:txBody>
      </p:sp>
      <p:sp>
        <p:nvSpPr>
          <p:cNvPr id="18" name="文字方塊 17"/>
          <p:cNvSpPr txBox="1"/>
          <p:nvPr/>
        </p:nvSpPr>
        <p:spPr>
          <a:xfrm>
            <a:off x="2924320" y="3936170"/>
            <a:ext cx="800219" cy="276999"/>
          </a:xfrm>
          <a:prstGeom prst="rect">
            <a:avLst/>
          </a:prstGeom>
          <a:noFill/>
          <a:ln>
            <a:solidFill>
              <a:schemeClr val="tx1"/>
            </a:solidFill>
          </a:ln>
        </p:spPr>
        <p:txBody>
          <a:bodyPr wrap="none" rtlCol="0">
            <a:spAutoFit/>
          </a:bodyPr>
          <a:lstStyle/>
          <a:p>
            <a:r>
              <a:rPr lang="zh-TW" altLang="en-US" sz="1200" smtClean="0"/>
              <a:t>結束程式</a:t>
            </a:r>
            <a:endParaRPr lang="zh-TW" altLang="en-US" sz="1200"/>
          </a:p>
        </p:txBody>
      </p:sp>
      <p:sp>
        <p:nvSpPr>
          <p:cNvPr id="19" name="文字方塊 18"/>
          <p:cNvSpPr txBox="1"/>
          <p:nvPr/>
        </p:nvSpPr>
        <p:spPr>
          <a:xfrm>
            <a:off x="646641" y="3382173"/>
            <a:ext cx="338554" cy="276999"/>
          </a:xfrm>
          <a:prstGeom prst="rect">
            <a:avLst/>
          </a:prstGeom>
          <a:noFill/>
        </p:spPr>
        <p:txBody>
          <a:bodyPr wrap="none" rtlCol="0">
            <a:spAutoFit/>
          </a:bodyPr>
          <a:lstStyle/>
          <a:p>
            <a:r>
              <a:rPr lang="zh-TW" altLang="en-US" sz="1200" smtClean="0"/>
              <a:t>是</a:t>
            </a:r>
            <a:endParaRPr lang="zh-TW" altLang="en-US" sz="1200"/>
          </a:p>
        </p:txBody>
      </p:sp>
      <p:sp>
        <p:nvSpPr>
          <p:cNvPr id="20" name="文字方塊 19"/>
          <p:cNvSpPr txBox="1"/>
          <p:nvPr/>
        </p:nvSpPr>
        <p:spPr>
          <a:xfrm>
            <a:off x="508082" y="4847129"/>
            <a:ext cx="5622052" cy="830997"/>
          </a:xfrm>
          <a:prstGeom prst="rect">
            <a:avLst/>
          </a:prstGeom>
          <a:noFill/>
          <a:ln>
            <a:solidFill>
              <a:schemeClr val="tx1"/>
            </a:solidFill>
          </a:ln>
        </p:spPr>
        <p:txBody>
          <a:bodyPr wrap="none" rtlCol="0">
            <a:spAutoFit/>
          </a:bodyPr>
          <a:lstStyle/>
          <a:p>
            <a:r>
              <a:rPr lang="en-US" altLang="zh-TW" sz="1200">
                <a:solidFill>
                  <a:srgbClr val="000000"/>
                </a:solidFill>
                <a:latin typeface="Consolas" panose="020B0609020204030204" pitchFamily="49" charset="0"/>
              </a:rPr>
              <a:t> </a:t>
            </a:r>
            <a:r>
              <a:rPr lang="en-US" altLang="zh-TW" sz="1200" b="1">
                <a:solidFill>
                  <a:srgbClr val="7F0055"/>
                </a:solidFill>
                <a:latin typeface="Consolas" panose="020B0609020204030204" pitchFamily="49" charset="0"/>
              </a:rPr>
              <a:t>private</a:t>
            </a:r>
            <a:r>
              <a:rPr lang="en-US" altLang="zh-TW" sz="1200" b="1">
                <a:solidFill>
                  <a:srgbClr val="000000"/>
                </a:solidFill>
                <a:latin typeface="Consolas" panose="020B0609020204030204" pitchFamily="49" charset="0"/>
              </a:rPr>
              <a:t> </a:t>
            </a:r>
            <a:r>
              <a:rPr lang="en-US" altLang="zh-TW" sz="1200" b="1">
                <a:solidFill>
                  <a:srgbClr val="7F0055"/>
                </a:solidFill>
                <a:latin typeface="Consolas" panose="020B0609020204030204" pitchFamily="49" charset="0"/>
              </a:rPr>
              <a:t>void</a:t>
            </a:r>
            <a:r>
              <a:rPr lang="en-US" altLang="zh-TW" sz="1200" b="1">
                <a:solidFill>
                  <a:srgbClr val="000000"/>
                </a:solidFill>
                <a:latin typeface="Consolas" panose="020B0609020204030204" pitchFamily="49" charset="0"/>
              </a:rPr>
              <a:t> setupChat() {</a:t>
            </a:r>
          </a:p>
          <a:p>
            <a:r>
              <a:rPr lang="en-US" altLang="zh-TW" sz="1200">
                <a:solidFill>
                  <a:srgbClr val="000000"/>
                </a:solidFill>
                <a:latin typeface="Consolas" panose="020B0609020204030204" pitchFamily="49" charset="0"/>
              </a:rPr>
              <a:t>        Log.</a:t>
            </a:r>
            <a:r>
              <a:rPr lang="en-US" altLang="zh-TW" sz="1200" i="1">
                <a:solidFill>
                  <a:srgbClr val="000000"/>
                </a:solidFill>
                <a:latin typeface="Consolas" panose="020B0609020204030204" pitchFamily="49" charset="0"/>
              </a:rPr>
              <a:t>d(</a:t>
            </a:r>
            <a:r>
              <a:rPr lang="en-US" altLang="zh-TW" sz="1200" i="1">
                <a:solidFill>
                  <a:srgbClr val="0000C0"/>
                </a:solidFill>
                <a:latin typeface="Consolas" panose="020B0609020204030204" pitchFamily="49" charset="0"/>
              </a:rPr>
              <a:t>TAG</a:t>
            </a:r>
            <a:r>
              <a:rPr lang="en-US" altLang="zh-TW" sz="1200" i="1">
                <a:solidFill>
                  <a:srgbClr val="000000"/>
                </a:solidFill>
                <a:latin typeface="Consolas" panose="020B0609020204030204" pitchFamily="49" charset="0"/>
              </a:rPr>
              <a:t>, </a:t>
            </a:r>
            <a:r>
              <a:rPr lang="en-US" altLang="zh-TW" sz="1200" i="1">
                <a:solidFill>
                  <a:srgbClr val="2A00FF"/>
                </a:solidFill>
                <a:latin typeface="Consolas" panose="020B0609020204030204" pitchFamily="49" charset="0"/>
              </a:rPr>
              <a:t>"setupChat()"</a:t>
            </a:r>
            <a:r>
              <a:rPr lang="en-US" altLang="zh-TW" sz="1200" i="1">
                <a:solidFill>
                  <a:srgbClr val="000000"/>
                </a:solidFill>
                <a:latin typeface="Consolas" panose="020B0609020204030204" pitchFamily="49" charset="0"/>
              </a:rPr>
              <a:t>); </a:t>
            </a:r>
            <a:endParaRPr lang="en-US" altLang="zh-TW" sz="1200" i="1" smtClean="0">
              <a:solidFill>
                <a:srgbClr val="000000"/>
              </a:solidFill>
              <a:latin typeface="Consolas" panose="020B0609020204030204" pitchFamily="49" charset="0"/>
            </a:endParaRPr>
          </a:p>
          <a:p>
            <a:r>
              <a:rPr lang="zh-TW" altLang="en-US" sz="1200" i="1" smtClean="0">
                <a:solidFill>
                  <a:srgbClr val="000000"/>
                </a:solidFill>
                <a:latin typeface="Consolas" panose="020B0609020204030204" pitchFamily="49" charset="0"/>
              </a:rPr>
              <a:t>        </a:t>
            </a:r>
            <a:r>
              <a:rPr lang="en-US" altLang="zh-TW" sz="1200" smtClean="0">
                <a:solidFill>
                  <a:srgbClr val="0000C0"/>
                </a:solidFill>
                <a:latin typeface="Consolas" panose="020B0609020204030204" pitchFamily="49" charset="0"/>
              </a:rPr>
              <a:t>mChatService</a:t>
            </a:r>
            <a:r>
              <a:rPr lang="en-US" altLang="zh-TW" sz="1200" smtClean="0">
                <a:solidFill>
                  <a:srgbClr val="000000"/>
                </a:solidFill>
                <a:latin typeface="Consolas" panose="020B0609020204030204" pitchFamily="49" charset="0"/>
              </a:rPr>
              <a:t> </a:t>
            </a:r>
            <a:r>
              <a:rPr lang="en-US" altLang="zh-TW" sz="1200">
                <a:solidFill>
                  <a:srgbClr val="000000"/>
                </a:solidFill>
                <a:latin typeface="Consolas" panose="020B0609020204030204" pitchFamily="49" charset="0"/>
              </a:rPr>
              <a:t>= </a:t>
            </a:r>
            <a:r>
              <a:rPr lang="en-US" altLang="zh-TW" sz="1200" b="1">
                <a:solidFill>
                  <a:srgbClr val="7F0055"/>
                </a:solidFill>
                <a:latin typeface="Consolas" panose="020B0609020204030204" pitchFamily="49" charset="0"/>
              </a:rPr>
              <a:t>new</a:t>
            </a:r>
            <a:r>
              <a:rPr lang="en-US" altLang="zh-TW" sz="1200" b="1">
                <a:solidFill>
                  <a:srgbClr val="000000"/>
                </a:solidFill>
                <a:latin typeface="Consolas" panose="020B0609020204030204" pitchFamily="49" charset="0"/>
              </a:rPr>
              <a:t> BluetoothChatService(</a:t>
            </a:r>
            <a:r>
              <a:rPr lang="en-US" altLang="zh-TW" sz="1200" b="1">
                <a:solidFill>
                  <a:srgbClr val="7F0055"/>
                </a:solidFill>
                <a:latin typeface="Consolas" panose="020B0609020204030204" pitchFamily="49" charset="0"/>
              </a:rPr>
              <a:t>this</a:t>
            </a:r>
            <a:r>
              <a:rPr lang="en-US" altLang="zh-TW" sz="1200" b="1">
                <a:solidFill>
                  <a:srgbClr val="000000"/>
                </a:solidFill>
                <a:latin typeface="Consolas" panose="020B0609020204030204" pitchFamily="49" charset="0"/>
              </a:rPr>
              <a:t>, </a:t>
            </a:r>
            <a:r>
              <a:rPr lang="en-US" altLang="zh-TW" sz="1200" b="1">
                <a:solidFill>
                  <a:srgbClr val="0000C0"/>
                </a:solidFill>
                <a:latin typeface="Consolas" panose="020B0609020204030204" pitchFamily="49" charset="0"/>
              </a:rPr>
              <a:t>mHandler</a:t>
            </a:r>
            <a:r>
              <a:rPr lang="en-US" altLang="zh-TW" sz="1200" b="1" smtClean="0">
                <a:solidFill>
                  <a:srgbClr val="000000"/>
                </a:solidFill>
                <a:latin typeface="Consolas" panose="020B0609020204030204" pitchFamily="49" charset="0"/>
              </a:rPr>
              <a:t>);</a:t>
            </a:r>
            <a:endParaRPr lang="zh-TW" altLang="en-US" sz="1200">
              <a:latin typeface="Consolas" panose="020B0609020204030204" pitchFamily="49" charset="0"/>
            </a:endParaRPr>
          </a:p>
          <a:p>
            <a:r>
              <a:rPr lang="zh-TW" altLang="en-US" sz="1200">
                <a:solidFill>
                  <a:srgbClr val="000000"/>
                </a:solidFill>
                <a:latin typeface="Consolas" panose="020B0609020204030204" pitchFamily="49" charset="0"/>
              </a:rPr>
              <a:t>    </a:t>
            </a:r>
            <a:r>
              <a:rPr lang="en-US" altLang="zh-TW" sz="1200">
                <a:solidFill>
                  <a:srgbClr val="000000"/>
                </a:solidFill>
                <a:latin typeface="Consolas" panose="020B0609020204030204" pitchFamily="49" charset="0"/>
              </a:rPr>
              <a:t>}</a:t>
            </a:r>
            <a:endParaRPr lang="zh-TW" altLang="en-US" sz="1200"/>
          </a:p>
        </p:txBody>
      </p:sp>
      <p:cxnSp>
        <p:nvCxnSpPr>
          <p:cNvPr id="21" name="直線單箭頭接點 20"/>
          <p:cNvCxnSpPr>
            <a:stCxn id="10" idx="2"/>
          </p:cNvCxnSpPr>
          <p:nvPr/>
        </p:nvCxnSpPr>
        <p:spPr>
          <a:xfrm flipH="1">
            <a:off x="1887017" y="4213170"/>
            <a:ext cx="176971" cy="63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1581512" y="4391650"/>
            <a:ext cx="338554" cy="276999"/>
          </a:xfrm>
          <a:prstGeom prst="rect">
            <a:avLst/>
          </a:prstGeom>
          <a:noFill/>
        </p:spPr>
        <p:txBody>
          <a:bodyPr wrap="none" rtlCol="0">
            <a:spAutoFit/>
          </a:bodyPr>
          <a:lstStyle/>
          <a:p>
            <a:r>
              <a:rPr lang="zh-TW" altLang="en-US" sz="1200" smtClean="0"/>
              <a:t>是</a:t>
            </a:r>
            <a:endParaRPr lang="zh-TW" altLang="en-US" sz="1200"/>
          </a:p>
        </p:txBody>
      </p:sp>
      <p:pic>
        <p:nvPicPr>
          <p:cNvPr id="31" name="圖片 30"/>
          <p:cNvPicPr>
            <a:picLocks noChangeAspect="1"/>
          </p:cNvPicPr>
          <p:nvPr/>
        </p:nvPicPr>
        <p:blipFill>
          <a:blip r:embed="rId3"/>
          <a:stretch>
            <a:fillRect/>
          </a:stretch>
        </p:blipFill>
        <p:spPr>
          <a:xfrm>
            <a:off x="0" y="18024"/>
            <a:ext cx="9886950" cy="2162175"/>
          </a:xfrm>
          <a:prstGeom prst="rect">
            <a:avLst/>
          </a:prstGeom>
        </p:spPr>
      </p:pic>
      <p:sp>
        <p:nvSpPr>
          <p:cNvPr id="32" name="文字方塊 31"/>
          <p:cNvSpPr txBox="1"/>
          <p:nvPr/>
        </p:nvSpPr>
        <p:spPr>
          <a:xfrm>
            <a:off x="838482" y="6481607"/>
            <a:ext cx="970137" cy="276999"/>
          </a:xfrm>
          <a:prstGeom prst="rect">
            <a:avLst/>
          </a:prstGeom>
          <a:noFill/>
          <a:ln>
            <a:solidFill>
              <a:schemeClr val="tx1"/>
            </a:solidFill>
          </a:ln>
        </p:spPr>
        <p:txBody>
          <a:bodyPr wrap="none" rtlCol="0">
            <a:spAutoFit/>
          </a:bodyPr>
          <a:lstStyle/>
          <a:p>
            <a:r>
              <a:rPr lang="en-US" altLang="zh-TW" sz="1200" b="1" smtClean="0">
                <a:solidFill>
                  <a:srgbClr val="C00000"/>
                </a:solidFill>
              </a:rPr>
              <a:t>onResume</a:t>
            </a:r>
            <a:endParaRPr lang="zh-TW" altLang="en-US" sz="1200" b="1">
              <a:solidFill>
                <a:srgbClr val="C00000"/>
              </a:solidFill>
            </a:endParaRPr>
          </a:p>
        </p:txBody>
      </p:sp>
      <p:sp>
        <p:nvSpPr>
          <p:cNvPr id="33" name="文字方塊 32"/>
          <p:cNvSpPr txBox="1"/>
          <p:nvPr/>
        </p:nvSpPr>
        <p:spPr>
          <a:xfrm>
            <a:off x="3623445" y="6481607"/>
            <a:ext cx="930063" cy="276999"/>
          </a:xfrm>
          <a:prstGeom prst="rect">
            <a:avLst/>
          </a:prstGeom>
          <a:noFill/>
          <a:ln>
            <a:solidFill>
              <a:schemeClr val="tx1"/>
            </a:solidFill>
          </a:ln>
        </p:spPr>
        <p:txBody>
          <a:bodyPr wrap="none" rtlCol="0">
            <a:spAutoFit/>
          </a:bodyPr>
          <a:lstStyle/>
          <a:p>
            <a:r>
              <a:rPr lang="en-US" altLang="zh-TW" sz="1200"/>
              <a:t>s</a:t>
            </a:r>
            <a:r>
              <a:rPr lang="en-US" altLang="zh-TW" sz="1200" smtClean="0"/>
              <a:t>tart(){ … }</a:t>
            </a:r>
            <a:endParaRPr lang="zh-TW" altLang="en-US" sz="1200"/>
          </a:p>
        </p:txBody>
      </p:sp>
      <p:cxnSp>
        <p:nvCxnSpPr>
          <p:cNvPr id="34" name="直線單箭頭接點 33"/>
          <p:cNvCxnSpPr>
            <a:stCxn id="32" idx="3"/>
            <a:endCxn id="33" idx="1"/>
          </p:cNvCxnSpPr>
          <p:nvPr/>
        </p:nvCxnSpPr>
        <p:spPr>
          <a:xfrm>
            <a:off x="1808619" y="6620107"/>
            <a:ext cx="1814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4250974" y="7257592"/>
            <a:ext cx="1208985" cy="276999"/>
          </a:xfrm>
          <a:prstGeom prst="rect">
            <a:avLst/>
          </a:prstGeom>
          <a:noFill/>
          <a:ln>
            <a:solidFill>
              <a:schemeClr val="tx1"/>
            </a:solidFill>
          </a:ln>
        </p:spPr>
        <p:txBody>
          <a:bodyPr wrap="none" rtlCol="0">
            <a:spAutoFit/>
          </a:bodyPr>
          <a:lstStyle/>
          <a:p>
            <a:r>
              <a:rPr lang="en-US" altLang="zh-TW" sz="1200" b="1"/>
              <a:t>AcceptThread</a:t>
            </a:r>
            <a:endParaRPr lang="zh-TW" altLang="en-US" sz="1200" b="1"/>
          </a:p>
        </p:txBody>
      </p:sp>
      <p:sp>
        <p:nvSpPr>
          <p:cNvPr id="36" name="文字方塊 35"/>
          <p:cNvSpPr txBox="1"/>
          <p:nvPr/>
        </p:nvSpPr>
        <p:spPr>
          <a:xfrm>
            <a:off x="5912710" y="6481606"/>
            <a:ext cx="2138727"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setState(</a:t>
            </a:r>
            <a:r>
              <a:rPr lang="en-US" altLang="zh-TW" sz="1200" i="1">
                <a:solidFill>
                  <a:srgbClr val="0000C0"/>
                </a:solidFill>
                <a:highlight>
                  <a:srgbClr val="E8F2FE"/>
                </a:highlight>
                <a:latin typeface="Consolas" panose="020B0609020204030204" pitchFamily="49" charset="0"/>
              </a:rPr>
              <a:t>STATE_LISTEN</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37" name="直線單箭頭接點 36"/>
          <p:cNvCxnSpPr>
            <a:stCxn id="33" idx="3"/>
            <a:endCxn id="36" idx="1"/>
          </p:cNvCxnSpPr>
          <p:nvPr/>
        </p:nvCxnSpPr>
        <p:spPr>
          <a:xfrm flipV="1">
            <a:off x="4553508" y="6620106"/>
            <a:ext cx="13592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33" idx="2"/>
            <a:endCxn id="35" idx="1"/>
          </p:cNvCxnSpPr>
          <p:nvPr/>
        </p:nvCxnSpPr>
        <p:spPr>
          <a:xfrm rot="16200000" flipH="1">
            <a:off x="3850982" y="6996100"/>
            <a:ext cx="637486" cy="1624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2002147" y="7534591"/>
            <a:ext cx="7083991" cy="3185487"/>
          </a:xfrm>
          <a:prstGeom prst="rect">
            <a:avLst/>
          </a:prstGeom>
          <a:noFill/>
          <a:ln>
            <a:solidFill>
              <a:schemeClr val="tx1"/>
            </a:solidFill>
          </a:ln>
        </p:spPr>
        <p:txBody>
          <a:bodyPr wrap="none" rtlCol="0">
            <a:spAutoFit/>
          </a:bodyPr>
          <a:lstStyle/>
          <a:p>
            <a:r>
              <a:rPr lang="en-US" altLang="zh-TW" sz="1050" b="1" smtClean="0">
                <a:solidFill>
                  <a:srgbClr val="7F0055"/>
                </a:solidFill>
                <a:latin typeface="Consolas" panose="020B0609020204030204" pitchFamily="49" charset="0"/>
              </a:rPr>
              <a:t>while</a:t>
            </a:r>
            <a:r>
              <a:rPr lang="en-US" altLang="zh-TW" sz="1050" b="1" smtClean="0">
                <a:solidFill>
                  <a:srgbClr val="000000"/>
                </a:solidFill>
                <a:latin typeface="Consolas" panose="020B0609020204030204" pitchFamily="49" charset="0"/>
              </a:rPr>
              <a:t> </a:t>
            </a:r>
            <a:r>
              <a:rPr lang="en-US" altLang="zh-TW" sz="1050" b="1">
                <a:solidFill>
                  <a:srgbClr val="000000"/>
                </a:solidFill>
                <a:latin typeface="Consolas" panose="020B0609020204030204" pitchFamily="49" charset="0"/>
              </a:rPr>
              <a:t>(</a:t>
            </a:r>
            <a:r>
              <a:rPr lang="en-US" altLang="zh-TW" sz="1050" b="1">
                <a:solidFill>
                  <a:srgbClr val="0000C0"/>
                </a:solidFill>
                <a:latin typeface="Consolas" panose="020B0609020204030204" pitchFamily="49" charset="0"/>
              </a:rPr>
              <a:t>mState</a:t>
            </a:r>
            <a:r>
              <a:rPr lang="en-US" altLang="zh-TW" sz="1050" b="1">
                <a:solidFill>
                  <a:srgbClr val="000000"/>
                </a:solidFill>
                <a:latin typeface="Consolas" panose="020B0609020204030204" pitchFamily="49" charset="0"/>
              </a:rPr>
              <a:t> != </a:t>
            </a:r>
            <a:r>
              <a:rPr lang="en-US" altLang="zh-TW" sz="1050" b="1" i="1">
                <a:solidFill>
                  <a:srgbClr val="0000C0"/>
                </a:solidFill>
                <a:latin typeface="Consolas" panose="020B0609020204030204" pitchFamily="49" charset="0"/>
              </a:rPr>
              <a:t>STATE_CONNECTED</a:t>
            </a:r>
            <a:r>
              <a:rPr lang="en-US" altLang="zh-TW" sz="1050" b="1" i="1">
                <a:solidFill>
                  <a:srgbClr val="000000"/>
                </a:solidFill>
                <a:latin typeface="Consolas" panose="020B0609020204030204" pitchFamily="49" charset="0"/>
              </a:rPr>
              <a:t>) {</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try</a:t>
            </a:r>
            <a:r>
              <a:rPr lang="en-US" altLang="zh-TW" sz="1050" b="1">
                <a:solidFill>
                  <a:srgbClr val="000000"/>
                </a:solidFill>
                <a:latin typeface="Consolas" panose="020B0609020204030204" pitchFamily="49" charset="0"/>
              </a:rPr>
              <a:t> </a:t>
            </a:r>
            <a:r>
              <a:rPr lang="en-US" altLang="zh-TW" sz="1050" b="1" smtClean="0">
                <a:solidFill>
                  <a:srgbClr val="000000"/>
                </a:solidFill>
                <a:latin typeface="Consolas" panose="020B0609020204030204" pitchFamily="49" charset="0"/>
              </a:rPr>
              <a:t>{</a:t>
            </a:r>
            <a:r>
              <a:rPr lang="en-US" altLang="zh-TW" sz="1050" smtClean="0">
                <a:solidFill>
                  <a:srgbClr val="000000"/>
                </a:solidFill>
                <a:latin typeface="Consolas" panose="020B0609020204030204" pitchFamily="49" charset="0"/>
              </a:rPr>
              <a:t>socket </a:t>
            </a:r>
            <a:r>
              <a:rPr lang="en-US" altLang="zh-TW" sz="1050">
                <a:solidFill>
                  <a:srgbClr val="000000"/>
                </a:solidFill>
                <a:latin typeface="Consolas" panose="020B0609020204030204" pitchFamily="49" charset="0"/>
              </a:rPr>
              <a:t>= </a:t>
            </a:r>
            <a:r>
              <a:rPr lang="en-US" altLang="zh-TW" sz="1050">
                <a:solidFill>
                  <a:srgbClr val="0000C0"/>
                </a:solidFill>
                <a:latin typeface="Consolas" panose="020B0609020204030204" pitchFamily="49" charset="0"/>
              </a:rPr>
              <a:t>mmServerSocket</a:t>
            </a:r>
            <a:r>
              <a:rPr lang="en-US" altLang="zh-TW" sz="1050">
                <a:solidFill>
                  <a:srgbClr val="000000"/>
                </a:solidFill>
                <a:latin typeface="Consolas" panose="020B0609020204030204" pitchFamily="49" charset="0"/>
              </a:rPr>
              <a:t>.accept</a:t>
            </a:r>
            <a:r>
              <a:rPr lang="en-US" altLang="zh-TW" sz="1050" smtClean="0">
                <a:solidFill>
                  <a:srgbClr val="000000"/>
                </a:solidFill>
                <a:latin typeface="Consolas" panose="020B0609020204030204" pitchFamily="49" charset="0"/>
              </a:rPr>
              <a:t>();</a:t>
            </a:r>
          </a:p>
          <a:p>
            <a:r>
              <a:rPr lang="en-US" altLang="zh-TW" sz="1050" smtClean="0">
                <a:solidFill>
                  <a:srgbClr val="000000"/>
                </a:solidFill>
                <a:latin typeface="Consolas" panose="020B0609020204030204" pitchFamily="49" charset="0"/>
              </a:rPr>
              <a:t>		…	</a:t>
            </a:r>
            <a:r>
              <a:rPr lang="en-US" altLang="zh-TW" sz="1050" b="1" smtClean="0">
                <a:solidFill>
                  <a:srgbClr val="000000"/>
                </a:solidFill>
                <a:latin typeface="Consolas" panose="020B0609020204030204" pitchFamily="49" charset="0"/>
              </a:rPr>
              <a:t>(</a:t>
            </a:r>
            <a:r>
              <a:rPr lang="zh-TW" altLang="en-US" sz="1050" b="1" smtClean="0">
                <a:solidFill>
                  <a:srgbClr val="000000"/>
                </a:solidFill>
                <a:latin typeface="Consolas" panose="020B0609020204030204" pitchFamily="49" charset="0"/>
              </a:rPr>
              <a:t>嘗試接收</a:t>
            </a:r>
            <a:r>
              <a:rPr lang="en-US" altLang="zh-TW" sz="1050" b="1" smtClean="0">
                <a:solidFill>
                  <a:srgbClr val="000000"/>
                </a:solidFill>
                <a:latin typeface="Consolas" panose="020B0609020204030204" pitchFamily="49" charset="0"/>
              </a:rPr>
              <a:t>)</a:t>
            </a:r>
            <a:endParaRPr lang="en-US" altLang="zh-TW" sz="1050" b="1">
              <a:solidFill>
                <a:srgbClr val="000000"/>
              </a:solidFill>
              <a:latin typeface="Consolas" panose="020B0609020204030204" pitchFamily="49" charset="0"/>
            </a:endParaRPr>
          </a:p>
          <a:p>
            <a:r>
              <a:rPr lang="zh-TW" altLang="en-US" sz="105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a:t>
            </a:r>
            <a:r>
              <a:rPr lang="en-US" altLang="zh-TW" sz="1050" b="1">
                <a:solidFill>
                  <a:srgbClr val="7F0055"/>
                </a:solidFill>
                <a:highlight>
                  <a:srgbClr val="E8F2FE"/>
                </a:highlight>
                <a:latin typeface="Consolas" panose="020B0609020204030204" pitchFamily="49" charset="0"/>
              </a:rPr>
              <a:t> catch</a:t>
            </a:r>
            <a:r>
              <a:rPr lang="en-US" altLang="zh-TW" sz="1050" smtClean="0">
                <a:solidFill>
                  <a:srgbClr val="000000"/>
                </a:solidFill>
                <a:latin typeface="Consolas" panose="020B0609020204030204" pitchFamily="49" charset="0"/>
              </a:rPr>
              <a:t> </a:t>
            </a:r>
          </a:p>
          <a:p>
            <a:r>
              <a:rPr lang="en-US" altLang="zh-TW" sz="105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	…</a:t>
            </a:r>
          </a:p>
          <a:p>
            <a:r>
              <a:rPr lang="en-US" altLang="zh-TW" sz="1050" b="1" smtClean="0">
                <a:solidFill>
                  <a:srgbClr val="7F0055"/>
                </a:solidFill>
                <a:latin typeface="Consolas" panose="020B0609020204030204" pitchFamily="49" charset="0"/>
              </a:rPr>
              <a:t>	     switch</a:t>
            </a:r>
            <a:r>
              <a:rPr lang="en-US" altLang="zh-TW" sz="1050" b="1" smtClean="0">
                <a:solidFill>
                  <a:srgbClr val="000000"/>
                </a:solidFill>
                <a:latin typeface="Consolas" panose="020B0609020204030204" pitchFamily="49" charset="0"/>
              </a:rPr>
              <a:t> </a:t>
            </a:r>
            <a:r>
              <a:rPr lang="en-US" altLang="zh-TW" sz="1050" b="1">
                <a:solidFill>
                  <a:srgbClr val="000000"/>
                </a:solidFill>
                <a:latin typeface="Consolas" panose="020B0609020204030204" pitchFamily="49" charset="0"/>
              </a:rPr>
              <a:t>(</a:t>
            </a:r>
            <a:r>
              <a:rPr lang="en-US" altLang="zh-TW" sz="1050" b="1">
                <a:solidFill>
                  <a:srgbClr val="0000C0"/>
                </a:solidFill>
                <a:latin typeface="Consolas" panose="020B0609020204030204" pitchFamily="49" charset="0"/>
              </a:rPr>
              <a:t>mState</a:t>
            </a:r>
            <a:r>
              <a:rPr lang="en-US" altLang="zh-TW" sz="1050" b="1">
                <a:solidFill>
                  <a:srgbClr val="000000"/>
                </a:solidFill>
                <a:latin typeface="Consolas" panose="020B0609020204030204" pitchFamily="49" charset="0"/>
              </a:rPr>
              <a:t>) </a:t>
            </a:r>
            <a:r>
              <a:rPr lang="en-US" altLang="zh-TW" sz="1050" b="1" smtClean="0">
                <a:solidFill>
                  <a:srgbClr val="000000"/>
                </a:solidFill>
                <a:latin typeface="Consolas" panose="020B0609020204030204" pitchFamily="49" charset="0"/>
              </a:rPr>
              <a:t>{		(</a:t>
            </a:r>
            <a:r>
              <a:rPr lang="zh-TW" altLang="en-US" sz="1050" b="1" smtClean="0">
                <a:solidFill>
                  <a:srgbClr val="000000"/>
                </a:solidFill>
                <a:latin typeface="Consolas" panose="020B0609020204030204" pitchFamily="49" charset="0"/>
              </a:rPr>
              <a:t>若有改變狀態則跳出</a:t>
            </a:r>
            <a:r>
              <a:rPr lang="en-US" altLang="zh-TW" sz="1050" b="1" smtClean="0">
                <a:solidFill>
                  <a:srgbClr val="000000"/>
                </a:solidFill>
                <a:latin typeface="Consolas" panose="020B0609020204030204" pitchFamily="49" charset="0"/>
              </a:rPr>
              <a:t>)</a:t>
            </a:r>
            <a:endParaRPr lang="en-US" altLang="zh-TW" sz="1050" b="1">
              <a:solidFill>
                <a:srgbClr val="000000"/>
              </a:solidFill>
              <a:latin typeface="Consolas" panose="020B0609020204030204" pitchFamily="49" charset="0"/>
            </a:endParaRP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STATE_LISTEN</a:t>
            </a:r>
            <a:r>
              <a:rPr lang="en-US" altLang="zh-TW" sz="1050" b="1" i="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STATE_CONNECTING</a:t>
            </a:r>
            <a:r>
              <a:rPr lang="en-US" altLang="zh-TW" sz="1050" b="1" i="1" smtClean="0">
                <a:solidFill>
                  <a:srgbClr val="000000"/>
                </a:solidFill>
                <a:latin typeface="Consolas" panose="020B0609020204030204" pitchFamily="49" charset="0"/>
              </a:rPr>
              <a:t>:</a:t>
            </a:r>
          </a:p>
          <a:p>
            <a:r>
              <a:rPr lang="en-US" altLang="zh-TW" sz="1050" smtClean="0">
                <a:solidFill>
                  <a:srgbClr val="000000"/>
                </a:solidFill>
                <a:latin typeface="Consolas" panose="020B0609020204030204" pitchFamily="49" charset="0"/>
              </a:rPr>
              <a:t>			connected(socket, socket.getRemoteDevice(),</a:t>
            </a:r>
            <a:r>
              <a:rPr lang="en-US" altLang="zh-TW" sz="1050" smtClean="0">
                <a:solidFill>
                  <a:srgbClr val="0000C0"/>
                </a:solidFill>
                <a:latin typeface="Consolas" panose="020B0609020204030204" pitchFamily="49" charset="0"/>
              </a:rPr>
              <a:t>mSocketType</a:t>
            </a:r>
            <a:r>
              <a:rPr lang="en-US" altLang="zh-TW" sz="1050">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break</a:t>
            </a:r>
            <a:r>
              <a:rPr lang="en-US" altLang="zh-TW" sz="1050" b="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STATE_NONE</a:t>
            </a:r>
            <a:r>
              <a:rPr lang="en-US" altLang="zh-TW" sz="1050" b="1" i="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STATE_CONNECTED</a:t>
            </a:r>
            <a:r>
              <a:rPr lang="en-US" altLang="zh-TW" sz="1050" b="1" i="1">
                <a:solidFill>
                  <a:srgbClr val="000000"/>
                </a:solidFill>
                <a:latin typeface="Consolas" panose="020B0609020204030204" pitchFamily="49" charset="0"/>
              </a:rPr>
              <a:t>:</a:t>
            </a:r>
          </a:p>
          <a:p>
            <a:r>
              <a:rPr lang="en-US" altLang="zh-TW" sz="1050" b="1" smtClean="0">
                <a:solidFill>
                  <a:srgbClr val="7F0055"/>
                </a:solidFill>
                <a:latin typeface="Consolas" panose="020B0609020204030204" pitchFamily="49" charset="0"/>
              </a:rPr>
              <a:t>		   try</a:t>
            </a:r>
            <a:r>
              <a:rPr lang="en-US" altLang="zh-TW" sz="1050" b="1" smtClean="0">
                <a:solidFill>
                  <a:srgbClr val="000000"/>
                </a:solidFill>
                <a:latin typeface="Consolas" panose="020B0609020204030204" pitchFamily="49" charset="0"/>
              </a:rPr>
              <a:t> </a:t>
            </a:r>
            <a:r>
              <a:rPr lang="en-US" altLang="zh-TW" sz="1050" b="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socket.close();</a:t>
            </a:r>
          </a:p>
          <a:p>
            <a:r>
              <a:rPr lang="en-US" altLang="zh-TW" sz="1050">
                <a:solidFill>
                  <a:srgbClr val="000000"/>
                </a:solidFill>
                <a:latin typeface="Consolas" panose="020B0609020204030204" pitchFamily="49" charset="0"/>
              </a:rPr>
              <a:t>                            } </a:t>
            </a:r>
            <a:r>
              <a:rPr lang="en-US" altLang="zh-TW" sz="1050" b="1">
                <a:solidFill>
                  <a:srgbClr val="7F0055"/>
                </a:solidFill>
                <a:latin typeface="Consolas" panose="020B0609020204030204" pitchFamily="49" charset="0"/>
              </a:rPr>
              <a:t>catch</a:t>
            </a:r>
            <a:r>
              <a:rPr lang="en-US" altLang="zh-TW" sz="1050" b="1">
                <a:solidFill>
                  <a:srgbClr val="000000"/>
                </a:solidFill>
                <a:latin typeface="Consolas" panose="020B0609020204030204" pitchFamily="49" charset="0"/>
              </a:rPr>
              <a:t> (IOException e) {</a:t>
            </a:r>
          </a:p>
          <a:p>
            <a:r>
              <a:rPr lang="en-US" altLang="zh-TW" sz="1050">
                <a:solidFill>
                  <a:srgbClr val="000000"/>
                </a:solidFill>
                <a:latin typeface="Consolas" panose="020B0609020204030204" pitchFamily="49" charset="0"/>
              </a:rPr>
              <a:t>                                Log.</a:t>
            </a:r>
            <a:r>
              <a:rPr lang="en-US" altLang="zh-TW" sz="1050" i="1">
                <a:solidFill>
                  <a:srgbClr val="000000"/>
                </a:solidFill>
                <a:latin typeface="Consolas" panose="020B0609020204030204" pitchFamily="49" charset="0"/>
              </a:rPr>
              <a:t>e(</a:t>
            </a:r>
            <a:r>
              <a:rPr lang="en-US" altLang="zh-TW" sz="1050" i="1">
                <a:solidFill>
                  <a:srgbClr val="0000C0"/>
                </a:solidFill>
                <a:latin typeface="Consolas" panose="020B0609020204030204" pitchFamily="49" charset="0"/>
              </a:rPr>
              <a:t>TAG</a:t>
            </a:r>
            <a:r>
              <a:rPr lang="en-US" altLang="zh-TW" sz="1050" i="1">
                <a:solidFill>
                  <a:srgbClr val="000000"/>
                </a:solidFill>
                <a:latin typeface="Consolas" panose="020B0609020204030204" pitchFamily="49" charset="0"/>
              </a:rPr>
              <a:t>, </a:t>
            </a:r>
            <a:r>
              <a:rPr lang="en-US" altLang="zh-TW" sz="1050" i="1">
                <a:solidFill>
                  <a:srgbClr val="2A00FF"/>
                </a:solidFill>
                <a:latin typeface="Consolas" panose="020B0609020204030204" pitchFamily="49" charset="0"/>
              </a:rPr>
              <a:t>"Could not close unwanted socket"</a:t>
            </a:r>
            <a:r>
              <a:rPr lang="en-US" altLang="zh-TW" sz="1050" i="1">
                <a:solidFill>
                  <a:srgbClr val="000000"/>
                </a:solidFill>
                <a:latin typeface="Consolas" panose="020B0609020204030204" pitchFamily="49" charset="0"/>
              </a:rPr>
              <a:t>, e);</a:t>
            </a:r>
          </a:p>
          <a:p>
            <a:r>
              <a:rPr lang="zh-TW" altLang="en-US" sz="1050">
                <a:solidFill>
                  <a:srgbClr val="000000"/>
                </a:solidFill>
                <a:latin typeface="Consolas" panose="020B0609020204030204" pitchFamily="49" charset="0"/>
              </a:rPr>
              <a:t>                            </a:t>
            </a:r>
            <a:r>
              <a:rPr lang="en-US" altLang="zh-TW" sz="1050">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break</a:t>
            </a:r>
            <a:r>
              <a:rPr lang="en-US" altLang="zh-TW" sz="1050" b="1">
                <a:solidFill>
                  <a:srgbClr val="000000"/>
                </a:solidFill>
                <a:latin typeface="Consolas" panose="020B0609020204030204" pitchFamily="49" charset="0"/>
              </a:rPr>
              <a:t>;</a:t>
            </a:r>
            <a:endParaRPr lang="en-US" altLang="zh-TW" sz="1050" smtClean="0"/>
          </a:p>
          <a:p>
            <a:r>
              <a:rPr lang="en-US" altLang="zh-TW" sz="1200" smtClean="0">
                <a:solidFill>
                  <a:srgbClr val="000000"/>
                </a:solidFill>
                <a:latin typeface="Consolas" panose="020B0609020204030204" pitchFamily="49" charset="0"/>
              </a:rPr>
              <a:t>}</a:t>
            </a:r>
          </a:p>
        </p:txBody>
      </p:sp>
    </p:spTree>
    <p:extLst>
      <p:ext uri="{BB962C8B-B14F-4D97-AF65-F5344CB8AC3E}">
        <p14:creationId xmlns:p14="http://schemas.microsoft.com/office/powerpoint/2010/main" val="95428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L 0 -0.6141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4.16667E-6 -1.48148E-6 L 4.16667E-6 -0.61412 " pathEditMode="relative" rAng="0" ptsTypes="AA">
                                      <p:cBhvr>
                                        <p:cTn id="8" dur="2000" fill="hold"/>
                                        <p:tgtEl>
                                          <p:spTgt spid="9"/>
                                        </p:tgtEl>
                                        <p:attrNameLst>
                                          <p:attrName>ppt_x</p:attrName>
                                          <p:attrName>ppt_y</p:attrName>
                                        </p:attrNameLst>
                                      </p:cBhvr>
                                      <p:rCtr x="0" y="-30718"/>
                                    </p:animMotion>
                                  </p:childTnLst>
                                </p:cTn>
                              </p:par>
                              <p:par>
                                <p:cTn id="9" presetID="0" presetClass="path" presetSubtype="0" accel="50000" decel="50000" fill="hold" grpId="0" nodeType="withEffect">
                                  <p:stCondLst>
                                    <p:cond delay="0"/>
                                  </p:stCondLst>
                                  <p:childTnLst>
                                    <p:animMotion origin="layout" path="M 0 0 L 0 -0.61412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61412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58333E-6 -3.7037E-6 L 4.58333E-6 -0.61412 " pathEditMode="relative" rAng="0" ptsTypes="AA">
                                      <p:cBhvr>
                                        <p:cTn id="14" dur="2000" fill="hold"/>
                                        <p:tgtEl>
                                          <p:spTgt spid="12"/>
                                        </p:tgtEl>
                                        <p:attrNameLst>
                                          <p:attrName>ppt_x</p:attrName>
                                          <p:attrName>ppt_y</p:attrName>
                                        </p:attrNameLst>
                                      </p:cBhvr>
                                      <p:rCtr x="0" y="-30718"/>
                                    </p:animMotion>
                                  </p:childTnLst>
                                </p:cTn>
                              </p:par>
                              <p:par>
                                <p:cTn id="15" presetID="0" presetClass="path" presetSubtype="0" accel="50000" decel="50000" fill="hold" nodeType="withEffect">
                                  <p:stCondLst>
                                    <p:cond delay="0"/>
                                  </p:stCondLst>
                                  <p:childTnLst>
                                    <p:animMotion origin="layout" path="M 0 0 L 0 -0.61412 " pathEditMode="relative" ptsTypes="AA">
                                      <p:cBhvr>
                                        <p:cTn id="16" dur="2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61412 " pathEditMode="relative" ptsTypes="AA">
                                      <p:cBhvr>
                                        <p:cTn id="18" dur="2000" fill="hold"/>
                                        <p:tgtEl>
                                          <p:spTgt spid="14"/>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 -0.61412 " pathEditMode="relative" ptsTypes="AA">
                                      <p:cBhvr>
                                        <p:cTn id="20" dur="2000" fill="hold"/>
                                        <p:tgtEl>
                                          <p:spTgt spid="15"/>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61412 " pathEditMode="relative" ptsTypes="AA">
                                      <p:cBhvr>
                                        <p:cTn id="22" dur="2000" fill="hold"/>
                                        <p:tgtEl>
                                          <p:spTgt spid="16"/>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 -0.61412 " pathEditMode="relative" ptsTypes="AA">
                                      <p:cBhvr>
                                        <p:cTn id="24" dur="2000" fill="hold"/>
                                        <p:tgtEl>
                                          <p:spTgt spid="17"/>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 -0.61412 " pathEditMode="relative" ptsTypes="AA">
                                      <p:cBhvr>
                                        <p:cTn id="26" dur="2000" fill="hold"/>
                                        <p:tgtEl>
                                          <p:spTgt spid="18"/>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61412 " pathEditMode="relative" ptsTypes="AA">
                                      <p:cBhvr>
                                        <p:cTn id="28" dur="2000" fill="hold"/>
                                        <p:tgtEl>
                                          <p:spTgt spid="1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 -0.61412 " pathEditMode="relative" ptsTypes="AA">
                                      <p:cBhvr>
                                        <p:cTn id="30" dur="2000" fill="hold"/>
                                        <p:tgtEl>
                                          <p:spTgt spid="20"/>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 -0.61412 " pathEditMode="relative" ptsTypes="AA">
                                      <p:cBhvr>
                                        <p:cTn id="32" dur="2000" fill="hold"/>
                                        <p:tgtEl>
                                          <p:spTgt spid="21"/>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 -0.61412 " pathEditMode="relative" ptsTypes="AA">
                                      <p:cBhvr>
                                        <p:cTn id="34" dur="2000" fill="hold"/>
                                        <p:tgtEl>
                                          <p:spTgt spid="22"/>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2.91667E-6 2.22222E-6 L -2.91667E-6 -0.61412 " pathEditMode="relative" rAng="0" ptsTypes="AA">
                                      <p:cBhvr>
                                        <p:cTn id="36" dur="2000" fill="hold"/>
                                        <p:tgtEl>
                                          <p:spTgt spid="32"/>
                                        </p:tgtEl>
                                        <p:attrNameLst>
                                          <p:attrName>ppt_x</p:attrName>
                                          <p:attrName>ppt_y</p:attrName>
                                        </p:attrNameLst>
                                      </p:cBhvr>
                                      <p:rCtr x="0" y="-30718"/>
                                    </p:animMotion>
                                  </p:childTnLst>
                                </p:cTn>
                              </p:par>
                              <p:par>
                                <p:cTn id="37" presetID="0" presetClass="path" presetSubtype="0" accel="50000" decel="50000" fill="hold" grpId="0" nodeType="withEffect">
                                  <p:stCondLst>
                                    <p:cond delay="0"/>
                                  </p:stCondLst>
                                  <p:childTnLst>
                                    <p:animMotion origin="layout" path="M 0 0 L 0 -0.61412 " pathEditMode="relative" ptsTypes="AA">
                                      <p:cBhvr>
                                        <p:cTn id="38" dur="2000" fill="hold"/>
                                        <p:tgtEl>
                                          <p:spTgt spid="33"/>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2.22222E-6 L 3.33333E-6 -0.61412 " pathEditMode="relative" rAng="0" ptsTypes="AA">
                                      <p:cBhvr>
                                        <p:cTn id="40" dur="2000" fill="hold"/>
                                        <p:tgtEl>
                                          <p:spTgt spid="34"/>
                                        </p:tgtEl>
                                        <p:attrNameLst>
                                          <p:attrName>ppt_x</p:attrName>
                                          <p:attrName>ppt_y</p:attrName>
                                        </p:attrNameLst>
                                      </p:cBhvr>
                                      <p:rCtr x="0" y="-30718"/>
                                    </p:animMotion>
                                  </p:childTnLst>
                                </p:cTn>
                              </p:par>
                              <p:par>
                                <p:cTn id="41" presetID="0" presetClass="path" presetSubtype="0" accel="50000" decel="50000" fill="hold" grpId="0" nodeType="withEffect">
                                  <p:stCondLst>
                                    <p:cond delay="0"/>
                                  </p:stCondLst>
                                  <p:childTnLst>
                                    <p:animMotion origin="layout" path="M -3.75E-6 -2.22222E-6 L -3.75E-6 -0.61412 " pathEditMode="relative" rAng="0" ptsTypes="AA">
                                      <p:cBhvr>
                                        <p:cTn id="42" dur="2000" fill="hold"/>
                                        <p:tgtEl>
                                          <p:spTgt spid="35"/>
                                        </p:tgtEl>
                                        <p:attrNameLst>
                                          <p:attrName>ppt_x</p:attrName>
                                          <p:attrName>ppt_y</p:attrName>
                                        </p:attrNameLst>
                                      </p:cBhvr>
                                      <p:rCtr x="0" y="-30718"/>
                                    </p:animMotion>
                                  </p:childTnLst>
                                </p:cTn>
                              </p:par>
                              <p:par>
                                <p:cTn id="43" presetID="0" presetClass="path" presetSubtype="0" accel="50000" decel="50000" fill="hold" grpId="0" nodeType="withEffect">
                                  <p:stCondLst>
                                    <p:cond delay="0"/>
                                  </p:stCondLst>
                                  <p:childTnLst>
                                    <p:animMotion origin="layout" path="M 0 0 L 0 -0.61412 " pathEditMode="relative" ptsTypes="AA">
                                      <p:cBhvr>
                                        <p:cTn id="44" dur="2000" fill="hold"/>
                                        <p:tgtEl>
                                          <p:spTgt spid="36"/>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 -0.61412 " pathEditMode="relative" ptsTypes="AA">
                                      <p:cBhvr>
                                        <p:cTn id="46" dur="2000" fill="hold"/>
                                        <p:tgtEl>
                                          <p:spTgt spid="37"/>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 -0.61412 " pathEditMode="relative" ptsTypes="AA">
                                      <p:cBhvr>
                                        <p:cTn id="48" dur="2000" fill="hold"/>
                                        <p:tgtEl>
                                          <p:spTgt spid="38"/>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 0 L 0 -0.61412 " pathEditMode="relative" ptsTypes="AA">
                                      <p:cBhvr>
                                        <p:cTn id="50"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p:bldP spid="17" grpId="0"/>
      <p:bldP spid="18" grpId="0" animBg="1"/>
      <p:bldP spid="19" grpId="0"/>
      <p:bldP spid="20" grpId="0" animBg="1"/>
      <p:bldP spid="22" grpId="0"/>
      <p:bldP spid="32" grpId="0" animBg="1"/>
      <p:bldP spid="33" grpId="0" animBg="1"/>
      <p:bldP spid="35" grpId="0" animBg="1"/>
      <p:bldP spid="36" grpId="0" animBg="1"/>
      <p:bldP spid="3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0" y="18024"/>
            <a:ext cx="9886950" cy="2162175"/>
          </a:xfrm>
          <a:prstGeom prst="rect">
            <a:avLst/>
          </a:prstGeom>
        </p:spPr>
      </p:pic>
      <p:sp>
        <p:nvSpPr>
          <p:cNvPr id="6" name="文字方塊 5"/>
          <p:cNvSpPr txBox="1"/>
          <p:nvPr/>
        </p:nvSpPr>
        <p:spPr>
          <a:xfrm>
            <a:off x="884319" y="2261170"/>
            <a:ext cx="970137" cy="276999"/>
          </a:xfrm>
          <a:prstGeom prst="rect">
            <a:avLst/>
          </a:prstGeom>
          <a:noFill/>
          <a:ln>
            <a:solidFill>
              <a:schemeClr val="tx1"/>
            </a:solidFill>
          </a:ln>
        </p:spPr>
        <p:txBody>
          <a:bodyPr wrap="none" rtlCol="0">
            <a:spAutoFit/>
          </a:bodyPr>
          <a:lstStyle/>
          <a:p>
            <a:r>
              <a:rPr lang="en-US" altLang="zh-TW" sz="1200" b="1" smtClean="0">
                <a:solidFill>
                  <a:srgbClr val="C00000"/>
                </a:solidFill>
              </a:rPr>
              <a:t>onResume</a:t>
            </a:r>
            <a:endParaRPr lang="zh-TW" altLang="en-US" sz="1200" b="1">
              <a:solidFill>
                <a:srgbClr val="C00000"/>
              </a:solidFill>
            </a:endParaRPr>
          </a:p>
        </p:txBody>
      </p:sp>
      <p:sp>
        <p:nvSpPr>
          <p:cNvPr id="7" name="文字方塊 6"/>
          <p:cNvSpPr txBox="1"/>
          <p:nvPr/>
        </p:nvSpPr>
        <p:spPr>
          <a:xfrm>
            <a:off x="3669282" y="2261170"/>
            <a:ext cx="930063" cy="276999"/>
          </a:xfrm>
          <a:prstGeom prst="rect">
            <a:avLst/>
          </a:prstGeom>
          <a:noFill/>
          <a:ln>
            <a:solidFill>
              <a:schemeClr val="tx1"/>
            </a:solidFill>
          </a:ln>
        </p:spPr>
        <p:txBody>
          <a:bodyPr wrap="none" rtlCol="0">
            <a:spAutoFit/>
          </a:bodyPr>
          <a:lstStyle/>
          <a:p>
            <a:r>
              <a:rPr lang="en-US" altLang="zh-TW" sz="1200"/>
              <a:t>s</a:t>
            </a:r>
            <a:r>
              <a:rPr lang="en-US" altLang="zh-TW" sz="1200" smtClean="0"/>
              <a:t>tart(){ … }</a:t>
            </a:r>
            <a:endParaRPr lang="zh-TW" altLang="en-US" sz="1200"/>
          </a:p>
        </p:txBody>
      </p:sp>
      <p:cxnSp>
        <p:nvCxnSpPr>
          <p:cNvPr id="8" name="直線單箭頭接點 7"/>
          <p:cNvCxnSpPr>
            <a:stCxn id="6" idx="3"/>
            <a:endCxn id="7" idx="1"/>
          </p:cNvCxnSpPr>
          <p:nvPr/>
        </p:nvCxnSpPr>
        <p:spPr>
          <a:xfrm>
            <a:off x="1854456" y="2399670"/>
            <a:ext cx="1814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4296811" y="3037155"/>
            <a:ext cx="1208985" cy="276999"/>
          </a:xfrm>
          <a:prstGeom prst="rect">
            <a:avLst/>
          </a:prstGeom>
          <a:noFill/>
          <a:ln>
            <a:solidFill>
              <a:schemeClr val="tx1"/>
            </a:solidFill>
          </a:ln>
        </p:spPr>
        <p:txBody>
          <a:bodyPr wrap="none" rtlCol="0">
            <a:spAutoFit/>
          </a:bodyPr>
          <a:lstStyle/>
          <a:p>
            <a:r>
              <a:rPr lang="en-US" altLang="zh-TW" sz="1200" b="1"/>
              <a:t>AcceptThread</a:t>
            </a:r>
            <a:endParaRPr lang="zh-TW" altLang="en-US" sz="1200" b="1"/>
          </a:p>
        </p:txBody>
      </p:sp>
      <p:sp>
        <p:nvSpPr>
          <p:cNvPr id="10" name="文字方塊 9"/>
          <p:cNvSpPr txBox="1"/>
          <p:nvPr/>
        </p:nvSpPr>
        <p:spPr>
          <a:xfrm>
            <a:off x="5958547" y="2261169"/>
            <a:ext cx="2138727"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setState(</a:t>
            </a:r>
            <a:r>
              <a:rPr lang="en-US" altLang="zh-TW" sz="1200" i="1">
                <a:solidFill>
                  <a:srgbClr val="0000C0"/>
                </a:solidFill>
                <a:highlight>
                  <a:srgbClr val="E8F2FE"/>
                </a:highlight>
                <a:latin typeface="Consolas" panose="020B0609020204030204" pitchFamily="49" charset="0"/>
              </a:rPr>
              <a:t>STATE_LISTEN</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11" name="直線單箭頭接點 10"/>
          <p:cNvCxnSpPr>
            <a:stCxn id="7" idx="3"/>
            <a:endCxn id="10" idx="1"/>
          </p:cNvCxnSpPr>
          <p:nvPr/>
        </p:nvCxnSpPr>
        <p:spPr>
          <a:xfrm flipV="1">
            <a:off x="4599345" y="2399669"/>
            <a:ext cx="13592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肘形接點 11"/>
          <p:cNvCxnSpPr>
            <a:stCxn id="7" idx="2"/>
            <a:endCxn id="9" idx="1"/>
          </p:cNvCxnSpPr>
          <p:nvPr/>
        </p:nvCxnSpPr>
        <p:spPr>
          <a:xfrm rot="16200000" flipH="1">
            <a:off x="3896819" y="2775663"/>
            <a:ext cx="637486" cy="1624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503771" y="3354996"/>
            <a:ext cx="5263117" cy="3508653"/>
          </a:xfrm>
          <a:prstGeom prst="rect">
            <a:avLst/>
          </a:prstGeom>
          <a:noFill/>
          <a:ln>
            <a:solidFill>
              <a:schemeClr val="tx1"/>
            </a:solidFill>
          </a:ln>
        </p:spPr>
        <p:txBody>
          <a:bodyPr wrap="square" rtlCol="0">
            <a:spAutoFit/>
          </a:bodyPr>
          <a:lstStyle/>
          <a:p>
            <a:r>
              <a:rPr lang="en-US" altLang="zh-TW" sz="1050" b="1" smtClean="0">
                <a:solidFill>
                  <a:srgbClr val="7F0055"/>
                </a:solidFill>
                <a:latin typeface="Consolas" panose="020B0609020204030204" pitchFamily="49" charset="0"/>
              </a:rPr>
              <a:t>while</a:t>
            </a:r>
            <a:r>
              <a:rPr lang="en-US" altLang="zh-TW" sz="1050" b="1" smtClean="0">
                <a:solidFill>
                  <a:srgbClr val="000000"/>
                </a:solidFill>
                <a:latin typeface="Consolas" panose="020B0609020204030204" pitchFamily="49" charset="0"/>
              </a:rPr>
              <a:t> </a:t>
            </a:r>
            <a:r>
              <a:rPr lang="en-US" altLang="zh-TW" sz="1050" b="1">
                <a:solidFill>
                  <a:srgbClr val="000000"/>
                </a:solidFill>
                <a:latin typeface="Consolas" panose="020B0609020204030204" pitchFamily="49" charset="0"/>
              </a:rPr>
              <a:t>(</a:t>
            </a:r>
            <a:r>
              <a:rPr lang="en-US" altLang="zh-TW" sz="1050" b="1">
                <a:solidFill>
                  <a:srgbClr val="0000C0"/>
                </a:solidFill>
                <a:latin typeface="Consolas" panose="020B0609020204030204" pitchFamily="49" charset="0"/>
              </a:rPr>
              <a:t>mState</a:t>
            </a:r>
            <a:r>
              <a:rPr lang="en-US" altLang="zh-TW" sz="1050" b="1">
                <a:solidFill>
                  <a:srgbClr val="000000"/>
                </a:solidFill>
                <a:latin typeface="Consolas" panose="020B0609020204030204" pitchFamily="49" charset="0"/>
              </a:rPr>
              <a:t> != </a:t>
            </a:r>
            <a:r>
              <a:rPr lang="en-US" altLang="zh-TW" sz="1050" b="1" i="1">
                <a:solidFill>
                  <a:srgbClr val="0000C0"/>
                </a:solidFill>
                <a:latin typeface="Consolas" panose="020B0609020204030204" pitchFamily="49" charset="0"/>
              </a:rPr>
              <a:t>STATE_CONNECTED</a:t>
            </a:r>
            <a:r>
              <a:rPr lang="en-US" altLang="zh-TW" sz="1050" b="1" i="1">
                <a:solidFill>
                  <a:srgbClr val="000000"/>
                </a:solidFill>
                <a:latin typeface="Consolas" panose="020B0609020204030204" pitchFamily="49" charset="0"/>
              </a:rPr>
              <a:t>) {</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try</a:t>
            </a:r>
            <a:r>
              <a:rPr lang="en-US" altLang="zh-TW" sz="1050" b="1">
                <a:solidFill>
                  <a:srgbClr val="000000"/>
                </a:solidFill>
                <a:latin typeface="Consolas" panose="020B0609020204030204" pitchFamily="49" charset="0"/>
              </a:rPr>
              <a:t> </a:t>
            </a:r>
            <a:r>
              <a:rPr lang="en-US" altLang="zh-TW" sz="1050" b="1" smtClean="0">
                <a:solidFill>
                  <a:srgbClr val="000000"/>
                </a:solidFill>
                <a:latin typeface="Consolas" panose="020B0609020204030204" pitchFamily="49" charset="0"/>
              </a:rPr>
              <a:t>{</a:t>
            </a:r>
            <a:r>
              <a:rPr lang="en-US" altLang="zh-TW" sz="1050" smtClean="0">
                <a:solidFill>
                  <a:srgbClr val="000000"/>
                </a:solidFill>
                <a:latin typeface="Consolas" panose="020B0609020204030204" pitchFamily="49" charset="0"/>
              </a:rPr>
              <a:t>socket </a:t>
            </a:r>
            <a:r>
              <a:rPr lang="en-US" altLang="zh-TW" sz="1050">
                <a:solidFill>
                  <a:srgbClr val="000000"/>
                </a:solidFill>
                <a:latin typeface="Consolas" panose="020B0609020204030204" pitchFamily="49" charset="0"/>
              </a:rPr>
              <a:t>= </a:t>
            </a:r>
            <a:r>
              <a:rPr lang="en-US" altLang="zh-TW" sz="1050">
                <a:solidFill>
                  <a:srgbClr val="0000C0"/>
                </a:solidFill>
                <a:latin typeface="Consolas" panose="020B0609020204030204" pitchFamily="49" charset="0"/>
              </a:rPr>
              <a:t>mmServerSocket</a:t>
            </a:r>
            <a:r>
              <a:rPr lang="en-US" altLang="zh-TW" sz="1050">
                <a:solidFill>
                  <a:srgbClr val="000000"/>
                </a:solidFill>
                <a:latin typeface="Consolas" panose="020B0609020204030204" pitchFamily="49" charset="0"/>
              </a:rPr>
              <a:t>.accept</a:t>
            </a:r>
            <a:r>
              <a:rPr lang="en-US" altLang="zh-TW" sz="1050" smtClean="0">
                <a:solidFill>
                  <a:srgbClr val="000000"/>
                </a:solidFill>
                <a:latin typeface="Consolas" panose="020B0609020204030204" pitchFamily="49" charset="0"/>
              </a:rPr>
              <a:t>();</a:t>
            </a:r>
          </a:p>
          <a:p>
            <a:r>
              <a:rPr lang="en-US" altLang="zh-TW" sz="1050" smtClean="0">
                <a:solidFill>
                  <a:srgbClr val="000000"/>
                </a:solidFill>
                <a:latin typeface="Consolas" panose="020B0609020204030204" pitchFamily="49" charset="0"/>
              </a:rPr>
              <a:t>		…	</a:t>
            </a:r>
            <a:r>
              <a:rPr lang="en-US" altLang="zh-TW" sz="1050" b="1" smtClean="0">
                <a:solidFill>
                  <a:srgbClr val="000000"/>
                </a:solidFill>
                <a:latin typeface="Consolas" panose="020B0609020204030204" pitchFamily="49" charset="0"/>
              </a:rPr>
              <a:t>(</a:t>
            </a:r>
            <a:r>
              <a:rPr lang="zh-TW" altLang="en-US" sz="1050" b="1" smtClean="0">
                <a:solidFill>
                  <a:srgbClr val="000000"/>
                </a:solidFill>
                <a:latin typeface="Consolas" panose="020B0609020204030204" pitchFamily="49" charset="0"/>
              </a:rPr>
              <a:t>嘗試接收</a:t>
            </a:r>
            <a:r>
              <a:rPr lang="en-US" altLang="zh-TW" sz="1050" b="1" smtClean="0">
                <a:solidFill>
                  <a:srgbClr val="000000"/>
                </a:solidFill>
                <a:latin typeface="Consolas" panose="020B0609020204030204" pitchFamily="49" charset="0"/>
              </a:rPr>
              <a:t>)</a:t>
            </a:r>
            <a:endParaRPr lang="en-US" altLang="zh-TW" sz="1050" b="1">
              <a:solidFill>
                <a:srgbClr val="000000"/>
              </a:solidFill>
              <a:latin typeface="Consolas" panose="020B0609020204030204" pitchFamily="49" charset="0"/>
            </a:endParaRPr>
          </a:p>
          <a:p>
            <a:r>
              <a:rPr lang="zh-TW" altLang="en-US" sz="105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a:t>
            </a:r>
            <a:r>
              <a:rPr lang="en-US" altLang="zh-TW" sz="1050" b="1">
                <a:solidFill>
                  <a:srgbClr val="7F0055"/>
                </a:solidFill>
                <a:highlight>
                  <a:srgbClr val="E8F2FE"/>
                </a:highlight>
                <a:latin typeface="Consolas" panose="020B0609020204030204" pitchFamily="49" charset="0"/>
              </a:rPr>
              <a:t> catch</a:t>
            </a:r>
            <a:r>
              <a:rPr lang="en-US" altLang="zh-TW" sz="1050" smtClean="0">
                <a:solidFill>
                  <a:srgbClr val="000000"/>
                </a:solidFill>
                <a:latin typeface="Consolas" panose="020B0609020204030204" pitchFamily="49" charset="0"/>
              </a:rPr>
              <a:t> </a:t>
            </a:r>
          </a:p>
          <a:p>
            <a:r>
              <a:rPr lang="en-US" altLang="zh-TW" sz="105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	…</a:t>
            </a:r>
          </a:p>
          <a:p>
            <a:r>
              <a:rPr lang="en-US" altLang="zh-TW" sz="1050" b="1" smtClean="0">
                <a:solidFill>
                  <a:srgbClr val="7F0055"/>
                </a:solidFill>
                <a:latin typeface="Consolas" panose="020B0609020204030204" pitchFamily="49" charset="0"/>
              </a:rPr>
              <a:t>	     switch</a:t>
            </a:r>
            <a:r>
              <a:rPr lang="en-US" altLang="zh-TW" sz="1050" b="1" smtClean="0">
                <a:solidFill>
                  <a:srgbClr val="000000"/>
                </a:solidFill>
                <a:latin typeface="Consolas" panose="020B0609020204030204" pitchFamily="49" charset="0"/>
              </a:rPr>
              <a:t> </a:t>
            </a:r>
            <a:r>
              <a:rPr lang="en-US" altLang="zh-TW" sz="1050" b="1">
                <a:solidFill>
                  <a:srgbClr val="000000"/>
                </a:solidFill>
                <a:latin typeface="Consolas" panose="020B0609020204030204" pitchFamily="49" charset="0"/>
              </a:rPr>
              <a:t>(</a:t>
            </a:r>
            <a:r>
              <a:rPr lang="en-US" altLang="zh-TW" sz="1050" b="1">
                <a:solidFill>
                  <a:srgbClr val="0000C0"/>
                </a:solidFill>
                <a:latin typeface="Consolas" panose="020B0609020204030204" pitchFamily="49" charset="0"/>
              </a:rPr>
              <a:t>mState</a:t>
            </a:r>
            <a:r>
              <a:rPr lang="en-US" altLang="zh-TW" sz="1050" b="1">
                <a:solidFill>
                  <a:srgbClr val="000000"/>
                </a:solidFill>
                <a:latin typeface="Consolas" panose="020B0609020204030204" pitchFamily="49" charset="0"/>
              </a:rPr>
              <a:t>) </a:t>
            </a:r>
            <a:r>
              <a:rPr lang="en-US" altLang="zh-TW" sz="1050" b="1" smtClean="0">
                <a:solidFill>
                  <a:srgbClr val="000000"/>
                </a:solidFill>
                <a:latin typeface="Consolas" panose="020B0609020204030204" pitchFamily="49" charset="0"/>
              </a:rPr>
              <a:t>{		(</a:t>
            </a:r>
            <a:r>
              <a:rPr lang="zh-TW" altLang="en-US" sz="1050" b="1" smtClean="0">
                <a:solidFill>
                  <a:srgbClr val="000000"/>
                </a:solidFill>
                <a:latin typeface="Consolas" panose="020B0609020204030204" pitchFamily="49" charset="0"/>
              </a:rPr>
              <a:t>若有改變狀態則跳出</a:t>
            </a:r>
            <a:r>
              <a:rPr lang="en-US" altLang="zh-TW" sz="1050" b="1" smtClean="0">
                <a:solidFill>
                  <a:srgbClr val="000000"/>
                </a:solidFill>
                <a:latin typeface="Consolas" panose="020B0609020204030204" pitchFamily="49" charset="0"/>
              </a:rPr>
              <a:t>)</a:t>
            </a:r>
            <a:endParaRPr lang="en-US" altLang="zh-TW" sz="1050" b="1">
              <a:solidFill>
                <a:srgbClr val="000000"/>
              </a:solidFill>
              <a:latin typeface="Consolas" panose="020B0609020204030204" pitchFamily="49" charset="0"/>
            </a:endParaRP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STATE_LISTEN</a:t>
            </a:r>
            <a:r>
              <a:rPr lang="en-US" altLang="zh-TW" sz="1050" b="1" i="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STATE_CONNECTING</a:t>
            </a:r>
            <a:r>
              <a:rPr lang="en-US" altLang="zh-TW" sz="1050" b="1" i="1" smtClean="0">
                <a:solidFill>
                  <a:srgbClr val="000000"/>
                </a:solidFill>
                <a:latin typeface="Consolas" panose="020B0609020204030204" pitchFamily="49" charset="0"/>
              </a:rPr>
              <a:t>:</a:t>
            </a:r>
          </a:p>
          <a:p>
            <a:r>
              <a:rPr lang="en-US" altLang="zh-TW" sz="1050" smtClean="0">
                <a:solidFill>
                  <a:srgbClr val="000000"/>
                </a:solidFill>
                <a:latin typeface="Consolas" panose="020B0609020204030204" pitchFamily="49" charset="0"/>
              </a:rPr>
              <a:t>			connected(socket, socket.getRemoteDevice(),</a:t>
            </a:r>
            <a:r>
              <a:rPr lang="en-US" altLang="zh-TW" sz="1050" smtClean="0">
                <a:solidFill>
                  <a:srgbClr val="0000C0"/>
                </a:solidFill>
                <a:latin typeface="Consolas" panose="020B0609020204030204" pitchFamily="49" charset="0"/>
              </a:rPr>
              <a:t>mSocketType</a:t>
            </a:r>
            <a:r>
              <a:rPr lang="en-US" altLang="zh-TW" sz="1050">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break</a:t>
            </a:r>
            <a:r>
              <a:rPr lang="en-US" altLang="zh-TW" sz="1050" b="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STATE_NONE</a:t>
            </a:r>
            <a:r>
              <a:rPr lang="en-US" altLang="zh-TW" sz="1050" b="1" i="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case</a:t>
            </a:r>
            <a:r>
              <a:rPr lang="en-US" altLang="zh-TW" sz="1050" b="1">
                <a:solidFill>
                  <a:srgbClr val="000000"/>
                </a:solidFill>
                <a:latin typeface="Consolas" panose="020B0609020204030204" pitchFamily="49" charset="0"/>
              </a:rPr>
              <a:t> </a:t>
            </a:r>
            <a:r>
              <a:rPr lang="en-US" altLang="zh-TW" sz="1050" b="1" i="1">
                <a:solidFill>
                  <a:srgbClr val="0000C0"/>
                </a:solidFill>
                <a:latin typeface="Consolas" panose="020B0609020204030204" pitchFamily="49" charset="0"/>
              </a:rPr>
              <a:t>STATE_CONNECTED</a:t>
            </a:r>
            <a:r>
              <a:rPr lang="en-US" altLang="zh-TW" sz="1050" b="1" i="1">
                <a:solidFill>
                  <a:srgbClr val="000000"/>
                </a:solidFill>
                <a:latin typeface="Consolas" panose="020B0609020204030204" pitchFamily="49" charset="0"/>
              </a:rPr>
              <a:t>:</a:t>
            </a:r>
          </a:p>
          <a:p>
            <a:r>
              <a:rPr lang="en-US" altLang="zh-TW" sz="1050" b="1" smtClean="0">
                <a:solidFill>
                  <a:srgbClr val="7F0055"/>
                </a:solidFill>
                <a:latin typeface="Consolas" panose="020B0609020204030204" pitchFamily="49" charset="0"/>
              </a:rPr>
              <a:t>		   try</a:t>
            </a:r>
            <a:r>
              <a:rPr lang="en-US" altLang="zh-TW" sz="1050" b="1" smtClean="0">
                <a:solidFill>
                  <a:srgbClr val="000000"/>
                </a:solidFill>
                <a:latin typeface="Consolas" panose="020B0609020204030204" pitchFamily="49" charset="0"/>
              </a:rPr>
              <a:t> </a:t>
            </a:r>
            <a:r>
              <a:rPr lang="en-US" altLang="zh-TW" sz="1050" b="1">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socket.close();</a:t>
            </a:r>
          </a:p>
          <a:p>
            <a:r>
              <a:rPr lang="en-US" altLang="zh-TW" sz="1050">
                <a:solidFill>
                  <a:srgbClr val="000000"/>
                </a:solidFill>
                <a:latin typeface="Consolas" panose="020B0609020204030204" pitchFamily="49" charset="0"/>
              </a:rPr>
              <a:t>                            } </a:t>
            </a:r>
            <a:r>
              <a:rPr lang="en-US" altLang="zh-TW" sz="1050" b="1">
                <a:solidFill>
                  <a:srgbClr val="7F0055"/>
                </a:solidFill>
                <a:latin typeface="Consolas" panose="020B0609020204030204" pitchFamily="49" charset="0"/>
              </a:rPr>
              <a:t>catch</a:t>
            </a:r>
            <a:r>
              <a:rPr lang="en-US" altLang="zh-TW" sz="1050" b="1">
                <a:solidFill>
                  <a:srgbClr val="000000"/>
                </a:solidFill>
                <a:latin typeface="Consolas" panose="020B0609020204030204" pitchFamily="49" charset="0"/>
              </a:rPr>
              <a:t> (IOException e) {</a:t>
            </a:r>
          </a:p>
          <a:p>
            <a:r>
              <a:rPr lang="en-US" altLang="zh-TW" sz="1050">
                <a:solidFill>
                  <a:srgbClr val="000000"/>
                </a:solidFill>
                <a:latin typeface="Consolas" panose="020B0609020204030204" pitchFamily="49" charset="0"/>
              </a:rPr>
              <a:t>                                Log.</a:t>
            </a:r>
            <a:r>
              <a:rPr lang="en-US" altLang="zh-TW" sz="1050" i="1">
                <a:solidFill>
                  <a:srgbClr val="000000"/>
                </a:solidFill>
                <a:latin typeface="Consolas" panose="020B0609020204030204" pitchFamily="49" charset="0"/>
              </a:rPr>
              <a:t>e(</a:t>
            </a:r>
            <a:r>
              <a:rPr lang="en-US" altLang="zh-TW" sz="1050" i="1">
                <a:solidFill>
                  <a:srgbClr val="0000C0"/>
                </a:solidFill>
                <a:latin typeface="Consolas" panose="020B0609020204030204" pitchFamily="49" charset="0"/>
              </a:rPr>
              <a:t>TAG</a:t>
            </a:r>
            <a:r>
              <a:rPr lang="en-US" altLang="zh-TW" sz="1050" i="1">
                <a:solidFill>
                  <a:srgbClr val="000000"/>
                </a:solidFill>
                <a:latin typeface="Consolas" panose="020B0609020204030204" pitchFamily="49" charset="0"/>
              </a:rPr>
              <a:t>, </a:t>
            </a:r>
            <a:r>
              <a:rPr lang="en-US" altLang="zh-TW" sz="1050" i="1">
                <a:solidFill>
                  <a:srgbClr val="2A00FF"/>
                </a:solidFill>
                <a:latin typeface="Consolas" panose="020B0609020204030204" pitchFamily="49" charset="0"/>
              </a:rPr>
              <a:t>"Could not close unwanted socket"</a:t>
            </a:r>
            <a:r>
              <a:rPr lang="en-US" altLang="zh-TW" sz="1050" i="1">
                <a:solidFill>
                  <a:srgbClr val="000000"/>
                </a:solidFill>
                <a:latin typeface="Consolas" panose="020B0609020204030204" pitchFamily="49" charset="0"/>
              </a:rPr>
              <a:t>, e);</a:t>
            </a:r>
          </a:p>
          <a:p>
            <a:r>
              <a:rPr lang="zh-TW" altLang="en-US" sz="1050">
                <a:solidFill>
                  <a:srgbClr val="000000"/>
                </a:solidFill>
                <a:latin typeface="Consolas" panose="020B0609020204030204" pitchFamily="49" charset="0"/>
              </a:rPr>
              <a:t>                            </a:t>
            </a:r>
            <a:r>
              <a:rPr lang="en-US" altLang="zh-TW" sz="1050">
                <a:solidFill>
                  <a:srgbClr val="000000"/>
                </a:solidFill>
                <a:latin typeface="Consolas" panose="020B0609020204030204" pitchFamily="49" charset="0"/>
              </a:rPr>
              <a:t>}</a:t>
            </a:r>
          </a:p>
          <a:p>
            <a:r>
              <a:rPr lang="en-US" altLang="zh-TW" sz="1050">
                <a:solidFill>
                  <a:srgbClr val="000000"/>
                </a:solidFill>
                <a:latin typeface="Consolas" panose="020B0609020204030204" pitchFamily="49" charset="0"/>
              </a:rPr>
              <a:t>                            </a:t>
            </a:r>
            <a:r>
              <a:rPr lang="en-US" altLang="zh-TW" sz="1050" b="1">
                <a:solidFill>
                  <a:srgbClr val="7F0055"/>
                </a:solidFill>
                <a:latin typeface="Consolas" panose="020B0609020204030204" pitchFamily="49" charset="0"/>
              </a:rPr>
              <a:t>break</a:t>
            </a:r>
            <a:r>
              <a:rPr lang="en-US" altLang="zh-TW" sz="1050" b="1">
                <a:solidFill>
                  <a:srgbClr val="000000"/>
                </a:solidFill>
                <a:latin typeface="Consolas" panose="020B0609020204030204" pitchFamily="49" charset="0"/>
              </a:rPr>
              <a:t>;</a:t>
            </a:r>
            <a:endParaRPr lang="en-US" altLang="zh-TW" sz="1050" smtClean="0"/>
          </a:p>
          <a:p>
            <a:r>
              <a:rPr lang="en-US" altLang="zh-TW" sz="1200" smtClean="0">
                <a:solidFill>
                  <a:srgbClr val="000000"/>
                </a:solidFill>
                <a:latin typeface="Consolas" panose="020B0609020204030204" pitchFamily="49" charset="0"/>
              </a:rPr>
              <a:t>}</a:t>
            </a:r>
          </a:p>
        </p:txBody>
      </p:sp>
      <p:sp>
        <p:nvSpPr>
          <p:cNvPr id="14" name="文字方塊 13"/>
          <p:cNvSpPr txBox="1"/>
          <p:nvPr/>
        </p:nvSpPr>
        <p:spPr>
          <a:xfrm>
            <a:off x="676562" y="3830057"/>
            <a:ext cx="1779654" cy="276999"/>
          </a:xfrm>
          <a:prstGeom prst="rect">
            <a:avLst/>
          </a:prstGeom>
          <a:noFill/>
          <a:ln>
            <a:solidFill>
              <a:schemeClr val="tx1"/>
            </a:solidFill>
          </a:ln>
        </p:spPr>
        <p:txBody>
          <a:bodyPr wrap="none" rtlCol="0">
            <a:spAutoFit/>
          </a:bodyPr>
          <a:lstStyle/>
          <a:p>
            <a:r>
              <a:rPr lang="en-US" altLang="zh-TW" sz="1200"/>
              <a:t>onOptionsItemSelected</a:t>
            </a:r>
            <a:endParaRPr lang="zh-TW" altLang="en-US" sz="1200"/>
          </a:p>
        </p:txBody>
      </p:sp>
      <p:sp>
        <p:nvSpPr>
          <p:cNvPr id="16" name="文字方塊 15"/>
          <p:cNvSpPr txBox="1"/>
          <p:nvPr/>
        </p:nvSpPr>
        <p:spPr>
          <a:xfrm>
            <a:off x="3055116" y="3802507"/>
            <a:ext cx="2733441"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 </a:t>
            </a:r>
            <a:r>
              <a:rPr lang="en-US" altLang="zh-TW" sz="1200">
                <a:solidFill>
                  <a:srgbClr val="0000C0"/>
                </a:solidFill>
                <a:highlight>
                  <a:srgbClr val="E8F2FE"/>
                </a:highlight>
                <a:latin typeface="Consolas" panose="020B0609020204030204" pitchFamily="49" charset="0"/>
              </a:rPr>
              <a:t>mChatService</a:t>
            </a:r>
            <a:r>
              <a:rPr lang="en-US" altLang="zh-TW" sz="1200">
                <a:solidFill>
                  <a:srgbClr val="000000"/>
                </a:solidFill>
                <a:highlight>
                  <a:srgbClr val="E8F2FE"/>
                </a:highlight>
                <a:latin typeface="Consolas" panose="020B0609020204030204" pitchFamily="49" charset="0"/>
              </a:rPr>
              <a:t>.connect(device);</a:t>
            </a:r>
            <a:endParaRPr lang="zh-TW" altLang="en-US" sz="1200"/>
          </a:p>
        </p:txBody>
      </p:sp>
      <p:sp>
        <p:nvSpPr>
          <p:cNvPr id="20" name="文字方塊 19"/>
          <p:cNvSpPr txBox="1"/>
          <p:nvPr/>
        </p:nvSpPr>
        <p:spPr>
          <a:xfrm>
            <a:off x="2133187" y="3802129"/>
            <a:ext cx="1088760" cy="276999"/>
          </a:xfrm>
          <a:prstGeom prst="rect">
            <a:avLst/>
          </a:prstGeom>
          <a:noFill/>
        </p:spPr>
        <p:txBody>
          <a:bodyPr wrap="none" rtlCol="0">
            <a:spAutoFit/>
          </a:bodyPr>
          <a:lstStyle/>
          <a:p>
            <a:r>
              <a:rPr lang="zh-TW" altLang="en-US" sz="1200"/>
              <a:t>若</a:t>
            </a:r>
            <a:r>
              <a:rPr lang="zh-TW" altLang="en-US" sz="1200" smtClean="0"/>
              <a:t>選擇</a:t>
            </a:r>
            <a:r>
              <a:rPr lang="en-US" altLang="zh-TW" sz="1200" smtClean="0"/>
              <a:t>device</a:t>
            </a:r>
            <a:endParaRPr lang="zh-TW" altLang="en-US" sz="1200"/>
          </a:p>
        </p:txBody>
      </p:sp>
      <p:cxnSp>
        <p:nvCxnSpPr>
          <p:cNvPr id="26" name="直線單箭頭接點 25"/>
          <p:cNvCxnSpPr/>
          <p:nvPr/>
        </p:nvCxnSpPr>
        <p:spPr>
          <a:xfrm flipV="1">
            <a:off x="1920509" y="4078748"/>
            <a:ext cx="1134607" cy="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922423" y="3525130"/>
            <a:ext cx="800219" cy="276999"/>
          </a:xfrm>
          <a:prstGeom prst="rect">
            <a:avLst/>
          </a:prstGeom>
          <a:noFill/>
        </p:spPr>
        <p:txBody>
          <a:bodyPr wrap="none" rtlCol="0">
            <a:spAutoFit/>
          </a:bodyPr>
          <a:lstStyle/>
          <a:p>
            <a:r>
              <a:rPr lang="zh-TW" altLang="en-US" sz="1200" smtClean="0"/>
              <a:t>偵測事</a:t>
            </a:r>
            <a:r>
              <a:rPr lang="zh-TW" altLang="en-US" sz="1200"/>
              <a:t>件</a:t>
            </a:r>
          </a:p>
        </p:txBody>
      </p:sp>
      <p:sp>
        <p:nvSpPr>
          <p:cNvPr id="29" name="文字方塊 28"/>
          <p:cNvSpPr txBox="1"/>
          <p:nvPr/>
        </p:nvSpPr>
        <p:spPr>
          <a:xfrm>
            <a:off x="5952381" y="3812574"/>
            <a:ext cx="2563522"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 setState(</a:t>
            </a:r>
            <a:r>
              <a:rPr lang="en-US" altLang="zh-TW" sz="1200" i="1">
                <a:solidFill>
                  <a:srgbClr val="0000C0"/>
                </a:solidFill>
                <a:highlight>
                  <a:srgbClr val="E8F2FE"/>
                </a:highlight>
                <a:latin typeface="Consolas" panose="020B0609020204030204" pitchFamily="49" charset="0"/>
              </a:rPr>
              <a:t>STATE_CONNECTING</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32" name="直線單箭頭接點 31"/>
          <p:cNvCxnSpPr>
            <a:stCxn id="16" idx="3"/>
          </p:cNvCxnSpPr>
          <p:nvPr/>
        </p:nvCxnSpPr>
        <p:spPr>
          <a:xfrm flipV="1">
            <a:off x="5788557" y="3939342"/>
            <a:ext cx="163825" cy="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265959" y="4218846"/>
            <a:ext cx="1313180" cy="276999"/>
          </a:xfrm>
          <a:prstGeom prst="rect">
            <a:avLst/>
          </a:prstGeom>
          <a:noFill/>
          <a:ln>
            <a:solidFill>
              <a:schemeClr val="tx1"/>
            </a:solidFill>
          </a:ln>
        </p:spPr>
        <p:txBody>
          <a:bodyPr wrap="none" rtlCol="0">
            <a:spAutoFit/>
          </a:bodyPr>
          <a:lstStyle/>
          <a:p>
            <a:r>
              <a:rPr lang="en-US" altLang="zh-TW" sz="1200" b="1"/>
              <a:t>ConnectThread</a:t>
            </a:r>
            <a:endParaRPr lang="zh-TW" altLang="en-US" sz="1200" b="1"/>
          </a:p>
        </p:txBody>
      </p:sp>
      <p:cxnSp>
        <p:nvCxnSpPr>
          <p:cNvPr id="37" name="肘形接點 36"/>
          <p:cNvCxnSpPr>
            <a:stCxn id="16" idx="2"/>
            <a:endCxn id="33" idx="1"/>
          </p:cNvCxnSpPr>
          <p:nvPr/>
        </p:nvCxnSpPr>
        <p:spPr>
          <a:xfrm rot="5400000">
            <a:off x="4204978" y="4140487"/>
            <a:ext cx="277840" cy="155878"/>
          </a:xfrm>
          <a:prstGeom prst="bentConnector4">
            <a:avLst>
              <a:gd name="adj1" fmla="val 25076"/>
              <a:gd name="adj2" fmla="val 24665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5135330" y="4209077"/>
            <a:ext cx="2178802" cy="900246"/>
          </a:xfrm>
          <a:prstGeom prst="rect">
            <a:avLst/>
          </a:prstGeom>
          <a:noFill/>
          <a:ln>
            <a:solidFill>
              <a:schemeClr val="tx1"/>
            </a:solidFill>
          </a:ln>
        </p:spPr>
        <p:txBody>
          <a:bodyPr wrap="none" rtlCol="0">
            <a:spAutoFit/>
          </a:bodyPr>
          <a:lstStyle/>
          <a:p>
            <a:r>
              <a:rPr lang="en-US" altLang="zh-TW" sz="1050" smtClean="0">
                <a:latin typeface="Consolas" panose="020B0609020204030204" pitchFamily="49" charset="0"/>
              </a:rPr>
              <a:t>…</a:t>
            </a:r>
          </a:p>
          <a:p>
            <a:r>
              <a:rPr lang="en-US" altLang="zh-TW" sz="1050" b="1" smtClean="0">
                <a:solidFill>
                  <a:srgbClr val="7F0055"/>
                </a:solidFill>
                <a:latin typeface="Consolas" panose="020B0609020204030204" pitchFamily="49" charset="0"/>
              </a:rPr>
              <a:t>try</a:t>
            </a:r>
            <a:r>
              <a:rPr lang="en-US" altLang="zh-TW" sz="1050" b="1" smtClean="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a:t>
            </a:r>
          </a:p>
          <a:p>
            <a:r>
              <a:rPr lang="en-US" altLang="zh-TW" sz="1050" b="1" smtClean="0">
                <a:solidFill>
                  <a:srgbClr val="000000"/>
                </a:solidFill>
                <a:latin typeface="Consolas" panose="020B0609020204030204" pitchFamily="49" charset="0"/>
              </a:rPr>
              <a:t>     </a:t>
            </a:r>
            <a:r>
              <a:rPr lang="en-US" altLang="zh-TW" sz="1050" smtClean="0">
                <a:solidFill>
                  <a:srgbClr val="0000C0"/>
                </a:solidFill>
                <a:latin typeface="Consolas" panose="020B0609020204030204" pitchFamily="49" charset="0"/>
              </a:rPr>
              <a:t>mmSocket</a:t>
            </a:r>
            <a:r>
              <a:rPr lang="en-US" altLang="zh-TW" sz="1050" smtClean="0">
                <a:solidFill>
                  <a:srgbClr val="000000"/>
                </a:solidFill>
                <a:latin typeface="Consolas" panose="020B0609020204030204" pitchFamily="49" charset="0"/>
              </a:rPr>
              <a:t>.connect</a:t>
            </a:r>
            <a:r>
              <a:rPr lang="en-US" altLang="zh-TW" sz="1050">
                <a:solidFill>
                  <a:srgbClr val="000000"/>
                </a:solidFill>
                <a:latin typeface="Consolas" panose="020B0609020204030204" pitchFamily="49" charset="0"/>
              </a:rPr>
              <a:t>();</a:t>
            </a:r>
          </a:p>
          <a:p>
            <a:r>
              <a:rPr lang="zh-TW" altLang="en-US" sz="105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		} </a:t>
            </a:r>
          </a:p>
          <a:p>
            <a:r>
              <a:rPr lang="en-US" altLang="zh-TW" sz="1050" smtClean="0">
                <a:solidFill>
                  <a:srgbClr val="000000"/>
                </a:solidFill>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sp>
        <p:nvSpPr>
          <p:cNvPr id="42" name="文字方塊 41"/>
          <p:cNvSpPr txBox="1"/>
          <p:nvPr/>
        </p:nvSpPr>
        <p:spPr>
          <a:xfrm>
            <a:off x="4707921" y="6418337"/>
            <a:ext cx="3355406" cy="253916"/>
          </a:xfrm>
          <a:prstGeom prst="rect">
            <a:avLst/>
          </a:prstGeom>
          <a:noFill/>
          <a:ln>
            <a:solidFill>
              <a:schemeClr val="tx1"/>
            </a:solidFill>
          </a:ln>
        </p:spPr>
        <p:txBody>
          <a:bodyPr wrap="none" rtlCol="0">
            <a:spAutoFit/>
          </a:bodyPr>
          <a:lstStyle/>
          <a:p>
            <a:r>
              <a:rPr lang="en-US" altLang="zh-TW" sz="1050">
                <a:solidFill>
                  <a:srgbClr val="000000"/>
                </a:solidFill>
                <a:highlight>
                  <a:srgbClr val="E8F2FE"/>
                </a:highlight>
                <a:latin typeface="Consolas" panose="020B0609020204030204" pitchFamily="49" charset="0"/>
              </a:rPr>
              <a:t>connected(</a:t>
            </a:r>
            <a:r>
              <a:rPr lang="en-US" altLang="zh-TW" sz="1050">
                <a:solidFill>
                  <a:srgbClr val="0000C0"/>
                </a:solidFill>
                <a:highlight>
                  <a:srgbClr val="E8F2FE"/>
                </a:highlight>
                <a:latin typeface="Consolas" panose="020B0609020204030204" pitchFamily="49" charset="0"/>
              </a:rPr>
              <a:t>mmSocket</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mmDevice</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mSocketType</a:t>
            </a:r>
            <a:r>
              <a:rPr lang="en-US" altLang="zh-TW" sz="1050">
                <a:solidFill>
                  <a:srgbClr val="000000"/>
                </a:solidFill>
                <a:highlight>
                  <a:srgbClr val="E8F2FE"/>
                </a:highlight>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sp>
        <p:nvSpPr>
          <p:cNvPr id="43" name="文字方塊 42"/>
          <p:cNvSpPr txBox="1"/>
          <p:nvPr/>
        </p:nvSpPr>
        <p:spPr>
          <a:xfrm>
            <a:off x="6004174" y="5475290"/>
            <a:ext cx="492443" cy="276999"/>
          </a:xfrm>
          <a:prstGeom prst="rect">
            <a:avLst/>
          </a:prstGeom>
          <a:noFill/>
        </p:spPr>
        <p:txBody>
          <a:bodyPr wrap="none" rtlCol="0">
            <a:spAutoFit/>
          </a:bodyPr>
          <a:lstStyle/>
          <a:p>
            <a:r>
              <a:rPr lang="zh-TW" altLang="en-US" sz="1200"/>
              <a:t>失敗</a:t>
            </a:r>
          </a:p>
        </p:txBody>
      </p:sp>
      <p:sp>
        <p:nvSpPr>
          <p:cNvPr id="44" name="文字方塊 43"/>
          <p:cNvSpPr txBox="1"/>
          <p:nvPr/>
        </p:nvSpPr>
        <p:spPr>
          <a:xfrm>
            <a:off x="5524704" y="5475290"/>
            <a:ext cx="492443" cy="276999"/>
          </a:xfrm>
          <a:prstGeom prst="rect">
            <a:avLst/>
          </a:prstGeom>
          <a:noFill/>
        </p:spPr>
        <p:txBody>
          <a:bodyPr wrap="none" rtlCol="0">
            <a:spAutoFit/>
          </a:bodyPr>
          <a:lstStyle/>
          <a:p>
            <a:r>
              <a:rPr lang="zh-TW" altLang="en-US" sz="1200"/>
              <a:t>成功</a:t>
            </a:r>
          </a:p>
        </p:txBody>
      </p:sp>
      <p:sp>
        <p:nvSpPr>
          <p:cNvPr id="45" name="文字方塊 44"/>
          <p:cNvSpPr txBox="1"/>
          <p:nvPr/>
        </p:nvSpPr>
        <p:spPr>
          <a:xfrm>
            <a:off x="6596746" y="5625330"/>
            <a:ext cx="1585690" cy="253916"/>
          </a:xfrm>
          <a:prstGeom prst="rect">
            <a:avLst/>
          </a:prstGeom>
          <a:noFill/>
          <a:ln>
            <a:solidFill>
              <a:schemeClr val="tx1"/>
            </a:solidFill>
          </a:ln>
        </p:spPr>
        <p:txBody>
          <a:bodyPr wrap="none" rtlCol="0">
            <a:spAutoFit/>
          </a:bodyPr>
          <a:lstStyle/>
          <a:p>
            <a:r>
              <a:rPr lang="en-US" altLang="zh-TW" sz="1050">
                <a:solidFill>
                  <a:srgbClr val="000000"/>
                </a:solidFill>
                <a:highlight>
                  <a:srgbClr val="E8F2FE"/>
                </a:highlight>
                <a:latin typeface="Consolas" panose="020B0609020204030204" pitchFamily="49" charset="0"/>
              </a:rPr>
              <a:t>connectionFailed</a:t>
            </a:r>
            <a:r>
              <a:rPr lang="en-US" altLang="zh-TW" sz="1050" smtClean="0">
                <a:solidFill>
                  <a:srgbClr val="000000"/>
                </a:solidFill>
                <a:highlight>
                  <a:srgbClr val="E8F2FE"/>
                </a:highlight>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cxnSp>
        <p:nvCxnSpPr>
          <p:cNvPr id="46" name="肘形接點 45"/>
          <p:cNvCxnSpPr>
            <a:stCxn id="41" idx="2"/>
          </p:cNvCxnSpPr>
          <p:nvPr/>
        </p:nvCxnSpPr>
        <p:spPr>
          <a:xfrm rot="5400000">
            <a:off x="5113524" y="5284046"/>
            <a:ext cx="1285930" cy="9364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endCxn id="45" idx="1"/>
          </p:cNvCxnSpPr>
          <p:nvPr/>
        </p:nvCxnSpPr>
        <p:spPr>
          <a:xfrm>
            <a:off x="5952382" y="5752288"/>
            <a:ext cx="644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46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par>
                                <p:cTn id="38" presetID="14" presetClass="entr" presetSubtype="1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randombar(horizontal)">
                                      <p:cBhvr>
                                        <p:cTn id="48" dur="500"/>
                                        <p:tgtEl>
                                          <p:spTgt spid="4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randombar(horizontal)">
                                      <p:cBhvr>
                                        <p:cTn id="51" dur="500"/>
                                        <p:tgtEl>
                                          <p:spTgt spid="4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500"/>
                                        <p:tgtEl>
                                          <p:spTgt spid="4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randombar(horizontal)">
                                      <p:cBhvr>
                                        <p:cTn id="57" dur="500"/>
                                        <p:tgtEl>
                                          <p:spTgt spid="45"/>
                                        </p:tgtEl>
                                      </p:cBhvr>
                                    </p:animEffect>
                                  </p:childTnLst>
                                </p:cTn>
                              </p:par>
                              <p:par>
                                <p:cTn id="58" presetID="14" presetClass="entr" presetSubtype="1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randombar(horizontal)">
                                      <p:cBhvr>
                                        <p:cTn id="60" dur="500"/>
                                        <p:tgtEl>
                                          <p:spTgt spid="46"/>
                                        </p:tgtEl>
                                      </p:cBhvr>
                                    </p:animEffect>
                                  </p:childTnLst>
                                </p:cTn>
                              </p:par>
                              <p:par>
                                <p:cTn id="61" presetID="14" presetClass="entr" presetSubtype="1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randombar(horizontal)">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0" grpId="0"/>
      <p:bldP spid="27" grpId="0"/>
      <p:bldP spid="29" grpId="0" animBg="1"/>
      <p:bldP spid="33" grpId="0" animBg="1"/>
      <p:bldP spid="41" grpId="0" animBg="1"/>
      <p:bldP spid="42" grpId="0" animBg="1"/>
      <p:bldP spid="43" grpId="0"/>
      <p:bldP spid="44" grpId="0"/>
      <p:bldP spid="4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2294" y="2250537"/>
            <a:ext cx="970137" cy="276999"/>
          </a:xfrm>
          <a:prstGeom prst="rect">
            <a:avLst/>
          </a:prstGeom>
          <a:noFill/>
          <a:ln>
            <a:solidFill>
              <a:schemeClr val="tx1"/>
            </a:solidFill>
          </a:ln>
        </p:spPr>
        <p:txBody>
          <a:bodyPr wrap="none" rtlCol="0">
            <a:spAutoFit/>
          </a:bodyPr>
          <a:lstStyle/>
          <a:p>
            <a:r>
              <a:rPr lang="en-US" altLang="zh-TW" sz="1200" b="1" smtClean="0">
                <a:solidFill>
                  <a:srgbClr val="C00000"/>
                </a:solidFill>
              </a:rPr>
              <a:t>onResume</a:t>
            </a:r>
            <a:endParaRPr lang="zh-TW" altLang="en-US" sz="1200" b="1">
              <a:solidFill>
                <a:srgbClr val="C00000"/>
              </a:solidFill>
            </a:endParaRPr>
          </a:p>
        </p:txBody>
      </p:sp>
      <p:sp>
        <p:nvSpPr>
          <p:cNvPr id="6" name="文字方塊 5"/>
          <p:cNvSpPr txBox="1"/>
          <p:nvPr/>
        </p:nvSpPr>
        <p:spPr>
          <a:xfrm>
            <a:off x="3677257" y="2250537"/>
            <a:ext cx="930063" cy="276999"/>
          </a:xfrm>
          <a:prstGeom prst="rect">
            <a:avLst/>
          </a:prstGeom>
          <a:noFill/>
          <a:ln>
            <a:solidFill>
              <a:schemeClr val="tx1"/>
            </a:solidFill>
          </a:ln>
        </p:spPr>
        <p:txBody>
          <a:bodyPr wrap="none" rtlCol="0">
            <a:spAutoFit/>
          </a:bodyPr>
          <a:lstStyle/>
          <a:p>
            <a:r>
              <a:rPr lang="en-US" altLang="zh-TW" sz="1200"/>
              <a:t>s</a:t>
            </a:r>
            <a:r>
              <a:rPr lang="en-US" altLang="zh-TW" sz="1200" smtClean="0"/>
              <a:t>tart(){ … }</a:t>
            </a:r>
            <a:endParaRPr lang="zh-TW" altLang="en-US" sz="1200"/>
          </a:p>
        </p:txBody>
      </p:sp>
      <p:cxnSp>
        <p:nvCxnSpPr>
          <p:cNvPr id="7" name="直線單箭頭接點 6"/>
          <p:cNvCxnSpPr>
            <a:stCxn id="5" idx="3"/>
            <a:endCxn id="6" idx="1"/>
          </p:cNvCxnSpPr>
          <p:nvPr/>
        </p:nvCxnSpPr>
        <p:spPr>
          <a:xfrm>
            <a:off x="1862431" y="2389037"/>
            <a:ext cx="1814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304785" y="3026522"/>
            <a:ext cx="1208985" cy="276999"/>
          </a:xfrm>
          <a:prstGeom prst="rect">
            <a:avLst/>
          </a:prstGeom>
          <a:noFill/>
          <a:ln>
            <a:solidFill>
              <a:schemeClr val="tx1"/>
            </a:solidFill>
          </a:ln>
        </p:spPr>
        <p:txBody>
          <a:bodyPr wrap="none" rtlCol="0">
            <a:spAutoFit/>
          </a:bodyPr>
          <a:lstStyle/>
          <a:p>
            <a:r>
              <a:rPr lang="en-US" altLang="zh-TW" sz="1200" b="1"/>
              <a:t>AcceptThread</a:t>
            </a:r>
            <a:endParaRPr lang="zh-TW" altLang="en-US" sz="1200" b="1"/>
          </a:p>
        </p:txBody>
      </p:sp>
      <p:sp>
        <p:nvSpPr>
          <p:cNvPr id="9" name="文字方塊 8"/>
          <p:cNvSpPr txBox="1"/>
          <p:nvPr/>
        </p:nvSpPr>
        <p:spPr>
          <a:xfrm>
            <a:off x="5966522" y="2250536"/>
            <a:ext cx="2138727"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setState(</a:t>
            </a:r>
            <a:r>
              <a:rPr lang="en-US" altLang="zh-TW" sz="1200" i="1">
                <a:solidFill>
                  <a:srgbClr val="0000C0"/>
                </a:solidFill>
                <a:highlight>
                  <a:srgbClr val="E8F2FE"/>
                </a:highlight>
                <a:latin typeface="Consolas" panose="020B0609020204030204" pitchFamily="49" charset="0"/>
              </a:rPr>
              <a:t>STATE_LISTEN</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10" name="直線單箭頭接點 9"/>
          <p:cNvCxnSpPr>
            <a:stCxn id="6" idx="3"/>
            <a:endCxn id="9" idx="1"/>
          </p:cNvCxnSpPr>
          <p:nvPr/>
        </p:nvCxnSpPr>
        <p:spPr>
          <a:xfrm flipV="1">
            <a:off x="4607320" y="2389036"/>
            <a:ext cx="13592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肘形接點 10"/>
          <p:cNvCxnSpPr>
            <a:stCxn id="6" idx="2"/>
            <a:endCxn id="8" idx="1"/>
          </p:cNvCxnSpPr>
          <p:nvPr/>
        </p:nvCxnSpPr>
        <p:spPr>
          <a:xfrm rot="16200000" flipH="1">
            <a:off x="3904794" y="2765031"/>
            <a:ext cx="637486" cy="1624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76562" y="3830057"/>
            <a:ext cx="1779654" cy="276999"/>
          </a:xfrm>
          <a:prstGeom prst="rect">
            <a:avLst/>
          </a:prstGeom>
          <a:noFill/>
          <a:ln>
            <a:solidFill>
              <a:schemeClr val="tx1"/>
            </a:solidFill>
          </a:ln>
        </p:spPr>
        <p:txBody>
          <a:bodyPr wrap="none" rtlCol="0">
            <a:spAutoFit/>
          </a:bodyPr>
          <a:lstStyle/>
          <a:p>
            <a:r>
              <a:rPr lang="en-US" altLang="zh-TW" sz="1200"/>
              <a:t>onOptionsItemSelected</a:t>
            </a:r>
            <a:endParaRPr lang="zh-TW" altLang="en-US" sz="1200"/>
          </a:p>
        </p:txBody>
      </p:sp>
      <p:sp>
        <p:nvSpPr>
          <p:cNvPr id="13" name="文字方塊 12"/>
          <p:cNvSpPr txBox="1"/>
          <p:nvPr/>
        </p:nvSpPr>
        <p:spPr>
          <a:xfrm>
            <a:off x="3055116" y="3802507"/>
            <a:ext cx="2733441"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 </a:t>
            </a:r>
            <a:r>
              <a:rPr lang="en-US" altLang="zh-TW" sz="1200">
                <a:solidFill>
                  <a:srgbClr val="0000C0"/>
                </a:solidFill>
                <a:highlight>
                  <a:srgbClr val="E8F2FE"/>
                </a:highlight>
                <a:latin typeface="Consolas" panose="020B0609020204030204" pitchFamily="49" charset="0"/>
              </a:rPr>
              <a:t>mChatService</a:t>
            </a:r>
            <a:r>
              <a:rPr lang="en-US" altLang="zh-TW" sz="1200">
                <a:solidFill>
                  <a:srgbClr val="000000"/>
                </a:solidFill>
                <a:highlight>
                  <a:srgbClr val="E8F2FE"/>
                </a:highlight>
                <a:latin typeface="Consolas" panose="020B0609020204030204" pitchFamily="49" charset="0"/>
              </a:rPr>
              <a:t>.connect(device);</a:t>
            </a:r>
            <a:endParaRPr lang="zh-TW" altLang="en-US" sz="1200"/>
          </a:p>
        </p:txBody>
      </p:sp>
      <p:sp>
        <p:nvSpPr>
          <p:cNvPr id="14" name="文字方塊 13"/>
          <p:cNvSpPr txBox="1"/>
          <p:nvPr/>
        </p:nvSpPr>
        <p:spPr>
          <a:xfrm>
            <a:off x="2133187" y="3802129"/>
            <a:ext cx="1088760" cy="276999"/>
          </a:xfrm>
          <a:prstGeom prst="rect">
            <a:avLst/>
          </a:prstGeom>
          <a:noFill/>
        </p:spPr>
        <p:txBody>
          <a:bodyPr wrap="none" rtlCol="0">
            <a:spAutoFit/>
          </a:bodyPr>
          <a:lstStyle/>
          <a:p>
            <a:r>
              <a:rPr lang="zh-TW" altLang="en-US" sz="1200"/>
              <a:t>若</a:t>
            </a:r>
            <a:r>
              <a:rPr lang="zh-TW" altLang="en-US" sz="1200" smtClean="0"/>
              <a:t>選擇</a:t>
            </a:r>
            <a:r>
              <a:rPr lang="en-US" altLang="zh-TW" sz="1200" smtClean="0"/>
              <a:t>device</a:t>
            </a:r>
            <a:endParaRPr lang="zh-TW" altLang="en-US" sz="1200"/>
          </a:p>
        </p:txBody>
      </p:sp>
      <p:cxnSp>
        <p:nvCxnSpPr>
          <p:cNvPr id="15" name="直線單箭頭接點 14"/>
          <p:cNvCxnSpPr/>
          <p:nvPr/>
        </p:nvCxnSpPr>
        <p:spPr>
          <a:xfrm flipV="1">
            <a:off x="1920509" y="4078748"/>
            <a:ext cx="1134607" cy="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922423" y="3525130"/>
            <a:ext cx="800219" cy="276999"/>
          </a:xfrm>
          <a:prstGeom prst="rect">
            <a:avLst/>
          </a:prstGeom>
          <a:noFill/>
        </p:spPr>
        <p:txBody>
          <a:bodyPr wrap="none" rtlCol="0">
            <a:spAutoFit/>
          </a:bodyPr>
          <a:lstStyle/>
          <a:p>
            <a:r>
              <a:rPr lang="zh-TW" altLang="en-US" sz="1200" smtClean="0"/>
              <a:t>偵測事</a:t>
            </a:r>
            <a:r>
              <a:rPr lang="zh-TW" altLang="en-US" sz="1200"/>
              <a:t>件</a:t>
            </a:r>
          </a:p>
        </p:txBody>
      </p:sp>
      <p:sp>
        <p:nvSpPr>
          <p:cNvPr id="17" name="文字方塊 16"/>
          <p:cNvSpPr txBox="1"/>
          <p:nvPr/>
        </p:nvSpPr>
        <p:spPr>
          <a:xfrm>
            <a:off x="5952381" y="3812574"/>
            <a:ext cx="2563522"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 setState(</a:t>
            </a:r>
            <a:r>
              <a:rPr lang="en-US" altLang="zh-TW" sz="1200" i="1">
                <a:solidFill>
                  <a:srgbClr val="0000C0"/>
                </a:solidFill>
                <a:highlight>
                  <a:srgbClr val="E8F2FE"/>
                </a:highlight>
                <a:latin typeface="Consolas" panose="020B0609020204030204" pitchFamily="49" charset="0"/>
              </a:rPr>
              <a:t>STATE_CONNECTING</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18" name="直線單箭頭接點 17"/>
          <p:cNvCxnSpPr>
            <a:stCxn id="13" idx="3"/>
          </p:cNvCxnSpPr>
          <p:nvPr/>
        </p:nvCxnSpPr>
        <p:spPr>
          <a:xfrm flipV="1">
            <a:off x="5788557" y="3939342"/>
            <a:ext cx="163825" cy="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4265959" y="4218846"/>
            <a:ext cx="1313180" cy="276999"/>
          </a:xfrm>
          <a:prstGeom prst="rect">
            <a:avLst/>
          </a:prstGeom>
          <a:noFill/>
          <a:ln>
            <a:solidFill>
              <a:schemeClr val="tx1"/>
            </a:solidFill>
          </a:ln>
        </p:spPr>
        <p:txBody>
          <a:bodyPr wrap="none" rtlCol="0">
            <a:spAutoFit/>
          </a:bodyPr>
          <a:lstStyle/>
          <a:p>
            <a:r>
              <a:rPr lang="en-US" altLang="zh-TW" sz="1200" b="1"/>
              <a:t>ConnectThread</a:t>
            </a:r>
            <a:endParaRPr lang="zh-TW" altLang="en-US" sz="1200" b="1"/>
          </a:p>
        </p:txBody>
      </p:sp>
      <p:cxnSp>
        <p:nvCxnSpPr>
          <p:cNvPr id="20" name="肘形接點 19"/>
          <p:cNvCxnSpPr>
            <a:stCxn id="13" idx="2"/>
            <a:endCxn id="19" idx="1"/>
          </p:cNvCxnSpPr>
          <p:nvPr/>
        </p:nvCxnSpPr>
        <p:spPr>
          <a:xfrm rot="5400000">
            <a:off x="4204978" y="4140487"/>
            <a:ext cx="277840" cy="155878"/>
          </a:xfrm>
          <a:prstGeom prst="bentConnector4">
            <a:avLst>
              <a:gd name="adj1" fmla="val 25076"/>
              <a:gd name="adj2" fmla="val 24665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135330" y="4209077"/>
            <a:ext cx="2178802" cy="900246"/>
          </a:xfrm>
          <a:prstGeom prst="rect">
            <a:avLst/>
          </a:prstGeom>
          <a:noFill/>
          <a:ln>
            <a:solidFill>
              <a:schemeClr val="tx1"/>
            </a:solidFill>
          </a:ln>
        </p:spPr>
        <p:txBody>
          <a:bodyPr wrap="none" rtlCol="0">
            <a:spAutoFit/>
          </a:bodyPr>
          <a:lstStyle/>
          <a:p>
            <a:r>
              <a:rPr lang="en-US" altLang="zh-TW" sz="1050" smtClean="0">
                <a:latin typeface="Consolas" panose="020B0609020204030204" pitchFamily="49" charset="0"/>
              </a:rPr>
              <a:t>…</a:t>
            </a:r>
          </a:p>
          <a:p>
            <a:r>
              <a:rPr lang="en-US" altLang="zh-TW" sz="1050" b="1" smtClean="0">
                <a:solidFill>
                  <a:srgbClr val="7F0055"/>
                </a:solidFill>
                <a:latin typeface="Consolas" panose="020B0609020204030204" pitchFamily="49" charset="0"/>
              </a:rPr>
              <a:t>try</a:t>
            </a:r>
            <a:r>
              <a:rPr lang="en-US" altLang="zh-TW" sz="1050" b="1" smtClean="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a:t>
            </a:r>
          </a:p>
          <a:p>
            <a:r>
              <a:rPr lang="en-US" altLang="zh-TW" sz="1050" b="1" smtClean="0">
                <a:solidFill>
                  <a:srgbClr val="000000"/>
                </a:solidFill>
                <a:latin typeface="Consolas" panose="020B0609020204030204" pitchFamily="49" charset="0"/>
              </a:rPr>
              <a:t>     </a:t>
            </a:r>
            <a:r>
              <a:rPr lang="en-US" altLang="zh-TW" sz="1050" smtClean="0">
                <a:solidFill>
                  <a:srgbClr val="0000C0"/>
                </a:solidFill>
                <a:latin typeface="Consolas" panose="020B0609020204030204" pitchFamily="49" charset="0"/>
              </a:rPr>
              <a:t>mmSocket</a:t>
            </a:r>
            <a:r>
              <a:rPr lang="en-US" altLang="zh-TW" sz="1050" smtClean="0">
                <a:solidFill>
                  <a:srgbClr val="000000"/>
                </a:solidFill>
                <a:latin typeface="Consolas" panose="020B0609020204030204" pitchFamily="49" charset="0"/>
              </a:rPr>
              <a:t>.connect</a:t>
            </a:r>
            <a:r>
              <a:rPr lang="en-US" altLang="zh-TW" sz="1050">
                <a:solidFill>
                  <a:srgbClr val="000000"/>
                </a:solidFill>
                <a:latin typeface="Consolas" panose="020B0609020204030204" pitchFamily="49" charset="0"/>
              </a:rPr>
              <a:t>();</a:t>
            </a:r>
          </a:p>
          <a:p>
            <a:r>
              <a:rPr lang="zh-TW" altLang="en-US" sz="1050">
                <a:solidFill>
                  <a:srgbClr val="000000"/>
                </a:solidFill>
                <a:latin typeface="Consolas" panose="020B0609020204030204" pitchFamily="49" charset="0"/>
              </a:rPr>
              <a:t>            </a:t>
            </a:r>
            <a:r>
              <a:rPr lang="en-US" altLang="zh-TW" sz="1050" smtClean="0">
                <a:solidFill>
                  <a:srgbClr val="000000"/>
                </a:solidFill>
                <a:latin typeface="Consolas" panose="020B0609020204030204" pitchFamily="49" charset="0"/>
              </a:rPr>
              <a:t>		} </a:t>
            </a:r>
          </a:p>
          <a:p>
            <a:r>
              <a:rPr lang="en-US" altLang="zh-TW" sz="1050" smtClean="0">
                <a:solidFill>
                  <a:srgbClr val="000000"/>
                </a:solidFill>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sp>
        <p:nvSpPr>
          <p:cNvPr id="22" name="文字方塊 21"/>
          <p:cNvSpPr txBox="1"/>
          <p:nvPr/>
        </p:nvSpPr>
        <p:spPr>
          <a:xfrm>
            <a:off x="4707921" y="6418337"/>
            <a:ext cx="3355406" cy="253916"/>
          </a:xfrm>
          <a:prstGeom prst="rect">
            <a:avLst/>
          </a:prstGeom>
          <a:noFill/>
          <a:ln>
            <a:solidFill>
              <a:schemeClr val="tx1"/>
            </a:solidFill>
          </a:ln>
        </p:spPr>
        <p:txBody>
          <a:bodyPr wrap="none" rtlCol="0">
            <a:spAutoFit/>
          </a:bodyPr>
          <a:lstStyle/>
          <a:p>
            <a:r>
              <a:rPr lang="en-US" altLang="zh-TW" sz="1050">
                <a:solidFill>
                  <a:srgbClr val="000000"/>
                </a:solidFill>
                <a:highlight>
                  <a:srgbClr val="E8F2FE"/>
                </a:highlight>
                <a:latin typeface="Consolas" panose="020B0609020204030204" pitchFamily="49" charset="0"/>
              </a:rPr>
              <a:t>connected(</a:t>
            </a:r>
            <a:r>
              <a:rPr lang="en-US" altLang="zh-TW" sz="1050">
                <a:solidFill>
                  <a:srgbClr val="0000C0"/>
                </a:solidFill>
                <a:highlight>
                  <a:srgbClr val="E8F2FE"/>
                </a:highlight>
                <a:latin typeface="Consolas" panose="020B0609020204030204" pitchFamily="49" charset="0"/>
              </a:rPr>
              <a:t>mmSocket</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mmDevice</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mSocketType</a:t>
            </a:r>
            <a:r>
              <a:rPr lang="en-US" altLang="zh-TW" sz="1050">
                <a:solidFill>
                  <a:srgbClr val="000000"/>
                </a:solidFill>
                <a:highlight>
                  <a:srgbClr val="E8F2FE"/>
                </a:highlight>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sp>
        <p:nvSpPr>
          <p:cNvPr id="23" name="文字方塊 22"/>
          <p:cNvSpPr txBox="1"/>
          <p:nvPr/>
        </p:nvSpPr>
        <p:spPr>
          <a:xfrm>
            <a:off x="6004174" y="5475290"/>
            <a:ext cx="492443" cy="276999"/>
          </a:xfrm>
          <a:prstGeom prst="rect">
            <a:avLst/>
          </a:prstGeom>
          <a:noFill/>
        </p:spPr>
        <p:txBody>
          <a:bodyPr wrap="none" rtlCol="0">
            <a:spAutoFit/>
          </a:bodyPr>
          <a:lstStyle/>
          <a:p>
            <a:r>
              <a:rPr lang="zh-TW" altLang="en-US" sz="1200"/>
              <a:t>失敗</a:t>
            </a:r>
          </a:p>
        </p:txBody>
      </p:sp>
      <p:sp>
        <p:nvSpPr>
          <p:cNvPr id="24" name="文字方塊 23"/>
          <p:cNvSpPr txBox="1"/>
          <p:nvPr/>
        </p:nvSpPr>
        <p:spPr>
          <a:xfrm>
            <a:off x="5524704" y="5475290"/>
            <a:ext cx="492443" cy="276999"/>
          </a:xfrm>
          <a:prstGeom prst="rect">
            <a:avLst/>
          </a:prstGeom>
          <a:noFill/>
        </p:spPr>
        <p:txBody>
          <a:bodyPr wrap="none" rtlCol="0">
            <a:spAutoFit/>
          </a:bodyPr>
          <a:lstStyle/>
          <a:p>
            <a:r>
              <a:rPr lang="zh-TW" altLang="en-US" sz="1200"/>
              <a:t>成功</a:t>
            </a:r>
          </a:p>
        </p:txBody>
      </p:sp>
      <p:sp>
        <p:nvSpPr>
          <p:cNvPr id="25" name="文字方塊 24"/>
          <p:cNvSpPr txBox="1"/>
          <p:nvPr/>
        </p:nvSpPr>
        <p:spPr>
          <a:xfrm>
            <a:off x="6596746" y="5625330"/>
            <a:ext cx="1585690" cy="253916"/>
          </a:xfrm>
          <a:prstGeom prst="rect">
            <a:avLst/>
          </a:prstGeom>
          <a:noFill/>
          <a:ln>
            <a:solidFill>
              <a:schemeClr val="tx1"/>
            </a:solidFill>
          </a:ln>
        </p:spPr>
        <p:txBody>
          <a:bodyPr wrap="none" rtlCol="0">
            <a:spAutoFit/>
          </a:bodyPr>
          <a:lstStyle/>
          <a:p>
            <a:r>
              <a:rPr lang="en-US" altLang="zh-TW" sz="1050">
                <a:solidFill>
                  <a:srgbClr val="000000"/>
                </a:solidFill>
                <a:highlight>
                  <a:srgbClr val="E8F2FE"/>
                </a:highlight>
                <a:latin typeface="Consolas" panose="020B0609020204030204" pitchFamily="49" charset="0"/>
              </a:rPr>
              <a:t>connectionFailed</a:t>
            </a:r>
            <a:r>
              <a:rPr lang="en-US" altLang="zh-TW" sz="1050" smtClean="0">
                <a:solidFill>
                  <a:srgbClr val="000000"/>
                </a:solidFill>
                <a:highlight>
                  <a:srgbClr val="E8F2FE"/>
                </a:highlight>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cxnSp>
        <p:nvCxnSpPr>
          <p:cNvPr id="26" name="肘形接點 25"/>
          <p:cNvCxnSpPr>
            <a:stCxn id="21" idx="2"/>
          </p:cNvCxnSpPr>
          <p:nvPr/>
        </p:nvCxnSpPr>
        <p:spPr>
          <a:xfrm rot="5400000">
            <a:off x="5113524" y="5284046"/>
            <a:ext cx="1285930" cy="9364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endCxn id="25" idx="1"/>
          </p:cNvCxnSpPr>
          <p:nvPr/>
        </p:nvCxnSpPr>
        <p:spPr>
          <a:xfrm>
            <a:off x="5952382" y="5752288"/>
            <a:ext cx="644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p:nvPicPr>
        <p:blipFill>
          <a:blip r:embed="rId2"/>
          <a:stretch>
            <a:fillRect/>
          </a:stretch>
        </p:blipFill>
        <p:spPr>
          <a:xfrm>
            <a:off x="0" y="18024"/>
            <a:ext cx="9886950" cy="2162175"/>
          </a:xfrm>
          <a:prstGeom prst="rect">
            <a:avLst/>
          </a:prstGeom>
        </p:spPr>
      </p:pic>
    </p:spTree>
    <p:extLst>
      <p:ext uri="{BB962C8B-B14F-4D97-AF65-F5344CB8AC3E}">
        <p14:creationId xmlns:p14="http://schemas.microsoft.com/office/powerpoint/2010/main" val="353101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29167E-6 3.7037E-7 L -0.18164 -0.60764 " pathEditMode="relative" rAng="0" ptsTypes="AA">
                                      <p:cBhvr>
                                        <p:cTn id="6" dur="2000" fill="hold"/>
                                        <p:tgtEl>
                                          <p:spTgt spid="5"/>
                                        </p:tgtEl>
                                        <p:attrNameLst>
                                          <p:attrName>ppt_x</p:attrName>
                                          <p:attrName>ppt_y</p:attrName>
                                        </p:attrNameLst>
                                      </p:cBhvr>
                                      <p:rCtr x="-9089" y="-30394"/>
                                    </p:animMotion>
                                  </p:childTnLst>
                                </p:cTn>
                              </p:par>
                              <p:par>
                                <p:cTn id="7" presetID="0" presetClass="path" presetSubtype="0" accel="50000" decel="50000" fill="hold" grpId="0" nodeType="withEffect">
                                  <p:stCondLst>
                                    <p:cond delay="0"/>
                                  </p:stCondLst>
                                  <p:childTnLst>
                                    <p:animMotion origin="layout" path="M 0 0 L -0.18164 -0.60764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95833E-6 3.7037E-7 L -0.18164 -0.60764 " pathEditMode="relative" rAng="0" ptsTypes="AA">
                                      <p:cBhvr>
                                        <p:cTn id="10" dur="2000" fill="hold"/>
                                        <p:tgtEl>
                                          <p:spTgt spid="7"/>
                                        </p:tgtEl>
                                        <p:attrNameLst>
                                          <p:attrName>ppt_x</p:attrName>
                                          <p:attrName>ppt_y</p:attrName>
                                        </p:attrNameLst>
                                      </p:cBhvr>
                                      <p:rCtr x="-9089" y="-30394"/>
                                    </p:animMotion>
                                  </p:childTnLst>
                                </p:cTn>
                              </p:par>
                              <p:par>
                                <p:cTn id="11" presetID="0" presetClass="path" presetSubtype="0" accel="50000" decel="50000" fill="hold" grpId="0" nodeType="withEffect">
                                  <p:stCondLst>
                                    <p:cond delay="0"/>
                                  </p:stCondLst>
                                  <p:childTnLst>
                                    <p:animMotion origin="layout" path="M 0 0 L -0.18164 -0.60764 " pathEditMode="relative" ptsTypes="AA">
                                      <p:cBhvr>
                                        <p:cTn id="12" dur="2000" fill="hold"/>
                                        <p:tgtEl>
                                          <p:spTgt spid="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18164 -0.60764 " pathEditMode="relative" ptsTypes="AA">
                                      <p:cBhvr>
                                        <p:cTn id="14" dur="2000" fill="hold"/>
                                        <p:tgtEl>
                                          <p:spTgt spid="10"/>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18164 -0.60764 " pathEditMode="relative" ptsTypes="AA">
                                      <p:cBhvr>
                                        <p:cTn id="16" dur="2000" fill="hold"/>
                                        <p:tgtEl>
                                          <p:spTgt spid="1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8164 -0.60764 " pathEditMode="relative" ptsTypes="AA">
                                      <p:cBhvr>
                                        <p:cTn id="18" dur="2000" fill="hold"/>
                                        <p:tgtEl>
                                          <p:spTgt spid="1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8164 -0.60764 " pathEditMode="relative" ptsTypes="AA">
                                      <p:cBhvr>
                                        <p:cTn id="20" dur="2000" fill="hold"/>
                                        <p:tgtEl>
                                          <p:spTgt spid="13"/>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8164 -0.60764 " pathEditMode="relative" ptsTypes="AA">
                                      <p:cBhvr>
                                        <p:cTn id="22" dur="2000" fill="hold"/>
                                        <p:tgtEl>
                                          <p:spTgt spid="14"/>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18164 -0.60764 " pathEditMode="relative" ptsTypes="AA">
                                      <p:cBhvr>
                                        <p:cTn id="24" dur="2000" fill="hold"/>
                                        <p:tgtEl>
                                          <p:spTgt spid="15"/>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18164 -0.60764 " pathEditMode="relative" ptsTypes="AA">
                                      <p:cBhvr>
                                        <p:cTn id="26" dur="2000" fill="hold"/>
                                        <p:tgtEl>
                                          <p:spTgt spid="16"/>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18164 -0.60764 " pathEditMode="relative" ptsTypes="AA">
                                      <p:cBhvr>
                                        <p:cTn id="28" dur="2000" fill="hold"/>
                                        <p:tgtEl>
                                          <p:spTgt spid="17"/>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18164 -0.60764 " pathEditMode="relative" ptsTypes="AA">
                                      <p:cBhvr>
                                        <p:cTn id="30" dur="2000" fill="hold"/>
                                        <p:tgtEl>
                                          <p:spTgt spid="1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18164 -0.60764 " pathEditMode="relative" ptsTypes="AA">
                                      <p:cBhvr>
                                        <p:cTn id="32" dur="2000" fill="hold"/>
                                        <p:tgtEl>
                                          <p:spTgt spid="1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18164 -0.60764 " pathEditMode="relative" ptsTypes="AA">
                                      <p:cBhvr>
                                        <p:cTn id="34" dur="2000" fill="hold"/>
                                        <p:tgtEl>
                                          <p:spTgt spid="20"/>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18164 -0.60764 " pathEditMode="relative" ptsTypes="AA">
                                      <p:cBhvr>
                                        <p:cTn id="36" dur="2000" fill="hold"/>
                                        <p:tgtEl>
                                          <p:spTgt spid="2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18164 -0.60764 " pathEditMode="relative" ptsTypes="AA">
                                      <p:cBhvr>
                                        <p:cTn id="38" dur="2000" fill="hold"/>
                                        <p:tgtEl>
                                          <p:spTgt spid="22"/>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 0 L -0.18164 -0.60764 " pathEditMode="relative" ptsTypes="AA">
                                      <p:cBhvr>
                                        <p:cTn id="40" dur="2000" fill="hold"/>
                                        <p:tgtEl>
                                          <p:spTgt spid="2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8164 -0.60764 " pathEditMode="relative" ptsTypes="AA">
                                      <p:cBhvr>
                                        <p:cTn id="42" dur="2000" fill="hold"/>
                                        <p:tgtEl>
                                          <p:spTgt spid="24"/>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8164 -0.60764 " pathEditMode="relative" ptsTypes="AA">
                                      <p:cBhvr>
                                        <p:cTn id="44" dur="2000" fill="hold"/>
                                        <p:tgtEl>
                                          <p:spTgt spid="25"/>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18164 -0.60764 " pathEditMode="relative" ptsTypes="AA">
                                      <p:cBhvr>
                                        <p:cTn id="46" dur="2000" fill="hold"/>
                                        <p:tgtEl>
                                          <p:spTgt spid="27"/>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1.25E-6 2.59259E-6 L -0.27422 -0.91945 " pathEditMode="relative" rAng="0" ptsTypes="AA">
                                      <p:cBhvr>
                                        <p:cTn id="48" dur="2000" fill="hold"/>
                                        <p:tgtEl>
                                          <p:spTgt spid="26"/>
                                        </p:tgtEl>
                                        <p:attrNameLst>
                                          <p:attrName>ppt_x</p:attrName>
                                          <p:attrName>ppt_y</p:attrName>
                                        </p:attrNameLst>
                                      </p:cBhvr>
                                      <p:rCtr x="-13880" y="-4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13" grpId="0" animBg="1"/>
      <p:bldP spid="14" grpId="0"/>
      <p:bldP spid="16" grpId="0"/>
      <p:bldP spid="17" grpId="0" animBg="1"/>
      <p:bldP spid="19" grpId="0" animBg="1"/>
      <p:bldP spid="21" grpId="0" animBg="1"/>
      <p:bldP spid="22" grpId="0" animBg="1"/>
      <p:bldP spid="23" grpId="0"/>
      <p:bldP spid="24" grpId="0"/>
      <p:bldP spid="2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文字方塊 93"/>
          <p:cNvSpPr txBox="1"/>
          <p:nvPr/>
        </p:nvSpPr>
        <p:spPr>
          <a:xfrm>
            <a:off x="3072551" y="2285953"/>
            <a:ext cx="3355406" cy="253916"/>
          </a:xfrm>
          <a:prstGeom prst="rect">
            <a:avLst/>
          </a:prstGeom>
          <a:noFill/>
          <a:ln>
            <a:solidFill>
              <a:schemeClr val="tx1"/>
            </a:solidFill>
          </a:ln>
        </p:spPr>
        <p:txBody>
          <a:bodyPr wrap="none" rtlCol="0">
            <a:spAutoFit/>
          </a:bodyPr>
          <a:lstStyle/>
          <a:p>
            <a:r>
              <a:rPr lang="en-US" altLang="zh-TW" sz="1050">
                <a:solidFill>
                  <a:srgbClr val="000000"/>
                </a:solidFill>
                <a:highlight>
                  <a:srgbClr val="E8F2FE"/>
                </a:highlight>
                <a:latin typeface="Consolas" panose="020B0609020204030204" pitchFamily="49" charset="0"/>
              </a:rPr>
              <a:t>connected(</a:t>
            </a:r>
            <a:r>
              <a:rPr lang="en-US" altLang="zh-TW" sz="1050">
                <a:solidFill>
                  <a:srgbClr val="0000C0"/>
                </a:solidFill>
                <a:highlight>
                  <a:srgbClr val="E8F2FE"/>
                </a:highlight>
                <a:latin typeface="Consolas" panose="020B0609020204030204" pitchFamily="49" charset="0"/>
              </a:rPr>
              <a:t>mmSocket</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mmDevice</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mSocketType</a:t>
            </a:r>
            <a:r>
              <a:rPr lang="en-US" altLang="zh-TW" sz="1050">
                <a:solidFill>
                  <a:srgbClr val="000000"/>
                </a:solidFill>
                <a:highlight>
                  <a:srgbClr val="E8F2FE"/>
                </a:highlight>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pic>
        <p:nvPicPr>
          <p:cNvPr id="100" name="圖片 99"/>
          <p:cNvPicPr>
            <a:picLocks noChangeAspect="1"/>
          </p:cNvPicPr>
          <p:nvPr/>
        </p:nvPicPr>
        <p:blipFill>
          <a:blip r:embed="rId2"/>
          <a:stretch>
            <a:fillRect/>
          </a:stretch>
        </p:blipFill>
        <p:spPr>
          <a:xfrm>
            <a:off x="0" y="18024"/>
            <a:ext cx="9886950" cy="2162175"/>
          </a:xfrm>
          <a:prstGeom prst="rect">
            <a:avLst/>
          </a:prstGeom>
        </p:spPr>
      </p:pic>
      <p:sp>
        <p:nvSpPr>
          <p:cNvPr id="101" name="文字方塊 100"/>
          <p:cNvSpPr txBox="1"/>
          <p:nvPr/>
        </p:nvSpPr>
        <p:spPr>
          <a:xfrm>
            <a:off x="3342624" y="3496048"/>
            <a:ext cx="1492716" cy="276999"/>
          </a:xfrm>
          <a:prstGeom prst="rect">
            <a:avLst/>
          </a:prstGeom>
          <a:noFill/>
          <a:ln>
            <a:solidFill>
              <a:schemeClr val="tx1"/>
            </a:solidFill>
          </a:ln>
        </p:spPr>
        <p:txBody>
          <a:bodyPr wrap="none" rtlCol="0">
            <a:spAutoFit/>
          </a:bodyPr>
          <a:lstStyle/>
          <a:p>
            <a:r>
              <a:rPr lang="en-US" altLang="zh-TW" sz="1200" b="1" smtClean="0"/>
              <a:t>ConnectedThread</a:t>
            </a:r>
            <a:endParaRPr lang="zh-TW" altLang="en-US" sz="1200" b="1"/>
          </a:p>
        </p:txBody>
      </p:sp>
      <p:sp>
        <p:nvSpPr>
          <p:cNvPr id="104" name="文字方塊 103"/>
          <p:cNvSpPr txBox="1"/>
          <p:nvPr/>
        </p:nvSpPr>
        <p:spPr>
          <a:xfrm>
            <a:off x="4304785" y="3026522"/>
            <a:ext cx="1208985" cy="276999"/>
          </a:xfrm>
          <a:prstGeom prst="rect">
            <a:avLst/>
          </a:prstGeom>
          <a:noFill/>
          <a:ln>
            <a:solidFill>
              <a:schemeClr val="tx1"/>
            </a:solidFill>
          </a:ln>
        </p:spPr>
        <p:txBody>
          <a:bodyPr wrap="none" rtlCol="0">
            <a:spAutoFit/>
          </a:bodyPr>
          <a:lstStyle/>
          <a:p>
            <a:r>
              <a:rPr lang="en-US" altLang="zh-TW" sz="1200" b="1"/>
              <a:t>AcceptThread</a:t>
            </a:r>
            <a:endParaRPr lang="zh-TW" altLang="en-US" sz="1200" b="1"/>
          </a:p>
        </p:txBody>
      </p:sp>
      <p:cxnSp>
        <p:nvCxnSpPr>
          <p:cNvPr id="108" name="肘形接點 107"/>
          <p:cNvCxnSpPr>
            <a:stCxn id="94" idx="2"/>
            <a:endCxn id="104" idx="0"/>
          </p:cNvCxnSpPr>
          <p:nvPr/>
        </p:nvCxnSpPr>
        <p:spPr>
          <a:xfrm rot="16200000" flipH="1">
            <a:off x="4586440" y="2703683"/>
            <a:ext cx="486653" cy="159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直線接點 113"/>
          <p:cNvCxnSpPr/>
          <p:nvPr/>
        </p:nvCxnSpPr>
        <p:spPr>
          <a:xfrm>
            <a:off x="4147771" y="2866293"/>
            <a:ext cx="1173773" cy="580331"/>
          </a:xfrm>
          <a:prstGeom prst="line">
            <a:avLst/>
          </a:prstGeom>
        </p:spPr>
        <p:style>
          <a:lnRef idx="1">
            <a:schemeClr val="dk1"/>
          </a:lnRef>
          <a:fillRef idx="0">
            <a:schemeClr val="dk1"/>
          </a:fillRef>
          <a:effectRef idx="0">
            <a:schemeClr val="dk1"/>
          </a:effectRef>
          <a:fontRef idx="minor">
            <a:schemeClr val="tx1"/>
          </a:fontRef>
        </p:style>
      </p:cxnSp>
      <p:cxnSp>
        <p:nvCxnSpPr>
          <p:cNvPr id="115" name="直線接點 114"/>
          <p:cNvCxnSpPr/>
          <p:nvPr/>
        </p:nvCxnSpPr>
        <p:spPr>
          <a:xfrm flipH="1">
            <a:off x="4147771" y="2866293"/>
            <a:ext cx="1173773" cy="580331"/>
          </a:xfrm>
          <a:prstGeom prst="line">
            <a:avLst/>
          </a:prstGeom>
        </p:spPr>
        <p:style>
          <a:lnRef idx="1">
            <a:schemeClr val="dk1"/>
          </a:lnRef>
          <a:fillRef idx="0">
            <a:schemeClr val="dk1"/>
          </a:fillRef>
          <a:effectRef idx="0">
            <a:schemeClr val="dk1"/>
          </a:effectRef>
          <a:fontRef idx="minor">
            <a:schemeClr val="tx1"/>
          </a:fontRef>
        </p:style>
      </p:cxnSp>
      <p:cxnSp>
        <p:nvCxnSpPr>
          <p:cNvPr id="117" name="肘形接點 116"/>
          <p:cNvCxnSpPr>
            <a:stCxn id="94" idx="2"/>
            <a:endCxn id="101" idx="0"/>
          </p:cNvCxnSpPr>
          <p:nvPr/>
        </p:nvCxnSpPr>
        <p:spPr>
          <a:xfrm rot="5400000">
            <a:off x="3941529" y="2687322"/>
            <a:ext cx="956179" cy="6612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文字方塊 123"/>
          <p:cNvSpPr txBox="1"/>
          <p:nvPr/>
        </p:nvSpPr>
        <p:spPr>
          <a:xfrm>
            <a:off x="5963267" y="2274412"/>
            <a:ext cx="2393604"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setState(</a:t>
            </a:r>
            <a:r>
              <a:rPr lang="en-US" altLang="zh-TW" sz="1200" i="1">
                <a:solidFill>
                  <a:srgbClr val="0000C0"/>
                </a:solidFill>
                <a:highlight>
                  <a:srgbClr val="E8F2FE"/>
                </a:highlight>
                <a:latin typeface="Consolas" panose="020B0609020204030204" pitchFamily="49" charset="0"/>
              </a:rPr>
              <a:t>STATE_CONNECTED</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126" name="直線單箭頭接點 125"/>
          <p:cNvCxnSpPr>
            <a:stCxn id="94" idx="3"/>
            <a:endCxn id="124" idx="1"/>
          </p:cNvCxnSpPr>
          <p:nvPr/>
        </p:nvCxnSpPr>
        <p:spPr>
          <a:xfrm flipH="1">
            <a:off x="5963267" y="2412911"/>
            <a:ext cx="46469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文字方塊 127"/>
          <p:cNvSpPr txBox="1"/>
          <p:nvPr/>
        </p:nvSpPr>
        <p:spPr>
          <a:xfrm>
            <a:off x="977009" y="3773047"/>
            <a:ext cx="6885218" cy="3016210"/>
          </a:xfrm>
          <a:prstGeom prst="rect">
            <a:avLst/>
          </a:prstGeom>
          <a:noFill/>
          <a:ln>
            <a:solidFill>
              <a:schemeClr val="tx1"/>
            </a:solidFill>
          </a:ln>
        </p:spPr>
        <p:txBody>
          <a:bodyPr wrap="none" rtlCol="0">
            <a:spAutoFit/>
          </a:bodyPr>
          <a:lstStyle/>
          <a:p>
            <a:r>
              <a:rPr lang="en-US" altLang="zh-TW" sz="1000" smtClean="0">
                <a:solidFill>
                  <a:srgbClr val="000000"/>
                </a:solidFill>
                <a:latin typeface="Consolas" panose="020B0609020204030204" pitchFamily="49" charset="0"/>
              </a:rPr>
              <a:t>InputStream </a:t>
            </a:r>
            <a:r>
              <a:rPr lang="en-US" altLang="zh-TW" sz="1000">
                <a:solidFill>
                  <a:srgbClr val="000000"/>
                </a:solidFill>
                <a:latin typeface="Consolas" panose="020B0609020204030204" pitchFamily="49" charset="0"/>
              </a:rPr>
              <a:t>tmpIn = </a:t>
            </a:r>
            <a:r>
              <a:rPr lang="en-US" altLang="zh-TW" sz="1000" b="1">
                <a:solidFill>
                  <a:srgbClr val="7F0055"/>
                </a:solidFill>
                <a:latin typeface="Consolas" panose="020B0609020204030204" pitchFamily="49" charset="0"/>
              </a:rPr>
              <a:t>null</a:t>
            </a:r>
            <a:r>
              <a:rPr lang="en-US" altLang="zh-TW" sz="1000" b="1">
                <a:solidFill>
                  <a:srgbClr val="000000"/>
                </a:solidFill>
                <a:latin typeface="Consolas" panose="020B0609020204030204" pitchFamily="49" charset="0"/>
              </a:rPr>
              <a:t>;</a:t>
            </a:r>
          </a:p>
          <a:p>
            <a:r>
              <a:rPr lang="en-US" altLang="zh-TW" sz="1000" smtClean="0">
                <a:solidFill>
                  <a:srgbClr val="000000"/>
                </a:solidFill>
                <a:latin typeface="Consolas" panose="020B0609020204030204" pitchFamily="49" charset="0"/>
              </a:rPr>
              <a:t>OutputStream </a:t>
            </a:r>
            <a:r>
              <a:rPr lang="en-US" altLang="zh-TW" sz="1000">
                <a:solidFill>
                  <a:srgbClr val="000000"/>
                </a:solidFill>
                <a:latin typeface="Consolas" panose="020B0609020204030204" pitchFamily="49" charset="0"/>
              </a:rPr>
              <a:t>tmpOut = </a:t>
            </a:r>
            <a:r>
              <a:rPr lang="en-US" altLang="zh-TW" sz="1000" b="1">
                <a:solidFill>
                  <a:srgbClr val="7F0055"/>
                </a:solidFill>
                <a:latin typeface="Consolas" panose="020B0609020204030204" pitchFamily="49" charset="0"/>
              </a:rPr>
              <a:t>null</a:t>
            </a:r>
            <a:r>
              <a:rPr lang="en-US" altLang="zh-TW" sz="1000" b="1" smtClean="0">
                <a:solidFill>
                  <a:srgbClr val="000000"/>
                </a:solidFill>
                <a:latin typeface="Consolas" panose="020B0609020204030204" pitchFamily="49" charset="0"/>
              </a:rPr>
              <a:t>;</a:t>
            </a:r>
          </a:p>
          <a:p>
            <a:endParaRPr lang="en-US" altLang="zh-TW" sz="1000" b="1" smtClean="0">
              <a:latin typeface="Consolas" panose="020B0609020204030204" pitchFamily="49" charset="0"/>
            </a:endParaRPr>
          </a:p>
          <a:p>
            <a:r>
              <a:rPr lang="en-US" altLang="zh-TW" sz="1000" b="1" smtClean="0">
                <a:latin typeface="Consolas" panose="020B0609020204030204" pitchFamily="49" charset="0"/>
              </a:rPr>
              <a:t>	…</a:t>
            </a:r>
          </a:p>
          <a:p>
            <a:r>
              <a:rPr lang="en-US" altLang="zh-TW" sz="1000" b="1" smtClean="0">
                <a:solidFill>
                  <a:srgbClr val="7F0055"/>
                </a:solidFill>
                <a:latin typeface="Consolas" panose="020B0609020204030204" pitchFamily="49" charset="0"/>
              </a:rPr>
              <a:t>try</a:t>
            </a:r>
            <a:r>
              <a:rPr lang="en-US" altLang="zh-TW" sz="1000" b="1" smtClean="0">
                <a:solidFill>
                  <a:srgbClr val="000000"/>
                </a:solidFill>
                <a:latin typeface="Consolas" panose="020B0609020204030204" pitchFamily="49" charset="0"/>
              </a:rPr>
              <a:t> {</a:t>
            </a:r>
          </a:p>
          <a:p>
            <a:r>
              <a:rPr lang="en-US" altLang="zh-TW" sz="1000" smtClean="0">
                <a:solidFill>
                  <a:srgbClr val="000000"/>
                </a:solidFill>
                <a:latin typeface="Consolas" panose="020B0609020204030204" pitchFamily="49" charset="0"/>
              </a:rPr>
              <a:t>     </a:t>
            </a:r>
            <a:r>
              <a:rPr lang="en-US" altLang="zh-TW" sz="1000">
                <a:solidFill>
                  <a:srgbClr val="000000"/>
                </a:solidFill>
                <a:latin typeface="Consolas" panose="020B0609020204030204" pitchFamily="49" charset="0"/>
              </a:rPr>
              <a:t>tmpIn = socket.getInputStream();</a:t>
            </a:r>
          </a:p>
          <a:p>
            <a:r>
              <a:rPr lang="en-US" altLang="zh-TW" sz="1000" smtClean="0">
                <a:solidFill>
                  <a:srgbClr val="000000"/>
                </a:solidFill>
                <a:latin typeface="Consolas" panose="020B0609020204030204" pitchFamily="49" charset="0"/>
              </a:rPr>
              <a:t>     </a:t>
            </a:r>
            <a:r>
              <a:rPr lang="en-US" altLang="zh-TW" sz="1000">
                <a:solidFill>
                  <a:srgbClr val="000000"/>
                </a:solidFill>
                <a:latin typeface="Consolas" panose="020B0609020204030204" pitchFamily="49" charset="0"/>
              </a:rPr>
              <a:t>tmpOut = socket.getOutputStream();</a:t>
            </a:r>
          </a:p>
          <a:p>
            <a:r>
              <a:rPr lang="en-US" altLang="zh-TW" sz="1000" b="1" smtClean="0">
                <a:solidFill>
                  <a:srgbClr val="000000"/>
                </a:solidFill>
                <a:latin typeface="Consolas" panose="020B0609020204030204" pitchFamily="49" charset="0"/>
              </a:rPr>
              <a:t>}</a:t>
            </a:r>
          </a:p>
          <a:p>
            <a:r>
              <a:rPr lang="en-US" altLang="zh-TW" sz="1000" b="1">
                <a:solidFill>
                  <a:srgbClr val="000000"/>
                </a:solidFill>
                <a:highlight>
                  <a:srgbClr val="E8F2FE"/>
                </a:highlight>
                <a:latin typeface="Consolas" panose="020B0609020204030204" pitchFamily="49" charset="0"/>
              </a:rPr>
              <a:t> </a:t>
            </a:r>
            <a:r>
              <a:rPr lang="en-US" altLang="zh-TW" sz="1000" b="1" smtClean="0">
                <a:solidFill>
                  <a:srgbClr val="7F0055"/>
                </a:solidFill>
                <a:highlight>
                  <a:srgbClr val="E8F2FE"/>
                </a:highlight>
                <a:latin typeface="Consolas" panose="020B0609020204030204" pitchFamily="49" charset="0"/>
              </a:rPr>
              <a:t> 	</a:t>
            </a:r>
            <a:r>
              <a:rPr lang="en-US" altLang="zh-TW" sz="1000" b="1" smtClean="0">
                <a:latin typeface="Consolas" panose="020B0609020204030204" pitchFamily="49" charset="0"/>
              </a:rPr>
              <a:t>…</a:t>
            </a:r>
          </a:p>
          <a:p>
            <a:endParaRPr lang="en-US" altLang="zh-TW" sz="1000" b="1" smtClean="0">
              <a:latin typeface="Consolas" panose="020B0609020204030204" pitchFamily="49" charset="0"/>
            </a:endParaRPr>
          </a:p>
          <a:p>
            <a:r>
              <a:rPr lang="en-US" altLang="zh-TW" sz="1000" smtClean="0">
                <a:solidFill>
                  <a:srgbClr val="0000C0"/>
                </a:solidFill>
                <a:latin typeface="Consolas" panose="020B0609020204030204" pitchFamily="49" charset="0"/>
              </a:rPr>
              <a:t>mmInStream</a:t>
            </a:r>
            <a:r>
              <a:rPr lang="en-US" altLang="zh-TW" sz="1000" smtClean="0">
                <a:solidFill>
                  <a:srgbClr val="000000"/>
                </a:solidFill>
                <a:latin typeface="Consolas" panose="020B0609020204030204" pitchFamily="49" charset="0"/>
              </a:rPr>
              <a:t> </a:t>
            </a:r>
            <a:r>
              <a:rPr lang="en-US" altLang="zh-TW" sz="1000">
                <a:solidFill>
                  <a:srgbClr val="000000"/>
                </a:solidFill>
                <a:latin typeface="Consolas" panose="020B0609020204030204" pitchFamily="49" charset="0"/>
              </a:rPr>
              <a:t>= tmpIn;</a:t>
            </a:r>
          </a:p>
          <a:p>
            <a:r>
              <a:rPr lang="en-US" altLang="zh-TW" sz="1000" smtClean="0">
                <a:solidFill>
                  <a:srgbClr val="0000C0"/>
                </a:solidFill>
                <a:latin typeface="Consolas" panose="020B0609020204030204" pitchFamily="49" charset="0"/>
              </a:rPr>
              <a:t>mmOutStream</a:t>
            </a:r>
            <a:r>
              <a:rPr lang="en-US" altLang="zh-TW" sz="1000" smtClean="0">
                <a:solidFill>
                  <a:srgbClr val="000000"/>
                </a:solidFill>
                <a:latin typeface="Consolas" panose="020B0609020204030204" pitchFamily="49" charset="0"/>
              </a:rPr>
              <a:t> </a:t>
            </a:r>
            <a:r>
              <a:rPr lang="en-US" altLang="zh-TW" sz="1000">
                <a:solidFill>
                  <a:srgbClr val="000000"/>
                </a:solidFill>
                <a:latin typeface="Consolas" panose="020B0609020204030204" pitchFamily="49" charset="0"/>
              </a:rPr>
              <a:t>= tmpOut;</a:t>
            </a:r>
            <a:endParaRPr lang="en-US" altLang="zh-TW" sz="1000" b="1">
              <a:latin typeface="Consolas" panose="020B0609020204030204" pitchFamily="49" charset="0"/>
            </a:endParaRPr>
          </a:p>
          <a:p>
            <a:r>
              <a:rPr lang="en-US" altLang="zh-TW" sz="1000">
                <a:solidFill>
                  <a:srgbClr val="000000"/>
                </a:solidFill>
                <a:latin typeface="Consolas" panose="020B0609020204030204" pitchFamily="49" charset="0"/>
              </a:rPr>
              <a:t> </a:t>
            </a:r>
            <a:r>
              <a:rPr lang="en-US" altLang="zh-TW" sz="1000" b="1">
                <a:solidFill>
                  <a:srgbClr val="7F0055"/>
                </a:solidFill>
                <a:latin typeface="Consolas" panose="020B0609020204030204" pitchFamily="49" charset="0"/>
              </a:rPr>
              <a:t>while</a:t>
            </a:r>
            <a:r>
              <a:rPr lang="en-US" altLang="zh-TW" sz="1000" b="1">
                <a:solidFill>
                  <a:srgbClr val="000000"/>
                </a:solidFill>
                <a:latin typeface="Consolas" panose="020B0609020204030204" pitchFamily="49" charset="0"/>
              </a:rPr>
              <a:t> (</a:t>
            </a:r>
            <a:r>
              <a:rPr lang="en-US" altLang="zh-TW" sz="1000" b="1">
                <a:solidFill>
                  <a:srgbClr val="7F0055"/>
                </a:solidFill>
                <a:latin typeface="Consolas" panose="020B0609020204030204" pitchFamily="49" charset="0"/>
              </a:rPr>
              <a:t>true</a:t>
            </a:r>
            <a:r>
              <a:rPr lang="en-US" altLang="zh-TW" sz="1000" b="1">
                <a:solidFill>
                  <a:srgbClr val="000000"/>
                </a:solidFill>
                <a:latin typeface="Consolas" panose="020B0609020204030204" pitchFamily="49" charset="0"/>
              </a:rPr>
              <a:t>) {</a:t>
            </a:r>
          </a:p>
          <a:p>
            <a:r>
              <a:rPr lang="en-US" altLang="zh-TW" sz="1000">
                <a:solidFill>
                  <a:srgbClr val="000000"/>
                </a:solidFill>
                <a:latin typeface="Consolas" panose="020B0609020204030204" pitchFamily="49" charset="0"/>
              </a:rPr>
              <a:t>     </a:t>
            </a:r>
            <a:r>
              <a:rPr lang="en-US" altLang="zh-TW" sz="1000" b="1" smtClean="0">
                <a:solidFill>
                  <a:srgbClr val="7F0055"/>
                </a:solidFill>
                <a:latin typeface="Consolas" panose="020B0609020204030204" pitchFamily="49" charset="0"/>
              </a:rPr>
              <a:t>try</a:t>
            </a:r>
            <a:r>
              <a:rPr lang="en-US" altLang="zh-TW" sz="1000" b="1" smtClean="0">
                <a:solidFill>
                  <a:srgbClr val="000000"/>
                </a:solidFill>
                <a:latin typeface="Consolas" panose="020B0609020204030204" pitchFamily="49" charset="0"/>
              </a:rPr>
              <a:t> </a:t>
            </a:r>
            <a:r>
              <a:rPr lang="en-US" altLang="zh-TW" sz="1000" b="1">
                <a:solidFill>
                  <a:srgbClr val="000000"/>
                </a:solidFill>
                <a:latin typeface="Consolas" panose="020B0609020204030204" pitchFamily="49" charset="0"/>
              </a:rPr>
              <a:t>{</a:t>
            </a:r>
          </a:p>
          <a:p>
            <a:r>
              <a:rPr lang="en-US" altLang="zh-TW" sz="1000" smtClean="0">
                <a:solidFill>
                  <a:srgbClr val="000000"/>
                </a:solidFill>
                <a:latin typeface="Consolas" panose="020B0609020204030204" pitchFamily="49" charset="0"/>
              </a:rPr>
              <a:t>          bytes </a:t>
            </a:r>
            <a:r>
              <a:rPr lang="en-US" altLang="zh-TW" sz="1000">
                <a:solidFill>
                  <a:srgbClr val="000000"/>
                </a:solidFill>
                <a:latin typeface="Consolas" panose="020B0609020204030204" pitchFamily="49" charset="0"/>
              </a:rPr>
              <a:t>= </a:t>
            </a:r>
            <a:r>
              <a:rPr lang="en-US" altLang="zh-TW" sz="1000">
                <a:solidFill>
                  <a:srgbClr val="0000C0"/>
                </a:solidFill>
                <a:latin typeface="Consolas" panose="020B0609020204030204" pitchFamily="49" charset="0"/>
              </a:rPr>
              <a:t>mmInStream</a:t>
            </a:r>
            <a:r>
              <a:rPr lang="en-US" altLang="zh-TW" sz="1000">
                <a:solidFill>
                  <a:srgbClr val="000000"/>
                </a:solidFill>
                <a:latin typeface="Consolas" panose="020B0609020204030204" pitchFamily="49" charset="0"/>
              </a:rPr>
              <a:t>.read(buffer);</a:t>
            </a:r>
          </a:p>
          <a:p>
            <a:r>
              <a:rPr lang="en-US" altLang="zh-TW" sz="1000">
                <a:solidFill>
                  <a:srgbClr val="0000C0"/>
                </a:solidFill>
                <a:latin typeface="Consolas" panose="020B0609020204030204" pitchFamily="49" charset="0"/>
              </a:rPr>
              <a:t> </a:t>
            </a:r>
            <a:r>
              <a:rPr lang="en-US" altLang="zh-TW" sz="1000" smtClean="0">
                <a:solidFill>
                  <a:srgbClr val="0000C0"/>
                </a:solidFill>
                <a:latin typeface="Consolas" panose="020B0609020204030204" pitchFamily="49" charset="0"/>
              </a:rPr>
              <a:t>         mHandler</a:t>
            </a:r>
            <a:r>
              <a:rPr lang="en-US" altLang="zh-TW" sz="1000" smtClean="0">
                <a:solidFill>
                  <a:srgbClr val="000000"/>
                </a:solidFill>
                <a:latin typeface="Consolas" panose="020B0609020204030204" pitchFamily="49" charset="0"/>
              </a:rPr>
              <a:t>.obtainMessage(BluetoothChat.</a:t>
            </a:r>
            <a:r>
              <a:rPr lang="en-US" altLang="zh-TW" sz="1000" i="1" smtClean="0">
                <a:solidFill>
                  <a:srgbClr val="0000C0"/>
                </a:solidFill>
                <a:latin typeface="Consolas" panose="020B0609020204030204" pitchFamily="49" charset="0"/>
              </a:rPr>
              <a:t>MESSAGE_READ</a:t>
            </a:r>
            <a:r>
              <a:rPr lang="en-US" altLang="zh-TW" sz="1000" i="1">
                <a:solidFill>
                  <a:srgbClr val="000000"/>
                </a:solidFill>
                <a:latin typeface="Consolas" panose="020B0609020204030204" pitchFamily="49" charset="0"/>
              </a:rPr>
              <a:t>, bytes, -1, buffer</a:t>
            </a:r>
            <a:r>
              <a:rPr lang="en-US" altLang="zh-TW" sz="1000" i="1" smtClean="0">
                <a:solidFill>
                  <a:srgbClr val="000000"/>
                </a:solidFill>
                <a:latin typeface="Consolas" panose="020B0609020204030204" pitchFamily="49" charset="0"/>
              </a:rPr>
              <a:t>)</a:t>
            </a:r>
            <a:r>
              <a:rPr lang="en-US" altLang="zh-TW" sz="1000" smtClean="0">
                <a:solidFill>
                  <a:srgbClr val="000000"/>
                </a:solidFill>
                <a:latin typeface="Consolas" panose="020B0609020204030204" pitchFamily="49" charset="0"/>
              </a:rPr>
              <a:t>.</a:t>
            </a:r>
            <a:r>
              <a:rPr lang="en-US" altLang="zh-TW" sz="1000">
                <a:solidFill>
                  <a:srgbClr val="000000"/>
                </a:solidFill>
                <a:latin typeface="Consolas" panose="020B0609020204030204" pitchFamily="49" charset="0"/>
              </a:rPr>
              <a:t>sendToTarget</a:t>
            </a:r>
            <a:r>
              <a:rPr lang="en-US" altLang="zh-TW" sz="1000" smtClean="0">
                <a:solidFill>
                  <a:srgbClr val="000000"/>
                </a:solidFill>
                <a:latin typeface="Consolas" panose="020B0609020204030204" pitchFamily="49" charset="0"/>
              </a:rPr>
              <a:t>();</a:t>
            </a:r>
          </a:p>
          <a:p>
            <a:r>
              <a:rPr lang="en-US" altLang="zh-TW" sz="1000" b="1" smtClean="0">
                <a:solidFill>
                  <a:srgbClr val="000000"/>
                </a:solidFill>
                <a:latin typeface="Consolas" panose="020B0609020204030204" pitchFamily="49" charset="0"/>
              </a:rPr>
              <a:t>     }</a:t>
            </a:r>
            <a:r>
              <a:rPr lang="en-US" altLang="zh-TW" sz="1000" b="1" smtClean="0">
                <a:solidFill>
                  <a:srgbClr val="7F0055"/>
                </a:solidFill>
                <a:latin typeface="Consolas" panose="020B0609020204030204" pitchFamily="49" charset="0"/>
              </a:rPr>
              <a:t>catch</a:t>
            </a:r>
            <a:r>
              <a:rPr lang="en-US" altLang="zh-TW" sz="1000" b="1" smtClean="0">
                <a:solidFill>
                  <a:srgbClr val="000000"/>
                </a:solidFill>
                <a:latin typeface="Consolas" panose="020B0609020204030204" pitchFamily="49" charset="0"/>
              </a:rPr>
              <a:t> {</a:t>
            </a:r>
            <a:r>
              <a:rPr lang="en-US" altLang="zh-TW" sz="1000" smtClean="0">
                <a:solidFill>
                  <a:srgbClr val="000000"/>
                </a:solidFill>
                <a:latin typeface="Consolas" panose="020B0609020204030204" pitchFamily="49" charset="0"/>
              </a:rPr>
              <a:t>connectionLost();</a:t>
            </a:r>
          </a:p>
          <a:p>
            <a:r>
              <a:rPr lang="en-US" altLang="zh-TW" sz="1000" smtClean="0">
                <a:solidFill>
                  <a:srgbClr val="000000"/>
                </a:solidFill>
                <a:latin typeface="Consolas" panose="020B0609020204030204" pitchFamily="49" charset="0"/>
              </a:rPr>
              <a:t>             BluetoothChatService.this.start();</a:t>
            </a:r>
            <a:r>
              <a:rPr lang="en-US" altLang="zh-TW" sz="1000" b="1" smtClean="0">
                <a:solidFill>
                  <a:srgbClr val="000000"/>
                </a:solidFill>
                <a:latin typeface="Consolas" panose="020B0609020204030204" pitchFamily="49" charset="0"/>
              </a:rPr>
              <a:t>}</a:t>
            </a:r>
          </a:p>
          <a:p>
            <a:r>
              <a:rPr lang="en-US" altLang="zh-TW" sz="1000" b="1" smtClean="0">
                <a:solidFill>
                  <a:srgbClr val="000000"/>
                </a:solidFill>
                <a:latin typeface="Consolas" panose="020B0609020204030204" pitchFamily="49" charset="0"/>
              </a:rPr>
              <a:t>}</a:t>
            </a:r>
            <a:endParaRPr lang="en-US" altLang="zh-TW" sz="1000" b="1">
              <a:latin typeface="Consolas" panose="020B0609020204030204" pitchFamily="49" charset="0"/>
            </a:endParaRPr>
          </a:p>
        </p:txBody>
      </p:sp>
    </p:spTree>
    <p:extLst>
      <p:ext uri="{BB962C8B-B14F-4D97-AF65-F5344CB8AC3E}">
        <p14:creationId xmlns:p14="http://schemas.microsoft.com/office/powerpoint/2010/main" val="258700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randombar(horizontal)">
                                      <p:cBhvr>
                                        <p:cTn id="7" dur="500"/>
                                        <p:tgtEl>
                                          <p:spTgt spid="115"/>
                                        </p:tgtEl>
                                      </p:cBhvr>
                                    </p:animEffect>
                                  </p:childTnLst>
                                </p:cTn>
                              </p:par>
                              <p:par>
                                <p:cTn id="8" presetID="14" presetClass="entr" presetSubtype="1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randombar(horizontal)">
                                      <p:cBhvr>
                                        <p:cTn id="10" dur="500"/>
                                        <p:tgtEl>
                                          <p:spTgt spid="114"/>
                                        </p:tgtEl>
                                      </p:cBhvr>
                                    </p:animEffect>
                                  </p:childTnLst>
                                </p:cTn>
                              </p:par>
                              <p:par>
                                <p:cTn id="11" presetID="14" presetClass="entr" presetSubtype="1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randombar(horizontal)">
                                      <p:cBhvr>
                                        <p:cTn id="13" dur="500"/>
                                        <p:tgtEl>
                                          <p:spTgt spid="1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randombar(horizontal)">
                                      <p:cBhvr>
                                        <p:cTn id="18" dur="500"/>
                                        <p:tgtEl>
                                          <p:spTgt spid="11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randombar(horizontal)">
                                      <p:cBhvr>
                                        <p:cTn id="21" dur="500"/>
                                        <p:tgtEl>
                                          <p:spTgt spid="10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randombar(horizontal)">
                                      <p:cBhvr>
                                        <p:cTn id="24" dur="500"/>
                                        <p:tgtEl>
                                          <p:spTgt spid="124"/>
                                        </p:tgtEl>
                                      </p:cBhvr>
                                    </p:animEffect>
                                  </p:childTnLst>
                                </p:cTn>
                              </p:par>
                              <p:par>
                                <p:cTn id="25" presetID="14" presetClass="entr" presetSubtype="1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randombar(horizontal)">
                                      <p:cBhvr>
                                        <p:cTn id="27" dur="5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randombar(horizontal)">
                                      <p:cBhvr>
                                        <p:cTn id="3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4" grpId="0" animBg="1"/>
      <p:bldP spid="12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072551" y="2285953"/>
            <a:ext cx="3355406" cy="253916"/>
          </a:xfrm>
          <a:prstGeom prst="rect">
            <a:avLst/>
          </a:prstGeom>
          <a:noFill/>
          <a:ln>
            <a:solidFill>
              <a:schemeClr val="tx1"/>
            </a:solidFill>
          </a:ln>
        </p:spPr>
        <p:txBody>
          <a:bodyPr wrap="none" rtlCol="0">
            <a:spAutoFit/>
          </a:bodyPr>
          <a:lstStyle/>
          <a:p>
            <a:r>
              <a:rPr lang="en-US" altLang="zh-TW" sz="1050">
                <a:solidFill>
                  <a:srgbClr val="000000"/>
                </a:solidFill>
                <a:highlight>
                  <a:srgbClr val="E8F2FE"/>
                </a:highlight>
                <a:latin typeface="Consolas" panose="020B0609020204030204" pitchFamily="49" charset="0"/>
              </a:rPr>
              <a:t>connected(</a:t>
            </a:r>
            <a:r>
              <a:rPr lang="en-US" altLang="zh-TW" sz="1050">
                <a:solidFill>
                  <a:srgbClr val="0000C0"/>
                </a:solidFill>
                <a:highlight>
                  <a:srgbClr val="E8F2FE"/>
                </a:highlight>
                <a:latin typeface="Consolas" panose="020B0609020204030204" pitchFamily="49" charset="0"/>
              </a:rPr>
              <a:t>mmSocket</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mmDevice</a:t>
            </a:r>
            <a:r>
              <a:rPr lang="en-US" altLang="zh-TW" sz="1050">
                <a:solidFill>
                  <a:srgbClr val="000000"/>
                </a:solidFill>
                <a:highlight>
                  <a:srgbClr val="E8F2FE"/>
                </a:highlight>
                <a:latin typeface="Consolas" panose="020B0609020204030204" pitchFamily="49" charset="0"/>
              </a:rPr>
              <a:t>, </a:t>
            </a:r>
            <a:r>
              <a:rPr lang="en-US" altLang="zh-TW" sz="1050">
                <a:solidFill>
                  <a:srgbClr val="0000C0"/>
                </a:solidFill>
                <a:highlight>
                  <a:srgbClr val="E8F2FE"/>
                </a:highlight>
                <a:latin typeface="Consolas" panose="020B0609020204030204" pitchFamily="49" charset="0"/>
              </a:rPr>
              <a:t>mSocketType</a:t>
            </a:r>
            <a:r>
              <a:rPr lang="en-US" altLang="zh-TW" sz="1050">
                <a:solidFill>
                  <a:srgbClr val="000000"/>
                </a:solidFill>
                <a:highlight>
                  <a:srgbClr val="E8F2FE"/>
                </a:highlight>
                <a:latin typeface="Consolas" panose="020B0609020204030204" pitchFamily="49" charset="0"/>
              </a:rPr>
              <a:t>);</a:t>
            </a:r>
            <a:endParaRPr lang="en-US" altLang="zh-TW" sz="1200" smtClean="0">
              <a:solidFill>
                <a:srgbClr val="000000"/>
              </a:solidFill>
              <a:latin typeface="Consolas" panose="020B0609020204030204" pitchFamily="49" charset="0"/>
            </a:endParaRPr>
          </a:p>
        </p:txBody>
      </p:sp>
      <p:pic>
        <p:nvPicPr>
          <p:cNvPr id="5" name="圖片 4"/>
          <p:cNvPicPr>
            <a:picLocks noChangeAspect="1"/>
          </p:cNvPicPr>
          <p:nvPr/>
        </p:nvPicPr>
        <p:blipFill>
          <a:blip r:embed="rId2"/>
          <a:stretch>
            <a:fillRect/>
          </a:stretch>
        </p:blipFill>
        <p:spPr>
          <a:xfrm>
            <a:off x="0" y="18024"/>
            <a:ext cx="9886950" cy="2162175"/>
          </a:xfrm>
          <a:prstGeom prst="rect">
            <a:avLst/>
          </a:prstGeom>
        </p:spPr>
      </p:pic>
      <p:sp>
        <p:nvSpPr>
          <p:cNvPr id="6" name="文字方塊 5"/>
          <p:cNvSpPr txBox="1"/>
          <p:nvPr/>
        </p:nvSpPr>
        <p:spPr>
          <a:xfrm>
            <a:off x="3342624" y="3496048"/>
            <a:ext cx="1492716" cy="276999"/>
          </a:xfrm>
          <a:prstGeom prst="rect">
            <a:avLst/>
          </a:prstGeom>
          <a:noFill/>
          <a:ln>
            <a:solidFill>
              <a:schemeClr val="tx1"/>
            </a:solidFill>
          </a:ln>
        </p:spPr>
        <p:txBody>
          <a:bodyPr wrap="none" rtlCol="0">
            <a:spAutoFit/>
          </a:bodyPr>
          <a:lstStyle/>
          <a:p>
            <a:r>
              <a:rPr lang="en-US" altLang="zh-TW" sz="1200" b="1" smtClean="0"/>
              <a:t>ConnectedThread</a:t>
            </a:r>
            <a:endParaRPr lang="zh-TW" altLang="en-US" sz="1200" b="1"/>
          </a:p>
        </p:txBody>
      </p:sp>
      <p:sp>
        <p:nvSpPr>
          <p:cNvPr id="7" name="文字方塊 6"/>
          <p:cNvSpPr txBox="1"/>
          <p:nvPr/>
        </p:nvSpPr>
        <p:spPr>
          <a:xfrm>
            <a:off x="4304785" y="3026522"/>
            <a:ext cx="1208985" cy="276999"/>
          </a:xfrm>
          <a:prstGeom prst="rect">
            <a:avLst/>
          </a:prstGeom>
          <a:noFill/>
          <a:ln>
            <a:solidFill>
              <a:schemeClr val="tx1"/>
            </a:solidFill>
          </a:ln>
        </p:spPr>
        <p:txBody>
          <a:bodyPr wrap="none" rtlCol="0">
            <a:spAutoFit/>
          </a:bodyPr>
          <a:lstStyle/>
          <a:p>
            <a:r>
              <a:rPr lang="en-US" altLang="zh-TW" sz="1200" b="1"/>
              <a:t>AcceptThread</a:t>
            </a:r>
            <a:endParaRPr lang="zh-TW" altLang="en-US" sz="1200" b="1"/>
          </a:p>
        </p:txBody>
      </p:sp>
      <p:cxnSp>
        <p:nvCxnSpPr>
          <p:cNvPr id="8" name="肘形接點 7"/>
          <p:cNvCxnSpPr>
            <a:stCxn id="4" idx="2"/>
            <a:endCxn id="7" idx="0"/>
          </p:cNvCxnSpPr>
          <p:nvPr/>
        </p:nvCxnSpPr>
        <p:spPr>
          <a:xfrm rot="16200000" flipH="1">
            <a:off x="4586440" y="2703683"/>
            <a:ext cx="486653" cy="159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147771" y="2866293"/>
            <a:ext cx="1173773" cy="580331"/>
          </a:xfrm>
          <a:prstGeom prst="line">
            <a:avLst/>
          </a:prstGeom>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flipH="1">
            <a:off x="4147771" y="2866293"/>
            <a:ext cx="1173773" cy="580331"/>
          </a:xfrm>
          <a:prstGeom prst="line">
            <a:avLst/>
          </a:prstGeom>
        </p:spPr>
        <p:style>
          <a:lnRef idx="1">
            <a:schemeClr val="dk1"/>
          </a:lnRef>
          <a:fillRef idx="0">
            <a:schemeClr val="dk1"/>
          </a:fillRef>
          <a:effectRef idx="0">
            <a:schemeClr val="dk1"/>
          </a:effectRef>
          <a:fontRef idx="minor">
            <a:schemeClr val="tx1"/>
          </a:fontRef>
        </p:style>
      </p:cxnSp>
      <p:cxnSp>
        <p:nvCxnSpPr>
          <p:cNvPr id="11" name="肘形接點 10"/>
          <p:cNvCxnSpPr>
            <a:stCxn id="4" idx="2"/>
            <a:endCxn id="6" idx="0"/>
          </p:cNvCxnSpPr>
          <p:nvPr/>
        </p:nvCxnSpPr>
        <p:spPr>
          <a:xfrm rot="5400000">
            <a:off x="3941529" y="2687322"/>
            <a:ext cx="956179" cy="6612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963267" y="2274412"/>
            <a:ext cx="2393604"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setState(</a:t>
            </a:r>
            <a:r>
              <a:rPr lang="en-US" altLang="zh-TW" sz="1200" i="1">
                <a:solidFill>
                  <a:srgbClr val="0000C0"/>
                </a:solidFill>
                <a:highlight>
                  <a:srgbClr val="E8F2FE"/>
                </a:highlight>
                <a:latin typeface="Consolas" panose="020B0609020204030204" pitchFamily="49" charset="0"/>
              </a:rPr>
              <a:t>STATE_CONNECTED</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13" name="直線單箭頭接點 12"/>
          <p:cNvCxnSpPr>
            <a:stCxn id="4" idx="3"/>
            <a:endCxn id="12" idx="1"/>
          </p:cNvCxnSpPr>
          <p:nvPr/>
        </p:nvCxnSpPr>
        <p:spPr>
          <a:xfrm flipH="1">
            <a:off x="5963267" y="2412911"/>
            <a:ext cx="46469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1187624" y="3841790"/>
            <a:ext cx="6885218" cy="3016210"/>
          </a:xfrm>
          <a:prstGeom prst="rect">
            <a:avLst/>
          </a:prstGeom>
          <a:noFill/>
          <a:ln>
            <a:solidFill>
              <a:schemeClr val="tx1"/>
            </a:solidFill>
          </a:ln>
        </p:spPr>
        <p:txBody>
          <a:bodyPr wrap="none" rtlCol="0">
            <a:spAutoFit/>
          </a:bodyPr>
          <a:lstStyle/>
          <a:p>
            <a:r>
              <a:rPr lang="en-US" altLang="zh-TW" sz="1000" dirty="0" err="1" smtClean="0">
                <a:solidFill>
                  <a:srgbClr val="000000"/>
                </a:solidFill>
                <a:latin typeface="Consolas" panose="020B0609020204030204" pitchFamily="49" charset="0"/>
              </a:rPr>
              <a:t>InputStream</a:t>
            </a:r>
            <a:r>
              <a:rPr lang="en-US" altLang="zh-TW" sz="1000" dirty="0" smtClean="0">
                <a:solidFill>
                  <a:srgbClr val="000000"/>
                </a:solidFill>
                <a:latin typeface="Consolas" panose="020B0609020204030204" pitchFamily="49" charset="0"/>
              </a:rPr>
              <a:t> </a:t>
            </a:r>
            <a:r>
              <a:rPr lang="en-US" altLang="zh-TW" sz="1000" dirty="0" err="1">
                <a:solidFill>
                  <a:srgbClr val="000000"/>
                </a:solidFill>
                <a:latin typeface="Consolas" panose="020B0609020204030204" pitchFamily="49" charset="0"/>
              </a:rPr>
              <a:t>tmpIn</a:t>
            </a:r>
            <a:r>
              <a:rPr lang="en-US" altLang="zh-TW" sz="1000" dirty="0">
                <a:solidFill>
                  <a:srgbClr val="000000"/>
                </a:solidFill>
                <a:latin typeface="Consolas" panose="020B0609020204030204" pitchFamily="49" charset="0"/>
              </a:rPr>
              <a:t> = </a:t>
            </a:r>
            <a:r>
              <a:rPr lang="en-US" altLang="zh-TW" sz="1000" b="1" dirty="0">
                <a:solidFill>
                  <a:srgbClr val="7F0055"/>
                </a:solidFill>
                <a:latin typeface="Consolas" panose="020B0609020204030204" pitchFamily="49" charset="0"/>
              </a:rPr>
              <a:t>null</a:t>
            </a:r>
            <a:r>
              <a:rPr lang="en-US" altLang="zh-TW" sz="1000" b="1" dirty="0">
                <a:solidFill>
                  <a:srgbClr val="000000"/>
                </a:solidFill>
                <a:latin typeface="Consolas" panose="020B0609020204030204" pitchFamily="49" charset="0"/>
              </a:rPr>
              <a:t>;</a:t>
            </a:r>
          </a:p>
          <a:p>
            <a:r>
              <a:rPr lang="en-US" altLang="zh-TW" sz="1000" dirty="0" err="1" smtClean="0">
                <a:solidFill>
                  <a:srgbClr val="000000"/>
                </a:solidFill>
                <a:latin typeface="Consolas" panose="020B0609020204030204" pitchFamily="49" charset="0"/>
              </a:rPr>
              <a:t>OutputStream</a:t>
            </a:r>
            <a:r>
              <a:rPr lang="en-US" altLang="zh-TW" sz="1000" dirty="0" smtClean="0">
                <a:solidFill>
                  <a:srgbClr val="000000"/>
                </a:solidFill>
                <a:latin typeface="Consolas" panose="020B0609020204030204" pitchFamily="49" charset="0"/>
              </a:rPr>
              <a:t> </a:t>
            </a:r>
            <a:r>
              <a:rPr lang="en-US" altLang="zh-TW" sz="1000" dirty="0" err="1">
                <a:solidFill>
                  <a:srgbClr val="000000"/>
                </a:solidFill>
                <a:latin typeface="Consolas" panose="020B0609020204030204" pitchFamily="49" charset="0"/>
              </a:rPr>
              <a:t>tmpOut</a:t>
            </a:r>
            <a:r>
              <a:rPr lang="en-US" altLang="zh-TW" sz="1000" dirty="0">
                <a:solidFill>
                  <a:srgbClr val="000000"/>
                </a:solidFill>
                <a:latin typeface="Consolas" panose="020B0609020204030204" pitchFamily="49" charset="0"/>
              </a:rPr>
              <a:t> = </a:t>
            </a:r>
            <a:r>
              <a:rPr lang="en-US" altLang="zh-TW" sz="1000" b="1" dirty="0">
                <a:solidFill>
                  <a:srgbClr val="7F0055"/>
                </a:solidFill>
                <a:latin typeface="Consolas" panose="020B0609020204030204" pitchFamily="49" charset="0"/>
              </a:rPr>
              <a:t>null</a:t>
            </a:r>
            <a:r>
              <a:rPr lang="en-US" altLang="zh-TW" sz="1000" b="1" dirty="0" smtClean="0">
                <a:solidFill>
                  <a:srgbClr val="000000"/>
                </a:solidFill>
                <a:latin typeface="Consolas" panose="020B0609020204030204" pitchFamily="49" charset="0"/>
              </a:rPr>
              <a:t>;</a:t>
            </a:r>
          </a:p>
          <a:p>
            <a:endParaRPr lang="en-US" altLang="zh-TW" sz="1000" b="1" dirty="0" smtClean="0">
              <a:latin typeface="Consolas" panose="020B0609020204030204" pitchFamily="49" charset="0"/>
            </a:endParaRPr>
          </a:p>
          <a:p>
            <a:r>
              <a:rPr lang="en-US" altLang="zh-TW" sz="1000" b="1" dirty="0" smtClean="0">
                <a:latin typeface="Consolas" panose="020B0609020204030204" pitchFamily="49" charset="0"/>
              </a:rPr>
              <a:t>	…</a:t>
            </a:r>
          </a:p>
          <a:p>
            <a:r>
              <a:rPr lang="en-US" altLang="zh-TW" sz="1000" b="1" dirty="0" smtClean="0">
                <a:solidFill>
                  <a:srgbClr val="7F0055"/>
                </a:solidFill>
                <a:latin typeface="Consolas" panose="020B0609020204030204" pitchFamily="49" charset="0"/>
              </a:rPr>
              <a:t>try</a:t>
            </a:r>
            <a:r>
              <a:rPr lang="en-US" altLang="zh-TW" sz="1000" b="1" dirty="0" smtClean="0">
                <a:solidFill>
                  <a:srgbClr val="000000"/>
                </a:solidFill>
                <a:latin typeface="Consolas" panose="020B0609020204030204" pitchFamily="49" charset="0"/>
              </a:rPr>
              <a:t> {</a:t>
            </a:r>
          </a:p>
          <a:p>
            <a:r>
              <a:rPr lang="en-US" altLang="zh-TW" sz="1000" dirty="0" smtClean="0">
                <a:solidFill>
                  <a:srgbClr val="000000"/>
                </a:solidFill>
                <a:latin typeface="Consolas" panose="020B0609020204030204" pitchFamily="49" charset="0"/>
              </a:rPr>
              <a:t>     </a:t>
            </a:r>
            <a:r>
              <a:rPr lang="en-US" altLang="zh-TW" sz="1000" dirty="0" err="1">
                <a:solidFill>
                  <a:srgbClr val="000000"/>
                </a:solidFill>
                <a:latin typeface="Consolas" panose="020B0609020204030204" pitchFamily="49" charset="0"/>
              </a:rPr>
              <a:t>tmpIn</a:t>
            </a:r>
            <a:r>
              <a:rPr lang="en-US" altLang="zh-TW" sz="1000" dirty="0">
                <a:solidFill>
                  <a:srgbClr val="000000"/>
                </a:solidFill>
                <a:latin typeface="Consolas" panose="020B0609020204030204" pitchFamily="49" charset="0"/>
              </a:rPr>
              <a:t> = </a:t>
            </a:r>
            <a:r>
              <a:rPr lang="en-US" altLang="zh-TW" sz="1000" dirty="0" err="1">
                <a:solidFill>
                  <a:srgbClr val="000000"/>
                </a:solidFill>
                <a:latin typeface="Consolas" panose="020B0609020204030204" pitchFamily="49" charset="0"/>
              </a:rPr>
              <a:t>socket.getInputStream</a:t>
            </a:r>
            <a:r>
              <a:rPr lang="en-US" altLang="zh-TW" sz="1000" dirty="0">
                <a:solidFill>
                  <a:srgbClr val="000000"/>
                </a:solidFill>
                <a:latin typeface="Consolas" panose="020B0609020204030204" pitchFamily="49" charset="0"/>
              </a:rPr>
              <a:t>();</a:t>
            </a:r>
          </a:p>
          <a:p>
            <a:r>
              <a:rPr lang="en-US" altLang="zh-TW" sz="1000" dirty="0" smtClean="0">
                <a:solidFill>
                  <a:srgbClr val="000000"/>
                </a:solidFill>
                <a:latin typeface="Consolas" panose="020B0609020204030204" pitchFamily="49" charset="0"/>
              </a:rPr>
              <a:t>     </a:t>
            </a:r>
            <a:r>
              <a:rPr lang="en-US" altLang="zh-TW" sz="1000" dirty="0" err="1">
                <a:solidFill>
                  <a:srgbClr val="000000"/>
                </a:solidFill>
                <a:latin typeface="Consolas" panose="020B0609020204030204" pitchFamily="49" charset="0"/>
              </a:rPr>
              <a:t>tmpOut</a:t>
            </a:r>
            <a:r>
              <a:rPr lang="en-US" altLang="zh-TW" sz="1000" dirty="0">
                <a:solidFill>
                  <a:srgbClr val="000000"/>
                </a:solidFill>
                <a:latin typeface="Consolas" panose="020B0609020204030204" pitchFamily="49" charset="0"/>
              </a:rPr>
              <a:t> = </a:t>
            </a:r>
            <a:r>
              <a:rPr lang="en-US" altLang="zh-TW" sz="1000" dirty="0" err="1">
                <a:solidFill>
                  <a:srgbClr val="000000"/>
                </a:solidFill>
                <a:latin typeface="Consolas" panose="020B0609020204030204" pitchFamily="49" charset="0"/>
              </a:rPr>
              <a:t>socket.getOutputStream</a:t>
            </a:r>
            <a:r>
              <a:rPr lang="en-US" altLang="zh-TW" sz="1000" dirty="0">
                <a:solidFill>
                  <a:srgbClr val="000000"/>
                </a:solidFill>
                <a:latin typeface="Consolas" panose="020B0609020204030204" pitchFamily="49" charset="0"/>
              </a:rPr>
              <a:t>();</a:t>
            </a:r>
          </a:p>
          <a:p>
            <a:r>
              <a:rPr lang="en-US" altLang="zh-TW" sz="1000" b="1" dirty="0" smtClean="0">
                <a:solidFill>
                  <a:srgbClr val="000000"/>
                </a:solidFill>
                <a:latin typeface="Consolas" panose="020B0609020204030204" pitchFamily="49" charset="0"/>
              </a:rPr>
              <a:t>}</a:t>
            </a:r>
          </a:p>
          <a:p>
            <a:r>
              <a:rPr lang="en-US" altLang="zh-TW" sz="1000" b="1" dirty="0">
                <a:solidFill>
                  <a:srgbClr val="000000"/>
                </a:solidFill>
                <a:highlight>
                  <a:srgbClr val="E8F2FE"/>
                </a:highlight>
                <a:latin typeface="Consolas" panose="020B0609020204030204" pitchFamily="49" charset="0"/>
              </a:rPr>
              <a:t> </a:t>
            </a:r>
            <a:r>
              <a:rPr lang="en-US" altLang="zh-TW" sz="1000" b="1" dirty="0" smtClean="0">
                <a:solidFill>
                  <a:srgbClr val="7F0055"/>
                </a:solidFill>
                <a:highlight>
                  <a:srgbClr val="E8F2FE"/>
                </a:highlight>
                <a:latin typeface="Consolas" panose="020B0609020204030204" pitchFamily="49" charset="0"/>
              </a:rPr>
              <a:t> 	</a:t>
            </a:r>
            <a:r>
              <a:rPr lang="en-US" altLang="zh-TW" sz="1000" b="1" dirty="0" smtClean="0">
                <a:latin typeface="Consolas" panose="020B0609020204030204" pitchFamily="49" charset="0"/>
              </a:rPr>
              <a:t>…</a:t>
            </a:r>
          </a:p>
          <a:p>
            <a:endParaRPr lang="en-US" altLang="zh-TW" sz="1000" b="1" dirty="0" smtClean="0">
              <a:latin typeface="Consolas" panose="020B0609020204030204" pitchFamily="49" charset="0"/>
            </a:endParaRPr>
          </a:p>
          <a:p>
            <a:r>
              <a:rPr lang="en-US" altLang="zh-TW" sz="1000" dirty="0" err="1" smtClean="0">
                <a:solidFill>
                  <a:srgbClr val="0000C0"/>
                </a:solidFill>
                <a:latin typeface="Consolas" panose="020B0609020204030204" pitchFamily="49" charset="0"/>
              </a:rPr>
              <a:t>mmInStream</a:t>
            </a:r>
            <a:r>
              <a:rPr lang="en-US" altLang="zh-TW" sz="1000" dirty="0" smtClean="0">
                <a:solidFill>
                  <a:srgbClr val="000000"/>
                </a:solidFill>
                <a:latin typeface="Consolas" panose="020B0609020204030204" pitchFamily="49" charset="0"/>
              </a:rPr>
              <a:t> </a:t>
            </a:r>
            <a:r>
              <a:rPr lang="en-US" altLang="zh-TW" sz="1000" dirty="0">
                <a:solidFill>
                  <a:srgbClr val="000000"/>
                </a:solidFill>
                <a:latin typeface="Consolas" panose="020B0609020204030204" pitchFamily="49" charset="0"/>
              </a:rPr>
              <a:t>= </a:t>
            </a:r>
            <a:r>
              <a:rPr lang="en-US" altLang="zh-TW" sz="1000" dirty="0" err="1">
                <a:solidFill>
                  <a:srgbClr val="000000"/>
                </a:solidFill>
                <a:latin typeface="Consolas" panose="020B0609020204030204" pitchFamily="49" charset="0"/>
              </a:rPr>
              <a:t>tmpIn</a:t>
            </a:r>
            <a:r>
              <a:rPr lang="en-US" altLang="zh-TW" sz="1000" dirty="0">
                <a:solidFill>
                  <a:srgbClr val="000000"/>
                </a:solidFill>
                <a:latin typeface="Consolas" panose="020B0609020204030204" pitchFamily="49" charset="0"/>
              </a:rPr>
              <a:t>;</a:t>
            </a:r>
          </a:p>
          <a:p>
            <a:r>
              <a:rPr lang="en-US" altLang="zh-TW" sz="1000" dirty="0" err="1" smtClean="0">
                <a:solidFill>
                  <a:srgbClr val="0000C0"/>
                </a:solidFill>
                <a:latin typeface="Consolas" panose="020B0609020204030204" pitchFamily="49" charset="0"/>
              </a:rPr>
              <a:t>mmOutStream</a:t>
            </a:r>
            <a:r>
              <a:rPr lang="en-US" altLang="zh-TW" sz="1000" dirty="0" smtClean="0">
                <a:solidFill>
                  <a:srgbClr val="000000"/>
                </a:solidFill>
                <a:latin typeface="Consolas" panose="020B0609020204030204" pitchFamily="49" charset="0"/>
              </a:rPr>
              <a:t> </a:t>
            </a:r>
            <a:r>
              <a:rPr lang="en-US" altLang="zh-TW" sz="1000" dirty="0">
                <a:solidFill>
                  <a:srgbClr val="000000"/>
                </a:solidFill>
                <a:latin typeface="Consolas" panose="020B0609020204030204" pitchFamily="49" charset="0"/>
              </a:rPr>
              <a:t>= </a:t>
            </a:r>
            <a:r>
              <a:rPr lang="en-US" altLang="zh-TW" sz="1000" dirty="0" err="1">
                <a:solidFill>
                  <a:srgbClr val="000000"/>
                </a:solidFill>
                <a:latin typeface="Consolas" panose="020B0609020204030204" pitchFamily="49" charset="0"/>
              </a:rPr>
              <a:t>tmpOut</a:t>
            </a:r>
            <a:r>
              <a:rPr lang="en-US" altLang="zh-TW" sz="1000" dirty="0">
                <a:solidFill>
                  <a:srgbClr val="000000"/>
                </a:solidFill>
                <a:latin typeface="Consolas" panose="020B0609020204030204" pitchFamily="49" charset="0"/>
              </a:rPr>
              <a:t>;</a:t>
            </a:r>
            <a:endParaRPr lang="en-US" altLang="zh-TW" sz="1000" b="1" dirty="0">
              <a:latin typeface="Consolas" panose="020B0609020204030204" pitchFamily="49" charset="0"/>
            </a:endParaRPr>
          </a:p>
          <a:p>
            <a:r>
              <a:rPr lang="en-US" altLang="zh-TW" sz="1000" dirty="0">
                <a:solidFill>
                  <a:srgbClr val="000000"/>
                </a:solidFill>
                <a:latin typeface="Consolas" panose="020B0609020204030204" pitchFamily="49" charset="0"/>
              </a:rPr>
              <a:t> </a:t>
            </a:r>
            <a:r>
              <a:rPr lang="en-US" altLang="zh-TW" sz="1000" b="1" dirty="0">
                <a:solidFill>
                  <a:srgbClr val="7F0055"/>
                </a:solidFill>
                <a:latin typeface="Consolas" panose="020B0609020204030204" pitchFamily="49" charset="0"/>
              </a:rPr>
              <a:t>while</a:t>
            </a:r>
            <a:r>
              <a:rPr lang="en-US" altLang="zh-TW" sz="1000" b="1" dirty="0">
                <a:solidFill>
                  <a:srgbClr val="000000"/>
                </a:solidFill>
                <a:latin typeface="Consolas" panose="020B0609020204030204" pitchFamily="49" charset="0"/>
              </a:rPr>
              <a:t> (</a:t>
            </a:r>
            <a:r>
              <a:rPr lang="en-US" altLang="zh-TW" sz="1000" b="1" dirty="0">
                <a:solidFill>
                  <a:srgbClr val="7F0055"/>
                </a:solidFill>
                <a:latin typeface="Consolas" panose="020B0609020204030204" pitchFamily="49" charset="0"/>
              </a:rPr>
              <a:t>true</a:t>
            </a:r>
            <a:r>
              <a:rPr lang="en-US" altLang="zh-TW" sz="1000" b="1" dirty="0">
                <a:solidFill>
                  <a:srgbClr val="000000"/>
                </a:solidFill>
                <a:latin typeface="Consolas" panose="020B0609020204030204" pitchFamily="49" charset="0"/>
              </a:rPr>
              <a:t>) {</a:t>
            </a:r>
          </a:p>
          <a:p>
            <a:r>
              <a:rPr lang="en-US" altLang="zh-TW" sz="1000" dirty="0">
                <a:solidFill>
                  <a:srgbClr val="000000"/>
                </a:solidFill>
                <a:latin typeface="Consolas" panose="020B0609020204030204" pitchFamily="49" charset="0"/>
              </a:rPr>
              <a:t>     </a:t>
            </a:r>
            <a:r>
              <a:rPr lang="en-US" altLang="zh-TW" sz="1000" b="1" dirty="0" smtClean="0">
                <a:solidFill>
                  <a:srgbClr val="7F0055"/>
                </a:solidFill>
                <a:latin typeface="Consolas" panose="020B0609020204030204" pitchFamily="49" charset="0"/>
              </a:rPr>
              <a:t>try</a:t>
            </a:r>
            <a:r>
              <a:rPr lang="en-US" altLang="zh-TW" sz="1000" b="1" dirty="0" smtClean="0">
                <a:solidFill>
                  <a:srgbClr val="000000"/>
                </a:solidFill>
                <a:latin typeface="Consolas" panose="020B0609020204030204" pitchFamily="49" charset="0"/>
              </a:rPr>
              <a:t> </a:t>
            </a:r>
            <a:r>
              <a:rPr lang="en-US" altLang="zh-TW" sz="1000" b="1" dirty="0">
                <a:solidFill>
                  <a:srgbClr val="000000"/>
                </a:solidFill>
                <a:latin typeface="Consolas" panose="020B0609020204030204" pitchFamily="49" charset="0"/>
              </a:rPr>
              <a:t>{</a:t>
            </a:r>
          </a:p>
          <a:p>
            <a:r>
              <a:rPr lang="en-US" altLang="zh-TW" sz="1000" dirty="0" smtClean="0">
                <a:solidFill>
                  <a:srgbClr val="000000"/>
                </a:solidFill>
                <a:latin typeface="Consolas" panose="020B0609020204030204" pitchFamily="49" charset="0"/>
              </a:rPr>
              <a:t>          bytes </a:t>
            </a:r>
            <a:r>
              <a:rPr lang="en-US" altLang="zh-TW" sz="1000" dirty="0">
                <a:solidFill>
                  <a:srgbClr val="000000"/>
                </a:solidFill>
                <a:latin typeface="Consolas" panose="020B0609020204030204" pitchFamily="49" charset="0"/>
              </a:rPr>
              <a:t>= </a:t>
            </a:r>
            <a:r>
              <a:rPr lang="en-US" altLang="zh-TW" sz="1000" dirty="0" err="1">
                <a:solidFill>
                  <a:srgbClr val="0000C0"/>
                </a:solidFill>
                <a:latin typeface="Consolas" panose="020B0609020204030204" pitchFamily="49" charset="0"/>
              </a:rPr>
              <a:t>mmInStream</a:t>
            </a:r>
            <a:r>
              <a:rPr lang="en-US" altLang="zh-TW" sz="1000" dirty="0" err="1">
                <a:solidFill>
                  <a:srgbClr val="000000"/>
                </a:solidFill>
                <a:latin typeface="Consolas" panose="020B0609020204030204" pitchFamily="49" charset="0"/>
              </a:rPr>
              <a:t>.read</a:t>
            </a:r>
            <a:r>
              <a:rPr lang="en-US" altLang="zh-TW" sz="1000" dirty="0">
                <a:solidFill>
                  <a:srgbClr val="000000"/>
                </a:solidFill>
                <a:latin typeface="Consolas" panose="020B0609020204030204" pitchFamily="49" charset="0"/>
              </a:rPr>
              <a:t>(buffer);</a:t>
            </a:r>
          </a:p>
          <a:p>
            <a:r>
              <a:rPr lang="en-US" altLang="zh-TW" sz="1000" dirty="0">
                <a:solidFill>
                  <a:srgbClr val="0000C0"/>
                </a:solidFill>
                <a:latin typeface="Consolas" panose="020B0609020204030204" pitchFamily="49" charset="0"/>
              </a:rPr>
              <a:t> </a:t>
            </a:r>
            <a:r>
              <a:rPr lang="en-US" altLang="zh-TW" sz="1000" dirty="0" smtClean="0">
                <a:solidFill>
                  <a:srgbClr val="0000C0"/>
                </a:solidFill>
                <a:latin typeface="Consolas" panose="020B0609020204030204" pitchFamily="49" charset="0"/>
              </a:rPr>
              <a:t>         </a:t>
            </a:r>
            <a:r>
              <a:rPr lang="en-US" altLang="zh-TW" sz="1000" dirty="0" err="1" smtClean="0">
                <a:solidFill>
                  <a:srgbClr val="0000C0"/>
                </a:solidFill>
                <a:latin typeface="Consolas" panose="020B0609020204030204" pitchFamily="49" charset="0"/>
              </a:rPr>
              <a:t>mHandler</a:t>
            </a:r>
            <a:r>
              <a:rPr lang="en-US" altLang="zh-TW" sz="1000" dirty="0" err="1" smtClean="0">
                <a:solidFill>
                  <a:srgbClr val="000000"/>
                </a:solidFill>
                <a:latin typeface="Consolas" panose="020B0609020204030204" pitchFamily="49" charset="0"/>
              </a:rPr>
              <a:t>.obtainMessage</a:t>
            </a:r>
            <a:r>
              <a:rPr lang="en-US" altLang="zh-TW" sz="1000" dirty="0" smtClean="0">
                <a:solidFill>
                  <a:srgbClr val="000000"/>
                </a:solidFill>
                <a:latin typeface="Consolas" panose="020B0609020204030204" pitchFamily="49" charset="0"/>
              </a:rPr>
              <a:t>(</a:t>
            </a:r>
            <a:r>
              <a:rPr lang="en-US" altLang="zh-TW" sz="1000" dirty="0" err="1" smtClean="0">
                <a:solidFill>
                  <a:srgbClr val="000000"/>
                </a:solidFill>
                <a:latin typeface="Consolas" panose="020B0609020204030204" pitchFamily="49" charset="0"/>
              </a:rPr>
              <a:t>BluetoothChat.</a:t>
            </a:r>
            <a:r>
              <a:rPr lang="en-US" altLang="zh-TW" sz="1000" i="1" dirty="0" err="1" smtClean="0">
                <a:solidFill>
                  <a:srgbClr val="0000C0"/>
                </a:solidFill>
                <a:latin typeface="Consolas" panose="020B0609020204030204" pitchFamily="49" charset="0"/>
              </a:rPr>
              <a:t>MESSAGE_READ</a:t>
            </a:r>
            <a:r>
              <a:rPr lang="en-US" altLang="zh-TW" sz="1000" i="1" dirty="0">
                <a:solidFill>
                  <a:srgbClr val="000000"/>
                </a:solidFill>
                <a:latin typeface="Consolas" panose="020B0609020204030204" pitchFamily="49" charset="0"/>
              </a:rPr>
              <a:t>, bytes, -1, buffer</a:t>
            </a:r>
            <a:r>
              <a:rPr lang="en-US" altLang="zh-TW" sz="1000" i="1" dirty="0" smtClean="0">
                <a:solidFill>
                  <a:srgbClr val="000000"/>
                </a:solidFill>
                <a:latin typeface="Consolas" panose="020B0609020204030204" pitchFamily="49" charset="0"/>
              </a:rPr>
              <a:t>)</a:t>
            </a:r>
            <a:r>
              <a:rPr lang="en-US" altLang="zh-TW" sz="1000" dirty="0" smtClean="0">
                <a:solidFill>
                  <a:srgbClr val="000000"/>
                </a:solidFill>
                <a:latin typeface="Consolas" panose="020B0609020204030204" pitchFamily="49" charset="0"/>
              </a:rPr>
              <a:t>.</a:t>
            </a:r>
            <a:r>
              <a:rPr lang="en-US" altLang="zh-TW" sz="1000" dirty="0" err="1">
                <a:solidFill>
                  <a:srgbClr val="000000"/>
                </a:solidFill>
                <a:latin typeface="Consolas" panose="020B0609020204030204" pitchFamily="49" charset="0"/>
              </a:rPr>
              <a:t>sendToTarget</a:t>
            </a:r>
            <a:r>
              <a:rPr lang="en-US" altLang="zh-TW" sz="1000" dirty="0" smtClean="0">
                <a:solidFill>
                  <a:srgbClr val="000000"/>
                </a:solidFill>
                <a:latin typeface="Consolas" panose="020B0609020204030204" pitchFamily="49" charset="0"/>
              </a:rPr>
              <a:t>();</a:t>
            </a:r>
          </a:p>
          <a:p>
            <a:r>
              <a:rPr lang="en-US" altLang="zh-TW" sz="1000" b="1" dirty="0">
                <a:solidFill>
                  <a:srgbClr val="000000"/>
                </a:solidFill>
                <a:latin typeface="Consolas" panose="020B0609020204030204" pitchFamily="49" charset="0"/>
              </a:rPr>
              <a:t> </a:t>
            </a:r>
            <a:r>
              <a:rPr lang="en-US" altLang="zh-TW" sz="1000" b="1" dirty="0" smtClean="0">
                <a:solidFill>
                  <a:srgbClr val="000000"/>
                </a:solidFill>
                <a:latin typeface="Consolas" panose="020B0609020204030204" pitchFamily="49" charset="0"/>
              </a:rPr>
              <a:t>    }</a:t>
            </a:r>
            <a:r>
              <a:rPr lang="en-US" altLang="zh-TW" sz="1000" b="1" dirty="0" smtClean="0">
                <a:solidFill>
                  <a:srgbClr val="7F0055"/>
                </a:solidFill>
                <a:latin typeface="Consolas" panose="020B0609020204030204" pitchFamily="49" charset="0"/>
              </a:rPr>
              <a:t>catch</a:t>
            </a:r>
            <a:r>
              <a:rPr lang="en-US" altLang="zh-TW" sz="1000" b="1" dirty="0" smtClean="0">
                <a:solidFill>
                  <a:srgbClr val="000000"/>
                </a:solidFill>
                <a:latin typeface="Consolas" panose="020B0609020204030204" pitchFamily="49" charset="0"/>
              </a:rPr>
              <a:t> {</a:t>
            </a:r>
            <a:r>
              <a:rPr lang="en-US" altLang="zh-TW" sz="1000" dirty="0" err="1" smtClean="0">
                <a:solidFill>
                  <a:srgbClr val="000000"/>
                </a:solidFill>
                <a:latin typeface="Consolas" panose="020B0609020204030204" pitchFamily="49" charset="0"/>
              </a:rPr>
              <a:t>connectionLost</a:t>
            </a:r>
            <a:r>
              <a:rPr lang="en-US" altLang="zh-TW" sz="1000" dirty="0" smtClean="0">
                <a:solidFill>
                  <a:srgbClr val="000000"/>
                </a:solidFill>
                <a:latin typeface="Consolas" panose="020B0609020204030204" pitchFamily="49" charset="0"/>
              </a:rPr>
              <a:t>();</a:t>
            </a:r>
          </a:p>
          <a:p>
            <a:r>
              <a:rPr lang="en-US" altLang="zh-TW" sz="1000" dirty="0" smtClean="0">
                <a:solidFill>
                  <a:srgbClr val="000000"/>
                </a:solidFill>
                <a:latin typeface="Consolas" panose="020B0609020204030204" pitchFamily="49" charset="0"/>
              </a:rPr>
              <a:t>             </a:t>
            </a:r>
            <a:r>
              <a:rPr lang="en-US" altLang="zh-TW" sz="1000" dirty="0" err="1" smtClean="0">
                <a:solidFill>
                  <a:srgbClr val="000000"/>
                </a:solidFill>
                <a:latin typeface="Consolas" panose="020B0609020204030204" pitchFamily="49" charset="0"/>
              </a:rPr>
              <a:t>BluetoothChatService.this.start</a:t>
            </a:r>
            <a:r>
              <a:rPr lang="en-US" altLang="zh-TW" sz="1000" dirty="0" smtClean="0">
                <a:solidFill>
                  <a:srgbClr val="000000"/>
                </a:solidFill>
                <a:latin typeface="Consolas" panose="020B0609020204030204" pitchFamily="49" charset="0"/>
              </a:rPr>
              <a:t>();</a:t>
            </a:r>
            <a:r>
              <a:rPr lang="en-US" altLang="zh-TW" sz="1000" b="1" dirty="0" smtClean="0">
                <a:solidFill>
                  <a:srgbClr val="000000"/>
                </a:solidFill>
                <a:latin typeface="Consolas" panose="020B0609020204030204" pitchFamily="49" charset="0"/>
              </a:rPr>
              <a:t>}</a:t>
            </a:r>
          </a:p>
          <a:p>
            <a:r>
              <a:rPr lang="en-US" altLang="zh-TW" sz="1000" b="1" dirty="0">
                <a:solidFill>
                  <a:srgbClr val="000000"/>
                </a:solidFill>
                <a:latin typeface="Consolas" panose="020B0609020204030204" pitchFamily="49" charset="0"/>
              </a:rPr>
              <a:t>}</a:t>
            </a:r>
            <a:endParaRPr lang="en-US" altLang="zh-TW" sz="1000" b="1" dirty="0">
              <a:latin typeface="Consolas" panose="020B0609020204030204" pitchFamily="49" charset="0"/>
            </a:endParaRPr>
          </a:p>
        </p:txBody>
      </p:sp>
      <p:sp>
        <p:nvSpPr>
          <p:cNvPr id="15" name="文字方塊 14"/>
          <p:cNvSpPr txBox="1"/>
          <p:nvPr/>
        </p:nvSpPr>
        <p:spPr>
          <a:xfrm>
            <a:off x="437603" y="2287100"/>
            <a:ext cx="3499676" cy="1323439"/>
          </a:xfrm>
          <a:prstGeom prst="rect">
            <a:avLst/>
          </a:prstGeom>
          <a:noFill/>
          <a:ln>
            <a:solidFill>
              <a:schemeClr val="tx1"/>
            </a:solidFill>
          </a:ln>
        </p:spPr>
        <p:txBody>
          <a:bodyPr wrap="none" rtlCol="0">
            <a:spAutoFit/>
          </a:bodyPr>
          <a:lstStyle/>
          <a:p>
            <a:r>
              <a:rPr lang="en-US" altLang="zh-TW" sz="1000" b="1" smtClean="0">
                <a:solidFill>
                  <a:srgbClr val="7F0055"/>
                </a:solidFill>
                <a:latin typeface="Consolas" panose="020B0609020204030204" pitchFamily="49" charset="0"/>
              </a:rPr>
              <a:t>public</a:t>
            </a:r>
            <a:r>
              <a:rPr lang="en-US" altLang="zh-TW" sz="1000" b="1" smtClean="0">
                <a:solidFill>
                  <a:srgbClr val="000000"/>
                </a:solidFill>
                <a:latin typeface="Consolas" panose="020B0609020204030204" pitchFamily="49" charset="0"/>
              </a:rPr>
              <a:t> </a:t>
            </a:r>
            <a:r>
              <a:rPr lang="en-US" altLang="zh-TW" sz="1000" b="1">
                <a:solidFill>
                  <a:srgbClr val="7F0055"/>
                </a:solidFill>
                <a:latin typeface="Consolas" panose="020B0609020204030204" pitchFamily="49" charset="0"/>
              </a:rPr>
              <a:t>void</a:t>
            </a:r>
            <a:r>
              <a:rPr lang="en-US" altLang="zh-TW" sz="1000" b="1">
                <a:solidFill>
                  <a:srgbClr val="000000"/>
                </a:solidFill>
                <a:latin typeface="Consolas" panose="020B0609020204030204" pitchFamily="49" charset="0"/>
              </a:rPr>
              <a:t> sendMessage(</a:t>
            </a:r>
            <a:r>
              <a:rPr lang="en-US" altLang="zh-TW" sz="1000" b="1">
                <a:solidFill>
                  <a:srgbClr val="7F0055"/>
                </a:solidFill>
                <a:latin typeface="Consolas" panose="020B0609020204030204" pitchFamily="49" charset="0"/>
              </a:rPr>
              <a:t>byte</a:t>
            </a:r>
            <a:r>
              <a:rPr lang="en-US" altLang="zh-TW" sz="1000" b="1">
                <a:solidFill>
                  <a:srgbClr val="000000"/>
                </a:solidFill>
                <a:latin typeface="Consolas" panose="020B0609020204030204" pitchFamily="49" charset="0"/>
              </a:rPr>
              <a:t>[] send) </a:t>
            </a:r>
            <a:r>
              <a:rPr lang="en-US" altLang="zh-TW" sz="1000" b="1" smtClean="0">
                <a:solidFill>
                  <a:srgbClr val="000000"/>
                </a:solidFill>
                <a:latin typeface="Consolas" panose="020B0609020204030204" pitchFamily="49" charset="0"/>
              </a:rPr>
              <a:t>{</a:t>
            </a:r>
          </a:p>
          <a:p>
            <a:r>
              <a:rPr lang="en-US" altLang="zh-TW" sz="1000" b="1">
                <a:solidFill>
                  <a:srgbClr val="7F0055"/>
                </a:solidFill>
                <a:latin typeface="Consolas" panose="020B0609020204030204" pitchFamily="49" charset="0"/>
              </a:rPr>
              <a:t> </a:t>
            </a:r>
            <a:r>
              <a:rPr lang="en-US" altLang="zh-TW" sz="1000" b="1" smtClean="0">
                <a:solidFill>
                  <a:srgbClr val="7F0055"/>
                </a:solidFill>
                <a:latin typeface="Consolas" panose="020B0609020204030204" pitchFamily="49" charset="0"/>
              </a:rPr>
              <a:t>   if</a:t>
            </a:r>
            <a:r>
              <a:rPr lang="en-US" altLang="zh-TW" sz="1000" b="1" smtClean="0">
                <a:solidFill>
                  <a:srgbClr val="000000"/>
                </a:solidFill>
                <a:latin typeface="Consolas" panose="020B0609020204030204" pitchFamily="49" charset="0"/>
              </a:rPr>
              <a:t> </a:t>
            </a:r>
            <a:r>
              <a:rPr lang="en-US" altLang="zh-TW" sz="1000" b="1">
                <a:solidFill>
                  <a:srgbClr val="000000"/>
                </a:solidFill>
                <a:latin typeface="Consolas" panose="020B0609020204030204" pitchFamily="49" charset="0"/>
              </a:rPr>
              <a:t>(</a:t>
            </a:r>
            <a:r>
              <a:rPr lang="en-US" altLang="zh-TW" sz="1000" b="1">
                <a:solidFill>
                  <a:srgbClr val="0000C0"/>
                </a:solidFill>
                <a:latin typeface="Consolas" panose="020B0609020204030204" pitchFamily="49" charset="0"/>
              </a:rPr>
              <a:t>mChatService</a:t>
            </a:r>
            <a:r>
              <a:rPr lang="en-US" altLang="zh-TW" sz="1000" b="1">
                <a:solidFill>
                  <a:srgbClr val="000000"/>
                </a:solidFill>
                <a:latin typeface="Consolas" panose="020B0609020204030204" pitchFamily="49" charset="0"/>
              </a:rPr>
              <a:t>.getState() != </a:t>
            </a:r>
            <a:endParaRPr lang="en-US" altLang="zh-TW" sz="1000" b="1" smtClean="0">
              <a:solidFill>
                <a:srgbClr val="000000"/>
              </a:solidFill>
              <a:latin typeface="Consolas" panose="020B0609020204030204" pitchFamily="49" charset="0"/>
            </a:endParaRPr>
          </a:p>
          <a:p>
            <a:r>
              <a:rPr lang="en-US" altLang="zh-TW" sz="1000" b="1">
                <a:solidFill>
                  <a:srgbClr val="000000"/>
                </a:solidFill>
                <a:latin typeface="Consolas" panose="020B0609020204030204" pitchFamily="49" charset="0"/>
              </a:rPr>
              <a:t> </a:t>
            </a:r>
            <a:r>
              <a:rPr lang="en-US" altLang="zh-TW" sz="1000" b="1" smtClean="0">
                <a:solidFill>
                  <a:srgbClr val="000000"/>
                </a:solidFill>
                <a:latin typeface="Consolas" panose="020B0609020204030204" pitchFamily="49" charset="0"/>
              </a:rPr>
              <a:t>        BluetoothChatService.</a:t>
            </a:r>
            <a:r>
              <a:rPr lang="en-US" altLang="zh-TW" sz="1000" b="1" i="1" smtClean="0">
                <a:solidFill>
                  <a:srgbClr val="0000C0"/>
                </a:solidFill>
                <a:latin typeface="Consolas" panose="020B0609020204030204" pitchFamily="49" charset="0"/>
              </a:rPr>
              <a:t>STATE_CONNECTED</a:t>
            </a:r>
            <a:r>
              <a:rPr lang="en-US" altLang="zh-TW" sz="1000" b="1" i="1">
                <a:solidFill>
                  <a:srgbClr val="000000"/>
                </a:solidFill>
                <a:latin typeface="Consolas" panose="020B0609020204030204" pitchFamily="49" charset="0"/>
              </a:rPr>
              <a:t>) </a:t>
            </a:r>
            <a:endParaRPr lang="en-US" altLang="zh-TW" sz="1000" b="1" i="1" smtClean="0">
              <a:solidFill>
                <a:srgbClr val="000000"/>
              </a:solidFill>
              <a:latin typeface="Consolas" panose="020B0609020204030204" pitchFamily="49" charset="0"/>
            </a:endParaRPr>
          </a:p>
          <a:p>
            <a:r>
              <a:rPr lang="en-US" altLang="zh-TW" sz="1000" b="1" i="1">
                <a:solidFill>
                  <a:srgbClr val="000000"/>
                </a:solidFill>
                <a:latin typeface="Consolas" panose="020B0609020204030204" pitchFamily="49" charset="0"/>
              </a:rPr>
              <a:t> </a:t>
            </a:r>
            <a:r>
              <a:rPr lang="en-US" altLang="zh-TW" sz="1000" b="1" i="1" smtClean="0">
                <a:solidFill>
                  <a:srgbClr val="000000"/>
                </a:solidFill>
                <a:latin typeface="Consolas" panose="020B0609020204030204" pitchFamily="49" charset="0"/>
              </a:rPr>
              <a:t>   {</a:t>
            </a:r>
          </a:p>
          <a:p>
            <a:r>
              <a:rPr lang="en-US" altLang="zh-TW" sz="1000" b="1" smtClean="0">
                <a:solidFill>
                  <a:srgbClr val="7F0055"/>
                </a:solidFill>
                <a:latin typeface="Consolas" panose="020B0609020204030204" pitchFamily="49" charset="0"/>
              </a:rPr>
              <a:t>        return</a:t>
            </a:r>
            <a:r>
              <a:rPr lang="en-US" altLang="zh-TW" sz="1000" b="1">
                <a:solidFill>
                  <a:srgbClr val="000000"/>
                </a:solidFill>
                <a:latin typeface="Consolas" panose="020B0609020204030204" pitchFamily="49" charset="0"/>
              </a:rPr>
              <a:t>;</a:t>
            </a:r>
          </a:p>
          <a:p>
            <a:r>
              <a:rPr lang="zh-TW" altLang="en-US" sz="1000">
                <a:solidFill>
                  <a:srgbClr val="000000"/>
                </a:solidFill>
                <a:latin typeface="Consolas" panose="020B0609020204030204" pitchFamily="49" charset="0"/>
              </a:rPr>
              <a:t>    </a:t>
            </a:r>
            <a:r>
              <a:rPr lang="en-US" altLang="zh-TW" sz="1000" smtClean="0">
                <a:solidFill>
                  <a:srgbClr val="000000"/>
                </a:solidFill>
                <a:latin typeface="Consolas" panose="020B0609020204030204" pitchFamily="49" charset="0"/>
              </a:rPr>
              <a:t>}</a:t>
            </a:r>
            <a:endParaRPr lang="en-US" altLang="zh-TW" sz="1000">
              <a:solidFill>
                <a:srgbClr val="000000"/>
              </a:solidFill>
              <a:latin typeface="Consolas" panose="020B0609020204030204" pitchFamily="49" charset="0"/>
            </a:endParaRPr>
          </a:p>
          <a:p>
            <a:r>
              <a:rPr lang="en-US" altLang="zh-TW" sz="1000">
                <a:solidFill>
                  <a:srgbClr val="000000"/>
                </a:solidFill>
                <a:latin typeface="Consolas" panose="020B0609020204030204" pitchFamily="49" charset="0"/>
              </a:rPr>
              <a:t>        </a:t>
            </a:r>
            <a:r>
              <a:rPr lang="en-US" altLang="zh-TW" sz="1000">
                <a:solidFill>
                  <a:srgbClr val="0000C0"/>
                </a:solidFill>
                <a:latin typeface="Consolas" panose="020B0609020204030204" pitchFamily="49" charset="0"/>
              </a:rPr>
              <a:t>mChatService</a:t>
            </a:r>
            <a:r>
              <a:rPr lang="en-US" altLang="zh-TW" sz="1000">
                <a:solidFill>
                  <a:srgbClr val="000000"/>
                </a:solidFill>
                <a:latin typeface="Consolas" panose="020B0609020204030204" pitchFamily="49" charset="0"/>
              </a:rPr>
              <a:t>.write(send);</a:t>
            </a:r>
          </a:p>
          <a:p>
            <a:r>
              <a:rPr lang="en-US" altLang="zh-TW" sz="1000" smtClean="0">
                <a:solidFill>
                  <a:srgbClr val="000000"/>
                </a:solidFill>
                <a:latin typeface="Consolas" panose="020B0609020204030204" pitchFamily="49" charset="0"/>
              </a:rPr>
              <a:t>} </a:t>
            </a:r>
            <a:endParaRPr lang="en-US" altLang="zh-TW" sz="1000">
              <a:solidFill>
                <a:srgbClr val="000000"/>
              </a:solidFill>
              <a:latin typeface="Consolas" panose="020B0609020204030204" pitchFamily="49" charset="0"/>
            </a:endParaRPr>
          </a:p>
        </p:txBody>
      </p:sp>
      <p:sp>
        <p:nvSpPr>
          <p:cNvPr id="16" name="文字方塊 15"/>
          <p:cNvSpPr txBox="1"/>
          <p:nvPr/>
        </p:nvSpPr>
        <p:spPr>
          <a:xfrm>
            <a:off x="3342625" y="2296275"/>
            <a:ext cx="3147015" cy="1169551"/>
          </a:xfrm>
          <a:prstGeom prst="rect">
            <a:avLst/>
          </a:prstGeom>
          <a:noFill/>
          <a:ln>
            <a:solidFill>
              <a:schemeClr val="tx1"/>
            </a:solidFill>
          </a:ln>
        </p:spPr>
        <p:txBody>
          <a:bodyPr wrap="none" rtlCol="0">
            <a:spAutoFit/>
          </a:bodyPr>
          <a:lstStyle/>
          <a:p>
            <a:r>
              <a:rPr lang="en-US" altLang="zh-TW" sz="1000">
                <a:solidFill>
                  <a:srgbClr val="000000"/>
                </a:solidFill>
                <a:latin typeface="Consolas" panose="020B0609020204030204" pitchFamily="49" charset="0"/>
              </a:rPr>
              <a:t> </a:t>
            </a:r>
            <a:r>
              <a:rPr lang="en-US" altLang="zh-TW" sz="1000" b="1">
                <a:solidFill>
                  <a:srgbClr val="7F0055"/>
                </a:solidFill>
                <a:latin typeface="Consolas" panose="020B0609020204030204" pitchFamily="49" charset="0"/>
              </a:rPr>
              <a:t>public</a:t>
            </a:r>
            <a:r>
              <a:rPr lang="en-US" altLang="zh-TW" sz="1000" b="1">
                <a:solidFill>
                  <a:srgbClr val="000000"/>
                </a:solidFill>
                <a:latin typeface="Consolas" panose="020B0609020204030204" pitchFamily="49" charset="0"/>
              </a:rPr>
              <a:t> </a:t>
            </a:r>
            <a:r>
              <a:rPr lang="en-US" altLang="zh-TW" sz="1000" b="1">
                <a:solidFill>
                  <a:srgbClr val="7F0055"/>
                </a:solidFill>
                <a:latin typeface="Consolas" panose="020B0609020204030204" pitchFamily="49" charset="0"/>
              </a:rPr>
              <a:t>void</a:t>
            </a:r>
            <a:r>
              <a:rPr lang="en-US" altLang="zh-TW" sz="1000" b="1">
                <a:solidFill>
                  <a:srgbClr val="000000"/>
                </a:solidFill>
                <a:latin typeface="Consolas" panose="020B0609020204030204" pitchFamily="49" charset="0"/>
              </a:rPr>
              <a:t> write(</a:t>
            </a:r>
            <a:r>
              <a:rPr lang="en-US" altLang="zh-TW" sz="1000" b="1">
                <a:solidFill>
                  <a:srgbClr val="7F0055"/>
                </a:solidFill>
                <a:latin typeface="Consolas" panose="020B0609020204030204" pitchFamily="49" charset="0"/>
              </a:rPr>
              <a:t>byte</a:t>
            </a:r>
            <a:r>
              <a:rPr lang="en-US" altLang="zh-TW" sz="1000" b="1">
                <a:solidFill>
                  <a:srgbClr val="000000"/>
                </a:solidFill>
                <a:latin typeface="Consolas" panose="020B0609020204030204" pitchFamily="49" charset="0"/>
              </a:rPr>
              <a:t>[] buffer) {</a:t>
            </a:r>
          </a:p>
          <a:p>
            <a:r>
              <a:rPr lang="en-US" altLang="zh-TW" sz="1000">
                <a:solidFill>
                  <a:srgbClr val="000000"/>
                </a:solidFill>
                <a:latin typeface="Consolas" panose="020B0609020204030204" pitchFamily="49" charset="0"/>
              </a:rPr>
              <a:t>            </a:t>
            </a:r>
            <a:r>
              <a:rPr lang="en-US" altLang="zh-TW" sz="1000" b="1">
                <a:solidFill>
                  <a:srgbClr val="7F0055"/>
                </a:solidFill>
                <a:latin typeface="Consolas" panose="020B0609020204030204" pitchFamily="49" charset="0"/>
              </a:rPr>
              <a:t>try</a:t>
            </a:r>
            <a:r>
              <a:rPr lang="en-US" altLang="zh-TW" sz="1000" b="1">
                <a:solidFill>
                  <a:srgbClr val="000000"/>
                </a:solidFill>
                <a:latin typeface="Consolas" panose="020B0609020204030204" pitchFamily="49" charset="0"/>
              </a:rPr>
              <a:t> </a:t>
            </a:r>
            <a:r>
              <a:rPr lang="en-US" altLang="zh-TW" sz="1000">
                <a:solidFill>
                  <a:srgbClr val="000000"/>
                </a:solidFill>
                <a:latin typeface="Consolas" panose="020B0609020204030204" pitchFamily="49" charset="0"/>
              </a:rPr>
              <a:t>{</a:t>
            </a:r>
          </a:p>
          <a:p>
            <a:r>
              <a:rPr lang="en-US" altLang="zh-TW" sz="1000">
                <a:solidFill>
                  <a:srgbClr val="000000"/>
                </a:solidFill>
                <a:latin typeface="Consolas" panose="020B0609020204030204" pitchFamily="49" charset="0"/>
              </a:rPr>
              <a:t>                </a:t>
            </a:r>
            <a:r>
              <a:rPr lang="en-US" altLang="zh-TW" sz="1000">
                <a:solidFill>
                  <a:srgbClr val="0000C0"/>
                </a:solidFill>
                <a:latin typeface="Consolas" panose="020B0609020204030204" pitchFamily="49" charset="0"/>
              </a:rPr>
              <a:t>mmOutStream</a:t>
            </a:r>
            <a:r>
              <a:rPr lang="en-US" altLang="zh-TW" sz="1000">
                <a:solidFill>
                  <a:srgbClr val="000000"/>
                </a:solidFill>
                <a:latin typeface="Consolas" panose="020B0609020204030204" pitchFamily="49" charset="0"/>
              </a:rPr>
              <a:t>.write(buffer</a:t>
            </a:r>
            <a:r>
              <a:rPr lang="en-US" altLang="zh-TW" sz="1000" smtClean="0">
                <a:solidFill>
                  <a:srgbClr val="000000"/>
                </a:solidFill>
                <a:latin typeface="Consolas" panose="020B0609020204030204" pitchFamily="49" charset="0"/>
              </a:rPr>
              <a:t>);</a:t>
            </a:r>
          </a:p>
          <a:p>
            <a:r>
              <a:rPr lang="en-US" altLang="zh-TW" sz="1000">
                <a:solidFill>
                  <a:srgbClr val="000000"/>
                </a:solidFill>
                <a:latin typeface="Consolas" panose="020B0609020204030204" pitchFamily="49" charset="0"/>
              </a:rPr>
              <a:t>	</a:t>
            </a:r>
            <a:r>
              <a:rPr lang="en-US" altLang="zh-TW" sz="1000" smtClean="0">
                <a:solidFill>
                  <a:srgbClr val="000000"/>
                </a:solidFill>
                <a:latin typeface="Consolas" panose="020B0609020204030204" pitchFamily="49" charset="0"/>
              </a:rPr>
              <a:t>	…</a:t>
            </a:r>
          </a:p>
          <a:p>
            <a:r>
              <a:rPr lang="en-US" altLang="zh-TW" sz="1000" smtClean="0">
                <a:solidFill>
                  <a:srgbClr val="000000"/>
                </a:solidFill>
                <a:latin typeface="Consolas" panose="020B0609020204030204" pitchFamily="49" charset="0"/>
              </a:rPr>
              <a:t>	} </a:t>
            </a:r>
            <a:r>
              <a:rPr lang="en-US" altLang="zh-TW" sz="1000" b="1">
                <a:solidFill>
                  <a:srgbClr val="7F0055"/>
                </a:solidFill>
                <a:latin typeface="Consolas" panose="020B0609020204030204" pitchFamily="49" charset="0"/>
              </a:rPr>
              <a:t>catch</a:t>
            </a:r>
            <a:r>
              <a:rPr lang="en-US" altLang="zh-TW" sz="1000" b="1">
                <a:solidFill>
                  <a:srgbClr val="000000"/>
                </a:solidFill>
                <a:latin typeface="Consolas" panose="020B0609020204030204" pitchFamily="49" charset="0"/>
              </a:rPr>
              <a:t> </a:t>
            </a:r>
            <a:r>
              <a:rPr lang="en-US" altLang="zh-TW" sz="1000" b="1" smtClean="0">
                <a:solidFill>
                  <a:srgbClr val="000000"/>
                </a:solidFill>
                <a:latin typeface="Consolas" panose="020B0609020204030204" pitchFamily="49" charset="0"/>
              </a:rPr>
              <a:t> </a:t>
            </a:r>
            <a:r>
              <a:rPr lang="en-US" altLang="zh-TW" sz="1000" smtClean="0">
                <a:solidFill>
                  <a:srgbClr val="000000"/>
                </a:solidFill>
                <a:latin typeface="Consolas" panose="020B0609020204030204" pitchFamily="49" charset="0"/>
              </a:rPr>
              <a:t>{ …</a:t>
            </a:r>
          </a:p>
          <a:p>
            <a:r>
              <a:rPr lang="en-US" altLang="zh-TW" sz="1000" b="1">
                <a:solidFill>
                  <a:srgbClr val="000000"/>
                </a:solidFill>
                <a:latin typeface="Consolas" panose="020B0609020204030204" pitchFamily="49" charset="0"/>
              </a:rPr>
              <a:t> </a:t>
            </a:r>
            <a:r>
              <a:rPr lang="en-US" altLang="zh-TW" sz="1000" b="1" smtClean="0">
                <a:solidFill>
                  <a:srgbClr val="000000"/>
                </a:solidFill>
                <a:latin typeface="Consolas" panose="020B0609020204030204" pitchFamily="49" charset="0"/>
              </a:rPr>
              <a:t>            </a:t>
            </a:r>
            <a:r>
              <a:rPr lang="en-US" altLang="zh-TW" sz="1000" smtClean="0">
                <a:solidFill>
                  <a:srgbClr val="000000"/>
                </a:solidFill>
                <a:latin typeface="Consolas" panose="020B0609020204030204" pitchFamily="49" charset="0"/>
              </a:rPr>
              <a:t>}</a:t>
            </a:r>
            <a:endParaRPr lang="en-US" altLang="zh-TW" sz="1000">
              <a:solidFill>
                <a:srgbClr val="000000"/>
              </a:solidFill>
              <a:latin typeface="Consolas" panose="020B0609020204030204" pitchFamily="49" charset="0"/>
            </a:endParaRPr>
          </a:p>
          <a:p>
            <a:r>
              <a:rPr lang="zh-TW" altLang="en-US" sz="1000">
                <a:solidFill>
                  <a:srgbClr val="000000"/>
                </a:solidFill>
                <a:latin typeface="Consolas" panose="020B0609020204030204" pitchFamily="49" charset="0"/>
              </a:rPr>
              <a:t>        </a:t>
            </a:r>
            <a:r>
              <a:rPr lang="en-US" altLang="zh-TW" sz="1000">
                <a:solidFill>
                  <a:srgbClr val="000000"/>
                </a:solidFill>
                <a:latin typeface="Consolas" panose="020B0609020204030204" pitchFamily="49" charset="0"/>
              </a:rPr>
              <a:t>}</a:t>
            </a:r>
            <a:endParaRPr lang="en-US" altLang="zh-TW" sz="1000" b="1">
              <a:latin typeface="Consolas" panose="020B0609020204030204" pitchFamily="49" charset="0"/>
            </a:endParaRPr>
          </a:p>
        </p:txBody>
      </p:sp>
    </p:spTree>
    <p:extLst>
      <p:ext uri="{BB962C8B-B14F-4D97-AF65-F5344CB8AC3E}">
        <p14:creationId xmlns:p14="http://schemas.microsoft.com/office/powerpoint/2010/main" val="35972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22" presetClass="exit" presetSubtype="8" fill="hold" grpId="0" nodeType="withEffect">
                                  <p:stCondLst>
                                    <p:cond delay="0"/>
                                  </p:stCondLst>
                                  <p:childTnLst>
                                    <p:animEffect transition="out" filter="wipe(left)">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22" presetClass="exit" presetSubtype="8" fill="hold" nodeType="withEffect">
                                  <p:stCondLst>
                                    <p:cond delay="0"/>
                                  </p:stCondLst>
                                  <p:childTnLst>
                                    <p:animEffect transition="out" filter="wipe(lef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1000"/>
                                        <p:tgtEl>
                                          <p:spTgt spid="4"/>
                                        </p:tgtEl>
                                      </p:cBhvr>
                                    </p:animEffect>
                                    <p:set>
                                      <p:cBhvr>
                                        <p:cTn id="28" dur="1" fill="hold">
                                          <p:stCondLst>
                                            <p:cond delay="999"/>
                                          </p:stCondLst>
                                        </p:cTn>
                                        <p:tgtEl>
                                          <p:spTgt spid="4"/>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animBg="1"/>
      <p:bldP spid="15" grpId="0"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latin typeface="標楷體" panose="03000509000000000000" pitchFamily="65" charset="-120"/>
                <a:ea typeface="標楷體" panose="03000509000000000000" pitchFamily="65" charset="-120"/>
              </a:rPr>
              <a:t>ZigBee </a:t>
            </a:r>
            <a:r>
              <a:rPr lang="zh-TW" altLang="en-US" dirty="0">
                <a:latin typeface="標楷體" panose="03000509000000000000" pitchFamily="65" charset="-120"/>
                <a:ea typeface="標楷體" panose="03000509000000000000" pitchFamily="65" charset="-120"/>
              </a:rPr>
              <a:t>介紹</a:t>
            </a:r>
          </a:p>
        </p:txBody>
      </p:sp>
      <p:sp>
        <p:nvSpPr>
          <p:cNvPr id="3" name="副標題 2"/>
          <p:cNvSpPr>
            <a:spLocks noGrp="1"/>
          </p:cNvSpPr>
          <p:nvPr>
            <p:ph type="subTitle" idx="1"/>
          </p:nvPr>
        </p:nvSpPr>
        <p:spPr/>
        <p:txBody>
          <a:bodyPr/>
          <a:lstStyle/>
          <a:p>
            <a:r>
              <a:rPr lang="en-US" altLang="zh-TW" dirty="0"/>
              <a:t>2016/08/27</a:t>
            </a:r>
            <a:endParaRPr lang="zh-TW" altLang="en-US" dirty="0"/>
          </a:p>
        </p:txBody>
      </p:sp>
    </p:spTree>
    <p:extLst>
      <p:ext uri="{BB962C8B-B14F-4D97-AF65-F5344CB8AC3E}">
        <p14:creationId xmlns:p14="http://schemas.microsoft.com/office/powerpoint/2010/main" val="30723941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大綱</a:t>
            </a:r>
          </a:p>
        </p:txBody>
      </p:sp>
      <p:sp>
        <p:nvSpPr>
          <p:cNvPr id="3" name="內容版面配置區 2"/>
          <p:cNvSpPr>
            <a:spLocks noGrp="1"/>
          </p:cNvSpPr>
          <p:nvPr>
            <p:ph idx="4294967295"/>
          </p:nvPr>
        </p:nvSpPr>
        <p:spPr>
          <a:xfrm>
            <a:off x="1151022" y="1853754"/>
            <a:ext cx="7140119" cy="4567948"/>
          </a:xfrm>
          <a:prstGeom prst="rect">
            <a:avLst/>
          </a:prstGeom>
        </p:spPr>
        <p:txBody>
          <a:bodyPr>
            <a:normAutofit/>
          </a:bodyPr>
          <a:lstStyle/>
          <a:p>
            <a:pPr marL="285750" indent="-285750"/>
            <a:r>
              <a:rPr lang="en-US" altLang="zh-TW" sz="2400" dirty="0">
                <a:latin typeface="標楷體" panose="03000509000000000000" pitchFamily="65" charset="-120"/>
                <a:ea typeface="標楷體" panose="03000509000000000000" pitchFamily="65" charset="-120"/>
              </a:rPr>
              <a:t>ZigBee</a:t>
            </a:r>
            <a:r>
              <a:rPr lang="zh-TW" altLang="en-US" sz="2400" dirty="0">
                <a:latin typeface="標楷體" panose="03000509000000000000" pitchFamily="65" charset="-120"/>
                <a:ea typeface="標楷體" panose="03000509000000000000" pitchFamily="65" charset="-120"/>
              </a:rPr>
              <a:t> 簡介特色</a:t>
            </a:r>
            <a:endParaRPr lang="en-US" altLang="zh-TW" sz="2400" dirty="0">
              <a:latin typeface="標楷體" panose="03000509000000000000" pitchFamily="65" charset="-120"/>
              <a:ea typeface="標楷體" panose="03000509000000000000" pitchFamily="65" charset="-120"/>
            </a:endParaRPr>
          </a:p>
          <a:p>
            <a:pPr marL="285750" indent="-285750"/>
            <a:r>
              <a:rPr lang="zh-TW" altLang="en-US" sz="2400" dirty="0">
                <a:latin typeface="標楷體" panose="03000509000000000000" pitchFamily="65" charset="-120"/>
                <a:ea typeface="標楷體" panose="03000509000000000000" pitchFamily="65" charset="-120"/>
              </a:rPr>
              <a:t>協定概訴</a:t>
            </a:r>
            <a:endParaRPr lang="en-US" altLang="zh-TW" sz="2400" dirty="0">
              <a:latin typeface="標楷體" panose="03000509000000000000" pitchFamily="65" charset="-120"/>
              <a:ea typeface="標楷體" panose="03000509000000000000" pitchFamily="65" charset="-120"/>
            </a:endParaRPr>
          </a:p>
          <a:p>
            <a:pPr marL="742950" lvl="1" indent="-285750"/>
            <a:r>
              <a:rPr lang="en-US" altLang="zh-TW" sz="2400" dirty="0">
                <a:latin typeface="標楷體" panose="03000509000000000000" pitchFamily="65" charset="-120"/>
                <a:ea typeface="標楷體" panose="03000509000000000000" pitchFamily="65" charset="-120"/>
              </a:rPr>
              <a:t>IEEE802.15.4</a:t>
            </a:r>
            <a:r>
              <a:rPr lang="zh-TW" altLang="en-US" sz="2400" dirty="0">
                <a:latin typeface="標楷體" panose="03000509000000000000" pitchFamily="65" charset="-120"/>
                <a:ea typeface="標楷體" panose="03000509000000000000" pitchFamily="65" charset="-120"/>
              </a:rPr>
              <a:t>規範</a:t>
            </a:r>
            <a:endParaRPr lang="en-US" altLang="zh-TW" sz="2400" dirty="0">
              <a:latin typeface="標楷體" panose="03000509000000000000" pitchFamily="65" charset="-120"/>
              <a:ea typeface="標楷體" panose="03000509000000000000" pitchFamily="65" charset="-120"/>
            </a:endParaRPr>
          </a:p>
          <a:p>
            <a:pPr marL="742950" lvl="1" indent="-285750"/>
            <a:r>
              <a:rPr lang="en-US" altLang="zh-TW" sz="2400" dirty="0">
                <a:latin typeface="標楷體" panose="03000509000000000000" pitchFamily="65" charset="-120"/>
                <a:ea typeface="標楷體" panose="03000509000000000000" pitchFamily="65" charset="-120"/>
              </a:rPr>
              <a:t>ZigBee</a:t>
            </a:r>
            <a:r>
              <a:rPr lang="zh-TW" altLang="en-US" sz="2400" dirty="0">
                <a:latin typeface="標楷體" panose="03000509000000000000" pitchFamily="65" charset="-120"/>
                <a:ea typeface="標楷體" panose="03000509000000000000" pitchFamily="65" charset="-120"/>
              </a:rPr>
              <a:t>協定</a:t>
            </a:r>
            <a:endParaRPr lang="en-US" altLang="zh-TW" sz="2400" dirty="0">
              <a:latin typeface="標楷體" panose="03000509000000000000" pitchFamily="65" charset="-120"/>
              <a:ea typeface="標楷體" panose="03000509000000000000" pitchFamily="65" charset="-120"/>
            </a:endParaRPr>
          </a:p>
          <a:p>
            <a:pPr marL="742950" lvl="1" indent="-285750"/>
            <a:r>
              <a:rPr lang="zh-TW" altLang="en-US" sz="2400" dirty="0">
                <a:latin typeface="標楷體" panose="03000509000000000000" pitchFamily="65" charset="-120"/>
                <a:ea typeface="標楷體" panose="03000509000000000000" pitchFamily="65" charset="-120"/>
              </a:rPr>
              <a:t>通道存取方式 </a:t>
            </a:r>
            <a:endParaRPr lang="en-US" altLang="zh-TW" sz="2400" dirty="0">
              <a:latin typeface="標楷體" panose="03000509000000000000" pitchFamily="65" charset="-120"/>
              <a:ea typeface="標楷體" panose="03000509000000000000" pitchFamily="65" charset="-120"/>
            </a:endParaRPr>
          </a:p>
          <a:p>
            <a:pPr marL="742950" lvl="1" indent="-285750"/>
            <a:r>
              <a:rPr lang="en-US" altLang="zh-TW" sz="2400" dirty="0">
                <a:latin typeface="標楷體" panose="03000509000000000000" pitchFamily="65" charset="-120"/>
                <a:ea typeface="標楷體" panose="03000509000000000000" pitchFamily="65" charset="-120"/>
              </a:rPr>
              <a:t>CSMA</a:t>
            </a:r>
            <a:r>
              <a:rPr lang="zh-TW" altLang="en-US" sz="2400" dirty="0">
                <a:latin typeface="標楷體" panose="03000509000000000000" pitchFamily="65" charset="-120"/>
                <a:ea typeface="標楷體" panose="03000509000000000000" pitchFamily="65" charset="-120"/>
              </a:rPr>
              <a:t>載波偵聽多路存取機制</a:t>
            </a:r>
            <a:endParaRPr lang="en-US" altLang="zh-TW" sz="2400" dirty="0">
              <a:latin typeface="標楷體" panose="03000509000000000000" pitchFamily="65" charset="-120"/>
              <a:ea typeface="標楷體" panose="03000509000000000000" pitchFamily="65" charset="-120"/>
            </a:endParaRPr>
          </a:p>
          <a:p>
            <a:pPr marL="285750" indent="-285750"/>
            <a:r>
              <a:rPr lang="en-US" altLang="zh-TW" sz="2400" dirty="0">
                <a:latin typeface="標楷體" panose="03000509000000000000" pitchFamily="65" charset="-120"/>
                <a:ea typeface="標楷體" panose="03000509000000000000" pitchFamily="65" charset="-120"/>
              </a:rPr>
              <a:t>ZigBee</a:t>
            </a:r>
            <a:r>
              <a:rPr lang="zh-TW" altLang="en-US" sz="2400" dirty="0">
                <a:latin typeface="標楷體" panose="03000509000000000000" pitchFamily="65" charset="-120"/>
                <a:ea typeface="標楷體" panose="03000509000000000000" pitchFamily="65" charset="-120"/>
              </a:rPr>
              <a:t>傳輸模型</a:t>
            </a:r>
            <a:endParaRPr lang="en-US" altLang="zh-TW" sz="2400" dirty="0">
              <a:latin typeface="標楷體" panose="03000509000000000000" pitchFamily="65" charset="-120"/>
              <a:ea typeface="標楷體" panose="03000509000000000000" pitchFamily="65" charset="-120"/>
            </a:endParaRPr>
          </a:p>
          <a:p>
            <a:pPr marL="285750" indent="-285750"/>
            <a:r>
              <a:rPr lang="en-US" altLang="zh-TW" sz="2400" dirty="0">
                <a:latin typeface="標楷體" panose="03000509000000000000" pitchFamily="65" charset="-120"/>
                <a:ea typeface="標楷體" panose="03000509000000000000" pitchFamily="65" charset="-120"/>
              </a:rPr>
              <a:t>ZigBee</a:t>
            </a:r>
            <a:r>
              <a:rPr lang="zh-TW" altLang="en-US" sz="2400" dirty="0">
                <a:latin typeface="標楷體" panose="03000509000000000000" pitchFamily="65" charset="-120"/>
                <a:ea typeface="標楷體" panose="03000509000000000000" pitchFamily="65" charset="-120"/>
              </a:rPr>
              <a:t>封包堆疊與訊框結構</a:t>
            </a:r>
            <a:endParaRPr lang="en-US" altLang="zh-TW" sz="2400" dirty="0">
              <a:latin typeface="標楷體" panose="03000509000000000000" pitchFamily="65" charset="-120"/>
              <a:ea typeface="標楷體" panose="03000509000000000000" pitchFamily="65" charset="-120"/>
            </a:endParaRPr>
          </a:p>
          <a:p>
            <a:pPr marL="285750" indent="-285750"/>
            <a:endParaRPr lang="en-US" altLang="zh-TW" sz="2400" dirty="0">
              <a:latin typeface="標楷體" panose="03000509000000000000" pitchFamily="65" charset="-120"/>
              <a:ea typeface="標楷體" panose="03000509000000000000" pitchFamily="65" charset="-120"/>
            </a:endParaRPr>
          </a:p>
          <a:p>
            <a:pPr marL="285750" indent="-285750"/>
            <a:endParaRPr lang="zh-TW" altLang="en-US" dirty="0"/>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backgroundRemoval t="9783" b="89674" l="6545" r="94545">
                        <a14:foregroundMark x1="49091" y1="70109" x2="49091" y2="70109"/>
                        <a14:foregroundMark x1="46182" y1="72826" x2="46182" y2="72826"/>
                        <a14:foregroundMark x1="51636" y1="77717" x2="51636" y2="77717"/>
                        <a14:foregroundMark x1="48727" y1="83152" x2="48727" y2="83152"/>
                        <a14:foregroundMark x1="43636" y1="51087" x2="43636" y2="51087"/>
                        <a14:foregroundMark x1="46182" y1="54348" x2="46182" y2="54348"/>
                        <a14:foregroundMark x1="53091" y1="52717" x2="53091" y2="52717"/>
                        <a14:foregroundMark x1="55273" y1="54348" x2="55273" y2="54348"/>
                        <a14:foregroundMark x1="58909" y1="54348" x2="58909" y2="54348"/>
                        <a14:foregroundMark x1="62182" y1="50000" x2="62182" y2="50000"/>
                        <a14:foregroundMark x1="46182" y1="49457" x2="46182" y2="49457"/>
                      </a14:backgroundRemoval>
                    </a14:imgEffect>
                  </a14:imgLayer>
                </a14:imgProps>
              </a:ext>
              <a:ext uri="{28A0092B-C50C-407E-A947-70E740481C1C}">
                <a14:useLocalDpi xmlns:a14="http://schemas.microsoft.com/office/drawing/2010/main" val="0"/>
              </a:ext>
            </a:extLst>
          </a:blip>
          <a:stretch>
            <a:fillRect/>
          </a:stretch>
        </p:blipFill>
        <p:spPr>
          <a:xfrm>
            <a:off x="4358640" y="1503681"/>
            <a:ext cx="3479659" cy="3553971"/>
          </a:xfrm>
          <a:prstGeom prst="rect">
            <a:avLst/>
          </a:prstGeom>
        </p:spPr>
      </p:pic>
    </p:spTree>
    <p:extLst>
      <p:ext uri="{BB962C8B-B14F-4D97-AF65-F5344CB8AC3E}">
        <p14:creationId xmlns:p14="http://schemas.microsoft.com/office/powerpoint/2010/main" val="27379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ZigBee</a:t>
            </a:r>
            <a:r>
              <a:rPr lang="zh-TW" altLang="en-US" dirty="0">
                <a:latin typeface="標楷體" panose="03000509000000000000" pitchFamily="65" charset="-120"/>
                <a:ea typeface="標楷體" panose="03000509000000000000" pitchFamily="65" charset="-120"/>
              </a:rPr>
              <a:t> 簡介特色</a:t>
            </a:r>
            <a:endParaRPr lang="zh-TW" altLang="en-US" dirty="0"/>
          </a:p>
        </p:txBody>
      </p:sp>
      <p:sp>
        <p:nvSpPr>
          <p:cNvPr id="3" name="內容版面配置區 2"/>
          <p:cNvSpPr>
            <a:spLocks noGrp="1"/>
          </p:cNvSpPr>
          <p:nvPr>
            <p:ph idx="4294967295"/>
          </p:nvPr>
        </p:nvSpPr>
        <p:spPr>
          <a:xfrm>
            <a:off x="922422" y="1853754"/>
            <a:ext cx="7140119" cy="4047717"/>
          </a:xfrm>
          <a:prstGeom prst="rect">
            <a:avLst/>
          </a:prstGeom>
        </p:spPr>
        <p:txBody>
          <a:bodyPr>
            <a:normAutofit/>
          </a:bodyPr>
          <a:lstStyle/>
          <a:p>
            <a:pPr marL="285750" indent="-285750"/>
            <a:r>
              <a:rPr lang="en-US" altLang="zh-TW" dirty="0">
                <a:latin typeface="標楷體" panose="03000509000000000000" pitchFamily="65" charset="-120"/>
                <a:ea typeface="標楷體" panose="03000509000000000000" pitchFamily="65" charset="-120"/>
              </a:rPr>
              <a:t>1998</a:t>
            </a:r>
            <a:r>
              <a:rPr lang="zh-TW" altLang="en-US" dirty="0">
                <a:latin typeface="標楷體" panose="03000509000000000000" pitchFamily="65" charset="-120"/>
                <a:ea typeface="標楷體" panose="03000509000000000000" pitchFamily="65" charset="-120"/>
              </a:rPr>
              <a:t>年由</a:t>
            </a:r>
            <a:r>
              <a:rPr lang="en-US" altLang="zh-TW" dirty="0">
                <a:latin typeface="標楷體" panose="03000509000000000000" pitchFamily="65" charset="-120"/>
                <a:ea typeface="標楷體" panose="03000509000000000000" pitchFamily="65" charset="-120"/>
              </a:rPr>
              <a:t>HONEYWELL</a:t>
            </a:r>
            <a:r>
              <a:rPr lang="zh-TW" altLang="en-US" dirty="0">
                <a:latin typeface="標楷體" panose="03000509000000000000" pitchFamily="65" charset="-120"/>
                <a:ea typeface="標楷體" panose="03000509000000000000" pitchFamily="65" charset="-120"/>
              </a:rPr>
              <a:t> 公司組成的 </a:t>
            </a:r>
            <a:r>
              <a:rPr lang="en-US" altLang="zh-TW" dirty="0">
                <a:latin typeface="標楷體" panose="03000509000000000000" pitchFamily="65" charset="-120"/>
                <a:ea typeface="標楷體" panose="03000509000000000000" pitchFamily="65" charset="-120"/>
              </a:rPr>
              <a:t>ZigBee</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ALLIANCE</a:t>
            </a:r>
            <a:r>
              <a:rPr lang="zh-TW" altLang="en-US" dirty="0">
                <a:latin typeface="標楷體" panose="03000509000000000000" pitchFamily="65" charset="-120"/>
                <a:ea typeface="標楷體" panose="03000509000000000000" pitchFamily="65" charset="-120"/>
              </a:rPr>
              <a:t>制定，</a:t>
            </a:r>
            <a:r>
              <a:rPr lang="en-US" altLang="zh-TW" dirty="0">
                <a:latin typeface="標楷體" panose="03000509000000000000" pitchFamily="65" charset="-120"/>
                <a:ea typeface="標楷體" panose="03000509000000000000" pitchFamily="65" charset="-120"/>
              </a:rPr>
              <a:t>2001</a:t>
            </a:r>
            <a:r>
              <a:rPr lang="zh-TW" altLang="en-US" dirty="0">
                <a:latin typeface="標楷體" panose="03000509000000000000" pitchFamily="65" charset="-120"/>
                <a:ea typeface="標楷體" panose="03000509000000000000" pitchFamily="65" charset="-120"/>
              </a:rPr>
              <a:t>提案納入</a:t>
            </a:r>
            <a:r>
              <a:rPr lang="en-US" altLang="zh-TW" dirty="0">
                <a:latin typeface="標楷體" panose="03000509000000000000" pitchFamily="65" charset="-120"/>
                <a:ea typeface="標楷體" panose="03000509000000000000" pitchFamily="65" charset="-120"/>
              </a:rPr>
              <a:t>IEEE</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802.15.4</a:t>
            </a:r>
            <a:r>
              <a:rPr lang="zh-TW" altLang="en-US" dirty="0">
                <a:latin typeface="標楷體" panose="03000509000000000000" pitchFamily="65" charset="-120"/>
                <a:ea typeface="標楷體" panose="03000509000000000000" pitchFamily="65" charset="-120"/>
              </a:rPr>
              <a:t>協定，廣為各業界共同通用支通訊技術之一。</a:t>
            </a:r>
            <a:endParaRPr lang="en-US" altLang="zh-TW" dirty="0">
              <a:latin typeface="標楷體" panose="03000509000000000000" pitchFamily="65" charset="-120"/>
              <a:ea typeface="標楷體" panose="03000509000000000000" pitchFamily="65" charset="-120"/>
            </a:endParaRPr>
          </a:p>
          <a:p>
            <a:pPr marL="285750" indent="-285750"/>
            <a:r>
              <a:rPr lang="en-US" altLang="zh-TW" dirty="0">
                <a:latin typeface="標楷體" panose="03000509000000000000" pitchFamily="65" charset="-120"/>
                <a:ea typeface="標楷體" panose="03000509000000000000" pitchFamily="65" charset="-120"/>
              </a:rPr>
              <a:t>ZigBee</a:t>
            </a:r>
            <a:r>
              <a:rPr lang="zh-TW" altLang="en-US" dirty="0">
                <a:latin typeface="標楷體" panose="03000509000000000000" pitchFamily="65" charset="-120"/>
                <a:ea typeface="標楷體" panose="03000509000000000000" pitchFamily="65" charset="-120"/>
              </a:rPr>
              <a:t>是以</a:t>
            </a:r>
            <a:r>
              <a:rPr lang="en-US" altLang="zh-TW" dirty="0">
                <a:latin typeface="標楷體" panose="03000509000000000000" pitchFamily="65" charset="-120"/>
                <a:ea typeface="標楷體" panose="03000509000000000000" pitchFamily="65" charset="-120"/>
              </a:rPr>
              <a:t>IEEE802.15.4</a:t>
            </a:r>
            <a:r>
              <a:rPr lang="zh-TW" altLang="en-US" dirty="0">
                <a:latin typeface="標楷體" panose="03000509000000000000" pitchFamily="65" charset="-120"/>
                <a:ea typeface="標楷體" panose="03000509000000000000" pitchFamily="65" charset="-120"/>
              </a:rPr>
              <a:t>規範底層所建立之協定</a:t>
            </a:r>
            <a:endParaRPr lang="en-US" altLang="zh-TW"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特色</a:t>
            </a:r>
            <a:r>
              <a:rPr lang="en-US" altLang="zh-TW" dirty="0">
                <a:latin typeface="標楷體" panose="03000509000000000000" pitchFamily="65" charset="-120"/>
                <a:ea typeface="標楷體" panose="03000509000000000000" pitchFamily="65" charset="-120"/>
              </a:rPr>
              <a:t>:</a:t>
            </a:r>
          </a:p>
          <a:p>
            <a:pPr marL="742950" lvl="1" indent="-285750"/>
            <a:r>
              <a:rPr lang="zh-TW" altLang="en-US" sz="2000" dirty="0">
                <a:latin typeface="標楷體" panose="03000509000000000000" pitchFamily="65" charset="-120"/>
                <a:ea typeface="標楷體" panose="03000509000000000000" pitchFamily="65" charset="-120"/>
              </a:rPr>
              <a:t>低速、短距之無線傳輸網路協定</a:t>
            </a:r>
            <a:endParaRPr lang="en-US" altLang="zh-TW" sz="2000" dirty="0">
              <a:latin typeface="標楷體" panose="03000509000000000000" pitchFamily="65" charset="-120"/>
              <a:ea typeface="標楷體" panose="03000509000000000000" pitchFamily="65" charset="-120"/>
            </a:endParaRPr>
          </a:p>
          <a:p>
            <a:pPr marL="742950" lvl="1" indent="-285750"/>
            <a:r>
              <a:rPr lang="zh-TW" altLang="en-US" sz="2000" dirty="0">
                <a:latin typeface="標楷體" panose="03000509000000000000" pitchFamily="65" charset="-120"/>
                <a:ea typeface="標楷體" panose="03000509000000000000" pitchFamily="65" charset="-120"/>
              </a:rPr>
              <a:t>底層採取</a:t>
            </a:r>
            <a:r>
              <a:rPr lang="en-US" altLang="zh-TW" sz="2000" dirty="0">
                <a:latin typeface="標楷體" panose="03000509000000000000" pitchFamily="65" charset="-120"/>
                <a:ea typeface="標楷體" panose="03000509000000000000" pitchFamily="65" charset="-120"/>
              </a:rPr>
              <a:t>IEEE</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802.15.4</a:t>
            </a:r>
            <a:r>
              <a:rPr lang="zh-TW" altLang="en-US" sz="2000" dirty="0">
                <a:latin typeface="標楷體" panose="03000509000000000000" pitchFamily="65" charset="-120"/>
                <a:ea typeface="標楷體" panose="03000509000000000000" pitchFamily="65" charset="-120"/>
              </a:rPr>
              <a:t>標準規範</a:t>
            </a:r>
            <a:endParaRPr lang="en-US" altLang="zh-TW" sz="2000" dirty="0">
              <a:latin typeface="標楷體" panose="03000509000000000000" pitchFamily="65" charset="-120"/>
              <a:ea typeface="標楷體" panose="03000509000000000000" pitchFamily="65" charset="-120"/>
            </a:endParaRPr>
          </a:p>
          <a:p>
            <a:pPr marL="742950" lvl="1" indent="-285750"/>
            <a:r>
              <a:rPr lang="zh-TW" altLang="en-US" sz="2000" dirty="0">
                <a:latin typeface="標楷體" panose="03000509000000000000" pitchFamily="65" charset="-120"/>
                <a:ea typeface="標楷體" panose="03000509000000000000" pitchFamily="65" charset="-120"/>
              </a:rPr>
              <a:t>低耗電、低成本</a:t>
            </a:r>
            <a:endParaRPr lang="en-US" altLang="zh-TW" sz="2000" dirty="0">
              <a:latin typeface="標楷體" panose="03000509000000000000" pitchFamily="65" charset="-120"/>
              <a:ea typeface="標楷體" panose="03000509000000000000" pitchFamily="65" charset="-120"/>
            </a:endParaRPr>
          </a:p>
          <a:p>
            <a:pPr marL="742950" lvl="1" indent="-285750"/>
            <a:r>
              <a:rPr lang="zh-TW" altLang="en-US" sz="2000" dirty="0">
                <a:latin typeface="標楷體" panose="03000509000000000000" pitchFamily="65" charset="-120"/>
                <a:ea typeface="標楷體" panose="03000509000000000000" pitchFamily="65" charset="-120"/>
              </a:rPr>
              <a:t>支援多節點</a:t>
            </a:r>
            <a:endParaRPr lang="en-US" altLang="zh-TW" sz="2000" dirty="0">
              <a:latin typeface="標楷體" panose="03000509000000000000" pitchFamily="65" charset="-120"/>
              <a:ea typeface="標楷體" panose="03000509000000000000" pitchFamily="65" charset="-120"/>
            </a:endParaRPr>
          </a:p>
          <a:p>
            <a:pPr marL="742950" lvl="1" indent="-285750"/>
            <a:r>
              <a:rPr lang="zh-TW" altLang="en-US" sz="2000" dirty="0">
                <a:latin typeface="標楷體" panose="03000509000000000000" pitchFamily="65" charset="-120"/>
                <a:ea typeface="標楷體" panose="03000509000000000000" pitchFamily="65" charset="-120"/>
              </a:rPr>
              <a:t>支援多種網路拓撲</a:t>
            </a:r>
            <a:endParaRPr lang="en-US" altLang="zh-TW" sz="2000" dirty="0">
              <a:latin typeface="標楷體" panose="03000509000000000000" pitchFamily="65" charset="-120"/>
              <a:ea typeface="標楷體" panose="03000509000000000000" pitchFamily="65" charset="-120"/>
            </a:endParaRPr>
          </a:p>
          <a:p>
            <a:pPr marL="285750" indent="-285750"/>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305" y="3444241"/>
            <a:ext cx="2024282" cy="171322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42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IEEE802.15.4</a:t>
            </a:r>
            <a:r>
              <a:rPr lang="zh-TW" altLang="en-US" dirty="0">
                <a:latin typeface="標楷體" panose="03000509000000000000" pitchFamily="65" charset="-120"/>
                <a:ea typeface="標楷體" panose="03000509000000000000" pitchFamily="65" charset="-120"/>
              </a:rPr>
              <a:t> 協定概述 </a:t>
            </a:r>
            <a:endParaRPr lang="zh-TW" altLang="en-US" dirty="0"/>
          </a:p>
        </p:txBody>
      </p:sp>
      <p:sp>
        <p:nvSpPr>
          <p:cNvPr id="3" name="內容版面配置區 2"/>
          <p:cNvSpPr>
            <a:spLocks noGrp="1"/>
          </p:cNvSpPr>
          <p:nvPr>
            <p:ph idx="4294967295"/>
          </p:nvPr>
        </p:nvSpPr>
        <p:spPr>
          <a:xfrm>
            <a:off x="930042" y="1848229"/>
            <a:ext cx="7140119" cy="4272727"/>
          </a:xfrm>
          <a:prstGeom prst="rect">
            <a:avLst/>
          </a:prstGeom>
        </p:spPr>
        <p:txBody>
          <a:bodyPr>
            <a:normAutofit/>
          </a:bodyPr>
          <a:lstStyle/>
          <a:p>
            <a:pPr marL="285750" indent="-285750"/>
            <a:r>
              <a:rPr lang="en-US" altLang="zh-TW" dirty="0">
                <a:latin typeface="標楷體" panose="03000509000000000000" pitchFamily="65" charset="-120"/>
                <a:ea typeface="標楷體" panose="03000509000000000000" pitchFamily="65" charset="-120"/>
              </a:rPr>
              <a:t>IEEE</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802.15.4</a:t>
            </a:r>
            <a:r>
              <a:rPr lang="zh-TW" altLang="en-US" dirty="0">
                <a:latin typeface="標楷體" panose="03000509000000000000" pitchFamily="65" charset="-120"/>
                <a:ea typeface="標楷體" panose="03000509000000000000" pitchFamily="65" charset="-120"/>
              </a:rPr>
              <a:t>協定為</a:t>
            </a:r>
            <a:r>
              <a:rPr lang="en-US" altLang="zh-TW" dirty="0">
                <a:latin typeface="標楷體" panose="03000509000000000000" pitchFamily="65" charset="-120"/>
                <a:ea typeface="標楷體" panose="03000509000000000000" pitchFamily="65" charset="-120"/>
              </a:rPr>
              <a:t>Low Rate WPAN</a:t>
            </a:r>
            <a:r>
              <a:rPr lang="zh-TW" altLang="en-US" dirty="0">
                <a:latin typeface="標楷體" panose="03000509000000000000" pitchFamily="65" charset="-120"/>
                <a:ea typeface="標楷體" panose="03000509000000000000" pitchFamily="65" charset="-120"/>
              </a:rPr>
              <a:t>制定之標準，定義了在個人區網中透過射頻方式在裝置間進行互連的方式。</a:t>
            </a:r>
            <a:endParaRPr lang="en-US" altLang="zh-TW" dirty="0">
              <a:latin typeface="標楷體" panose="03000509000000000000" pitchFamily="65" charset="-120"/>
              <a:ea typeface="標楷體" panose="03000509000000000000" pitchFamily="65" charset="-120"/>
            </a:endParaRPr>
          </a:p>
          <a:p>
            <a:pPr marL="285750" indent="-285750"/>
            <a:r>
              <a:rPr lang="en-US" altLang="zh-TW" dirty="0">
                <a:latin typeface="標楷體" panose="03000509000000000000" pitchFamily="65" charset="-120"/>
                <a:ea typeface="標楷體" panose="03000509000000000000" pitchFamily="65" charset="-120"/>
              </a:rPr>
              <a:t>IEEE</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802.15.4</a:t>
            </a:r>
            <a:r>
              <a:rPr lang="zh-TW" altLang="en-US" dirty="0">
                <a:latin typeface="標楷體" panose="03000509000000000000" pitchFamily="65" charset="-120"/>
                <a:ea typeface="標楷體" panose="03000509000000000000" pitchFamily="65" charset="-120"/>
              </a:rPr>
              <a:t>中指定了三個物理頻段</a:t>
            </a:r>
            <a:r>
              <a:rPr lang="en-US" altLang="zh-TW" dirty="0">
                <a:latin typeface="標楷體" panose="03000509000000000000" pitchFamily="65" charset="-120"/>
                <a:ea typeface="標楷體" panose="03000509000000000000" pitchFamily="65" charset="-120"/>
              </a:rPr>
              <a:t>:</a:t>
            </a:r>
          </a:p>
          <a:p>
            <a:pPr marL="742950" lvl="1" indent="-285750"/>
            <a:r>
              <a:rPr lang="en-US" altLang="zh-TW" sz="2000" dirty="0">
                <a:latin typeface="標楷體" panose="03000509000000000000" pitchFamily="65" charset="-120"/>
                <a:ea typeface="標楷體" panose="03000509000000000000" pitchFamily="65" charset="-120"/>
              </a:rPr>
              <a:t>868/915MHz</a:t>
            </a:r>
            <a:r>
              <a:rPr lang="en-US" altLang="zh-TW" sz="2000" dirty="0">
                <a:latin typeface="標楷體" panose="03000509000000000000" pitchFamily="65" charset="-120"/>
                <a:ea typeface="標楷體" panose="03000509000000000000" pitchFamily="65" charset="-120"/>
                <a:sym typeface="Wingdings" panose="05000000000000000000" pitchFamily="2" charset="2"/>
              </a:rPr>
              <a:t></a:t>
            </a:r>
            <a:r>
              <a:rPr lang="zh-TW" altLang="en-US" sz="2000" dirty="0">
                <a:latin typeface="標楷體" panose="03000509000000000000" pitchFamily="65" charset="-120"/>
                <a:ea typeface="標楷體" panose="03000509000000000000" pitchFamily="65" charset="-120"/>
                <a:sym typeface="Wingdings" panose="05000000000000000000" pitchFamily="2" charset="2"/>
              </a:rPr>
              <a:t>支援</a:t>
            </a:r>
            <a:r>
              <a:rPr lang="en-US" altLang="zh-TW" sz="2000" dirty="0">
                <a:latin typeface="標楷體" panose="03000509000000000000" pitchFamily="65" charset="-120"/>
                <a:ea typeface="標楷體" panose="03000509000000000000" pitchFamily="65" charset="-120"/>
                <a:sym typeface="Wingdings" panose="05000000000000000000" pitchFamily="2" charset="2"/>
              </a:rPr>
              <a:t>20kb/s~40kb/s</a:t>
            </a:r>
            <a:r>
              <a:rPr lang="zh-TW" altLang="en-US" sz="2000" dirty="0">
                <a:latin typeface="標楷體" panose="03000509000000000000" pitchFamily="65" charset="-120"/>
                <a:ea typeface="標楷體" panose="03000509000000000000" pitchFamily="65" charset="-120"/>
                <a:sym typeface="Wingdings" panose="05000000000000000000" pitchFamily="2" charset="2"/>
              </a:rPr>
              <a:t>傳輸率</a:t>
            </a:r>
            <a:endParaRPr lang="en-US" altLang="zh-TW" sz="2000" dirty="0">
              <a:latin typeface="標楷體" panose="03000509000000000000" pitchFamily="65" charset="-120"/>
              <a:ea typeface="標楷體" panose="03000509000000000000" pitchFamily="65" charset="-120"/>
              <a:sym typeface="Wingdings" panose="05000000000000000000" pitchFamily="2" charset="2"/>
            </a:endParaRPr>
          </a:p>
          <a:p>
            <a:pPr marL="742950" lvl="1" indent="-285750"/>
            <a:r>
              <a:rPr lang="en-US" altLang="zh-TW" sz="2000" dirty="0">
                <a:latin typeface="標楷體" panose="03000509000000000000" pitchFamily="65" charset="-120"/>
                <a:ea typeface="標楷體" panose="03000509000000000000" pitchFamily="65" charset="-120"/>
              </a:rPr>
              <a:t>2.4GHz</a:t>
            </a:r>
            <a:r>
              <a:rPr lang="en-US" altLang="zh-TW" sz="2000" dirty="0">
                <a:latin typeface="標楷體" panose="03000509000000000000" pitchFamily="65" charset="-120"/>
                <a:ea typeface="標楷體" panose="03000509000000000000" pitchFamily="65" charset="-120"/>
                <a:sym typeface="Wingdings" panose="05000000000000000000" pitchFamily="2" charset="2"/>
              </a:rPr>
              <a:t></a:t>
            </a:r>
            <a:r>
              <a:rPr lang="zh-TW" altLang="en-US" sz="2000" dirty="0">
                <a:latin typeface="標楷體" panose="03000509000000000000" pitchFamily="65" charset="-120"/>
                <a:ea typeface="標楷體" panose="03000509000000000000" pitchFamily="65" charset="-120"/>
                <a:sym typeface="Wingdings" panose="05000000000000000000" pitchFamily="2" charset="2"/>
              </a:rPr>
              <a:t>支援</a:t>
            </a:r>
            <a:r>
              <a:rPr lang="en-US" altLang="zh-TW" sz="2000" dirty="0">
                <a:latin typeface="標楷體" panose="03000509000000000000" pitchFamily="65" charset="-120"/>
                <a:ea typeface="標楷體" panose="03000509000000000000" pitchFamily="65" charset="-120"/>
                <a:sym typeface="Wingdings" panose="05000000000000000000" pitchFamily="2" charset="2"/>
              </a:rPr>
              <a:t>250kb/s</a:t>
            </a:r>
            <a:r>
              <a:rPr lang="zh-TW" altLang="en-US" sz="2000" dirty="0">
                <a:latin typeface="標楷體" panose="03000509000000000000" pitchFamily="65" charset="-120"/>
                <a:ea typeface="標楷體" panose="03000509000000000000" pitchFamily="65" charset="-120"/>
                <a:sym typeface="Wingdings" panose="05000000000000000000" pitchFamily="2" charset="2"/>
              </a:rPr>
              <a:t>傳輸率</a:t>
            </a:r>
            <a:endParaRPr lang="en-US" altLang="zh-TW" sz="2000"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協定模型分為兩大層</a:t>
            </a:r>
            <a:r>
              <a:rPr lang="en-US" altLang="zh-TW" dirty="0">
                <a:latin typeface="標楷體" panose="03000509000000000000" pitchFamily="65" charset="-120"/>
                <a:ea typeface="標楷體" panose="03000509000000000000" pitchFamily="65" charset="-120"/>
              </a:rPr>
              <a:t>:</a:t>
            </a:r>
          </a:p>
          <a:p>
            <a:pPr marL="742950" lvl="1" indent="-285750"/>
            <a:r>
              <a:rPr lang="zh-TW" altLang="en-US" sz="2000" dirty="0">
                <a:latin typeface="標楷體" panose="03000509000000000000" pitchFamily="65" charset="-120"/>
                <a:ea typeface="標楷體" panose="03000509000000000000" pitchFamily="65" charset="-120"/>
              </a:rPr>
              <a:t>實體層</a:t>
            </a:r>
            <a:r>
              <a:rPr lang="en-US" altLang="zh-TW" sz="2000" dirty="0">
                <a:latin typeface="標楷體" panose="03000509000000000000" pitchFamily="65" charset="-120"/>
                <a:ea typeface="標楷體" panose="03000509000000000000" pitchFamily="65" charset="-120"/>
              </a:rPr>
              <a:t>(Physical Layer)</a:t>
            </a:r>
          </a:p>
          <a:p>
            <a:pPr marL="742950" lvl="1" indent="-285750"/>
            <a:r>
              <a:rPr lang="zh-TW" altLang="en-US" sz="2000" dirty="0">
                <a:latin typeface="標楷體" panose="03000509000000000000" pitchFamily="65" charset="-120"/>
                <a:ea typeface="標楷體" panose="03000509000000000000" pitchFamily="65" charset="-120"/>
              </a:rPr>
              <a:t>媒體存取控制層</a:t>
            </a:r>
            <a:r>
              <a:rPr lang="en-US" altLang="zh-TW" sz="2000" dirty="0">
                <a:latin typeface="標楷體" panose="03000509000000000000" pitchFamily="65" charset="-120"/>
                <a:ea typeface="標楷體" panose="03000509000000000000" pitchFamily="65" charset="-120"/>
              </a:rPr>
              <a:t>(Medium Access Control Layer)</a:t>
            </a:r>
          </a:p>
          <a:p>
            <a:pPr marL="285750" indent="-285750"/>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5" name="圖片 4"/>
          <p:cNvPicPr>
            <a:picLocks noChangeAspect="1"/>
          </p:cNvPicPr>
          <p:nvPr/>
        </p:nvPicPr>
        <p:blipFill rotWithShape="1">
          <a:blip r:embed="rId2"/>
          <a:srcRect l="7584" t="9065" r="11871" b="3662"/>
          <a:stretch/>
        </p:blipFill>
        <p:spPr>
          <a:xfrm>
            <a:off x="5753101" y="2617882"/>
            <a:ext cx="2995553" cy="2738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7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D0CFFAF-565E-4EF2-A921-1CF8C5CA2BB4}" type="slidenum">
              <a:rPr lang="en-US" altLang="zh-TW"/>
              <a:pPr/>
              <a:t>109</a:t>
            </a:fld>
            <a:endParaRPr lang="en-US" altLang="zh-TW"/>
          </a:p>
        </p:txBody>
      </p:sp>
      <p:sp>
        <p:nvSpPr>
          <p:cNvPr id="3075" name="Rectangle 3"/>
          <p:cNvSpPr>
            <a:spLocks noGrp="1" noChangeArrowheads="1"/>
          </p:cNvSpPr>
          <p:nvPr>
            <p:ph type="body" idx="4294967295"/>
          </p:nvPr>
        </p:nvSpPr>
        <p:spPr>
          <a:xfrm>
            <a:off x="1055772" y="809233"/>
            <a:ext cx="7140119" cy="3450613"/>
          </a:xfrm>
          <a:prstGeom prst="rect">
            <a:avLst/>
          </a:prstGeom>
        </p:spPr>
        <p:txBody>
          <a:bodyPr/>
          <a:lstStyle/>
          <a:p>
            <a:r>
              <a:rPr lang="en-US" altLang="zh-TW" dirty="0"/>
              <a:t>WMAN </a:t>
            </a:r>
            <a:r>
              <a:rPr lang="zh-TW" altLang="en-US" dirty="0">
                <a:ea typeface="標楷體" pitchFamily="65" charset="-120"/>
              </a:rPr>
              <a:t>無線都會網路</a:t>
            </a:r>
            <a:r>
              <a:rPr lang="en-US" altLang="zh-TW" dirty="0">
                <a:ea typeface="標楷體" pitchFamily="65" charset="-120"/>
              </a:rPr>
              <a:t>: 802.16</a:t>
            </a:r>
          </a:p>
          <a:p>
            <a:r>
              <a:rPr lang="en-US" altLang="zh-TW" dirty="0"/>
              <a:t>WLAN </a:t>
            </a:r>
            <a:r>
              <a:rPr lang="zh-TW" altLang="en-US" dirty="0">
                <a:ea typeface="標楷體" pitchFamily="65" charset="-120"/>
              </a:rPr>
              <a:t>無線區域網路</a:t>
            </a:r>
            <a:r>
              <a:rPr lang="en-US" altLang="zh-TW" dirty="0">
                <a:ea typeface="標楷體" pitchFamily="65" charset="-120"/>
              </a:rPr>
              <a:t>: 802.11</a:t>
            </a:r>
          </a:p>
          <a:p>
            <a:r>
              <a:rPr lang="en-US" altLang="zh-TW" dirty="0"/>
              <a:t>WPAN </a:t>
            </a:r>
            <a:r>
              <a:rPr lang="zh-TW" altLang="en-US" dirty="0">
                <a:ea typeface="標楷體" pitchFamily="65" charset="-120"/>
              </a:rPr>
              <a:t>無線個人網路</a:t>
            </a:r>
            <a:r>
              <a:rPr lang="en-US" altLang="zh-TW" dirty="0">
                <a:ea typeface="標楷體" pitchFamily="65" charset="-120"/>
              </a:rPr>
              <a:t>: 802.15</a:t>
            </a:r>
          </a:p>
          <a:p>
            <a:endParaRPr lang="en-US" altLang="zh-TW"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6" y="1369845"/>
            <a:ext cx="4873625" cy="470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5223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3</a:t>
              </a:r>
              <a:endParaRPr lang="zh-TW" altLang="en-US" sz="4000" b="1" dirty="0">
                <a:solidFill>
                  <a:prstClr val="black">
                    <a:lumMod val="50000"/>
                    <a:lumOff val="50000"/>
                  </a:prstClr>
                </a:solidFill>
              </a:endParaRPr>
            </a:p>
            <a:p>
              <a:pPr algn="ctr"/>
              <a:endParaRPr lang="zh-TW" altLang="en-US" sz="4000" dirty="0"/>
            </a:p>
          </p:txBody>
        </p:sp>
      </p:grpSp>
      <p:graphicFrame>
        <p:nvGraphicFramePr>
          <p:cNvPr id="13" name="表格 12"/>
          <p:cNvGraphicFramePr>
            <a:graphicFrameLocks noGrp="1"/>
          </p:cNvGraphicFramePr>
          <p:nvPr>
            <p:extLst>
              <p:ext uri="{D42A27DB-BD31-4B8C-83A1-F6EECF244321}">
                <p14:modId xmlns:p14="http://schemas.microsoft.com/office/powerpoint/2010/main" val="4002553609"/>
              </p:ext>
            </p:extLst>
          </p:nvPr>
        </p:nvGraphicFramePr>
        <p:xfrm>
          <a:off x="210779" y="2383424"/>
          <a:ext cx="8722441" cy="1477624"/>
        </p:xfrm>
        <a:graphic>
          <a:graphicData uri="http://schemas.openxmlformats.org/drawingml/2006/table">
            <a:tbl>
              <a:tblPr firstRow="1" bandRow="1">
                <a:tableStyleId>{5C22544A-7EE6-4342-B048-85BDC9FD1C3A}</a:tableStyleId>
              </a:tblPr>
              <a:tblGrid>
                <a:gridCol w="1246063"/>
                <a:gridCol w="1246063"/>
                <a:gridCol w="1246063"/>
                <a:gridCol w="1246063"/>
                <a:gridCol w="1246063"/>
                <a:gridCol w="1246063"/>
                <a:gridCol w="1246063"/>
              </a:tblGrid>
              <a:tr h="1477624">
                <a:tc>
                  <a:txBody>
                    <a:bodyPr/>
                    <a:lstStyle/>
                    <a:p>
                      <a:pPr algn="ctr"/>
                      <a:r>
                        <a:rPr lang="en-US" altLang="zh-TW" dirty="0" smtClean="0"/>
                        <a:t>Device</a:t>
                      </a:r>
                      <a:br>
                        <a:rPr lang="en-US" altLang="zh-TW" dirty="0" smtClean="0"/>
                      </a:br>
                      <a:r>
                        <a:rPr lang="en-US" altLang="zh-TW" dirty="0" smtClean="0"/>
                        <a:t>Address</a:t>
                      </a:r>
                      <a:endParaRPr lang="zh-TW" altLang="en-US" dirty="0"/>
                    </a:p>
                  </a:txBody>
                  <a:tcPr anchor="ctr">
                    <a:lnR w="28575" cap="flat" cmpd="sng" algn="ctr">
                      <a:solidFill>
                        <a:schemeClr val="bg1"/>
                      </a:solidFill>
                      <a:prstDash val="solid"/>
                      <a:round/>
                      <a:headEnd type="none" w="med" len="med"/>
                      <a:tailEnd type="none" w="med" len="med"/>
                    </a:lnR>
                  </a:tcPr>
                </a:tc>
                <a:tc>
                  <a:txBody>
                    <a:bodyPr/>
                    <a:lstStyle/>
                    <a:p>
                      <a:pPr algn="ctr"/>
                      <a:r>
                        <a:rPr lang="en-US" altLang="zh-TW" dirty="0" smtClean="0"/>
                        <a:t>Command</a:t>
                      </a:r>
                      <a:br>
                        <a:rPr lang="en-US" altLang="zh-TW" dirty="0" smtClean="0"/>
                      </a:br>
                      <a:r>
                        <a:rPr lang="en-US" altLang="zh-TW" dirty="0" smtClean="0"/>
                        <a:t>Function</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Holding</a:t>
                      </a:r>
                      <a:br>
                        <a:rPr lang="en-US" altLang="zh-TW" dirty="0" smtClean="0"/>
                      </a:br>
                      <a:r>
                        <a:rPr lang="en-US" altLang="zh-TW" dirty="0" smtClean="0"/>
                        <a:t>Register</a:t>
                      </a:r>
                      <a:br>
                        <a:rPr lang="en-US" altLang="zh-TW" dirty="0" smtClean="0"/>
                      </a:br>
                      <a:r>
                        <a:rPr lang="en-US" altLang="zh-TW" dirty="0" smtClean="0"/>
                        <a:t>_High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Holding</a:t>
                      </a:r>
                      <a:br>
                        <a:rPr lang="en-US" altLang="zh-TW" dirty="0" smtClean="0"/>
                      </a:br>
                      <a:r>
                        <a:rPr lang="en-US" altLang="zh-TW" dirty="0" smtClean="0"/>
                        <a:t>Register</a:t>
                      </a:r>
                      <a:br>
                        <a:rPr lang="en-US" altLang="zh-TW" dirty="0" smtClean="0"/>
                      </a:br>
                      <a:r>
                        <a:rPr lang="en-US" altLang="zh-TW" dirty="0" smtClean="0"/>
                        <a:t>_Low</a:t>
                      </a:r>
                      <a:endParaRPr lang="zh-TW" altLang="en-US" dirty="0" smtClean="0"/>
                    </a:p>
                    <a:p>
                      <a:pPr algn="ctr"/>
                      <a:endParaRPr lang="zh-TW" altLang="en-US"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Low</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CRC</a:t>
                      </a:r>
                      <a:r>
                        <a:rPr lang="zh-TW" altLang="en-US" dirty="0" smtClean="0"/>
                        <a:t> </a:t>
                      </a:r>
                      <a:r>
                        <a:rPr lang="en-US" altLang="zh-TW" dirty="0" smtClean="0"/>
                        <a:t>,</a:t>
                      </a:r>
                      <a:r>
                        <a:rPr lang="zh-TW" altLang="en-US" dirty="0" smtClean="0"/>
                        <a:t> </a:t>
                      </a:r>
                      <a:r>
                        <a:rPr lang="en-US" altLang="zh-TW" dirty="0" smtClean="0"/>
                        <a:t>data……</a:t>
                      </a:r>
                      <a:endParaRPr lang="zh-TW" altLang="en-US" dirty="0"/>
                    </a:p>
                  </a:txBody>
                  <a:tcPr anchor="ctr">
                    <a:lnL w="28575" cap="flat" cmpd="sng" algn="ctr">
                      <a:solidFill>
                        <a:schemeClr val="bg1"/>
                      </a:solidFill>
                      <a:prstDash val="solid"/>
                      <a:round/>
                      <a:headEnd type="none" w="med" len="med"/>
                      <a:tailEnd type="none" w="med" len="med"/>
                    </a:lnL>
                  </a:tcPr>
                </a:tc>
              </a:tr>
            </a:tbl>
          </a:graphicData>
        </a:graphic>
      </p:graphicFrame>
      <p:sp>
        <p:nvSpPr>
          <p:cNvPr id="14" name="內容版面配置區 2"/>
          <p:cNvSpPr>
            <a:spLocks noGrp="1"/>
          </p:cNvSpPr>
          <p:nvPr>
            <p:ph idx="4294967295"/>
          </p:nvPr>
        </p:nvSpPr>
        <p:spPr>
          <a:xfrm>
            <a:off x="344774" y="1504485"/>
            <a:ext cx="8619714" cy="5236883"/>
          </a:xfrm>
          <a:prstGeom prst="rect">
            <a:avLst/>
          </a:prstGeom>
        </p:spPr>
        <p:txBody>
          <a:bodyPr>
            <a:normAutofit/>
          </a:bodyPr>
          <a:lstStyle/>
          <a:p>
            <a:pPr>
              <a:spcBef>
                <a:spcPts val="1200"/>
              </a:spcBef>
              <a:spcAft>
                <a:spcPts val="600"/>
              </a:spcAft>
              <a:buFont typeface="Wingdings" panose="05000000000000000000" pitchFamily="2" charset="2"/>
              <a:buChar char="Ø"/>
            </a:pPr>
            <a:r>
              <a:rPr lang="en-US" altLang="zh-TW" sz="3900" b="1" dirty="0" smtClean="0">
                <a:latin typeface="Calibri" pitchFamily="34" charset="0"/>
              </a:rPr>
              <a:t>Modbus</a:t>
            </a:r>
            <a:r>
              <a:rPr lang="zh-TW" altLang="en-US" sz="3900" b="1" dirty="0">
                <a:latin typeface="Calibri" pitchFamily="34" charset="0"/>
              </a:rPr>
              <a:t>封包格式</a:t>
            </a:r>
            <a:endParaRPr lang="en-US" altLang="zh-TW" sz="3900" b="1" dirty="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Modbus</a:t>
            </a:r>
            <a:r>
              <a:rPr lang="zh-TW" altLang="en-US" sz="2400" b="1" dirty="0">
                <a:latin typeface="Calibri" pitchFamily="34" charset="0"/>
              </a:rPr>
              <a:t>為不固定長度封包，每次傳送大小均為</a:t>
            </a:r>
            <a:r>
              <a:rPr lang="en-US" altLang="zh-TW" sz="2400" b="1" dirty="0">
                <a:latin typeface="Calibri" pitchFamily="34" charset="0"/>
              </a:rPr>
              <a:t>8 Bits</a:t>
            </a:r>
            <a:r>
              <a:rPr lang="zh-TW" altLang="en-US" sz="2400" b="1" dirty="0" smtClean="0">
                <a:latin typeface="Calibri" pitchFamily="34" charset="0"/>
              </a:rPr>
              <a:t>，封</a:t>
            </a:r>
            <a:r>
              <a:rPr lang="zh-TW" altLang="en-US" sz="2400" b="1" dirty="0">
                <a:latin typeface="Calibri" pitchFamily="34" charset="0"/>
              </a:rPr>
              <a:t>包格式如上表格所示</a:t>
            </a:r>
          </a:p>
          <a:p>
            <a:pPr lvl="1">
              <a:spcBef>
                <a:spcPts val="1200"/>
              </a:spcBef>
              <a:spcAft>
                <a:spcPts val="600"/>
              </a:spcAft>
              <a:buFont typeface="Wingdings" panose="05000000000000000000" pitchFamily="2" charset="2"/>
              <a:buChar char="u"/>
            </a:pPr>
            <a:r>
              <a:rPr lang="en-US" altLang="zh-TW" sz="2400" b="1" dirty="0">
                <a:latin typeface="Calibri" pitchFamily="34" charset="0"/>
              </a:rPr>
              <a:t>Modbus</a:t>
            </a:r>
            <a:r>
              <a:rPr lang="zh-TW" altLang="en-US" sz="2400" b="1" dirty="0">
                <a:latin typeface="Calibri" pitchFamily="34" charset="0"/>
              </a:rPr>
              <a:t>封包無結束訊號</a:t>
            </a:r>
            <a:r>
              <a:rPr lang="zh-TW" altLang="en-US" sz="2400" b="1" dirty="0" smtClean="0">
                <a:latin typeface="Calibri" pitchFamily="34" charset="0"/>
              </a:rPr>
              <a:t>，其</a:t>
            </a:r>
            <a:r>
              <a:rPr lang="zh-TW" altLang="en-US" sz="2400" b="1" dirty="0">
                <a:latin typeface="Calibri" pitchFamily="34" charset="0"/>
              </a:rPr>
              <a:t>結束之判定使用”</a:t>
            </a:r>
            <a:r>
              <a:rPr lang="en-US" altLang="zh-TW" sz="2400" b="1" dirty="0">
                <a:latin typeface="Calibri" pitchFamily="34" charset="0"/>
              </a:rPr>
              <a:t>Time Out”</a:t>
            </a:r>
            <a:r>
              <a:rPr lang="zh-TW" altLang="en-US" sz="2400" b="1" dirty="0">
                <a:latin typeface="Calibri" pitchFamily="34" charset="0"/>
              </a:rPr>
              <a:t>機制</a:t>
            </a:r>
            <a:r>
              <a:rPr lang="zh-TW" altLang="en-US" sz="2400" b="1" dirty="0" smtClean="0">
                <a:latin typeface="Calibri" pitchFamily="34" charset="0"/>
              </a:rPr>
              <a:t>，一定</a:t>
            </a:r>
            <a:r>
              <a:rPr lang="zh-TW" altLang="en-US" sz="2400" b="1" dirty="0">
                <a:latin typeface="Calibri" pitchFamily="34" charset="0"/>
              </a:rPr>
              <a:t>時間內</a:t>
            </a:r>
            <a:r>
              <a:rPr lang="en-US" altLang="zh-TW" sz="2400" b="1" dirty="0">
                <a:latin typeface="Calibri" pitchFamily="34" charset="0"/>
              </a:rPr>
              <a:t>(Ex.10us)</a:t>
            </a:r>
            <a:r>
              <a:rPr lang="zh-TW" altLang="en-US" sz="2400" b="1" dirty="0">
                <a:latin typeface="Calibri" pitchFamily="34" charset="0"/>
              </a:rPr>
              <a:t>沒接收到一下筆資料即判斷為封包結尾</a:t>
            </a:r>
          </a:p>
        </p:txBody>
      </p:sp>
    </p:spTree>
    <p:extLst>
      <p:ext uri="{BB962C8B-B14F-4D97-AF65-F5344CB8AC3E}">
        <p14:creationId xmlns:p14="http://schemas.microsoft.com/office/powerpoint/2010/main" val="23602152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1914" y="2"/>
            <a:ext cx="7313612" cy="765175"/>
          </a:xfrm>
        </p:spPr>
        <p:txBody>
          <a:bodyPr/>
          <a:lstStyle/>
          <a:p>
            <a:pPr algn="ctr"/>
            <a:r>
              <a:rPr lang="zh-TW" altLang="en-US">
                <a:latin typeface="Times New Roman" pitchFamily="18" charset="0"/>
                <a:ea typeface="標楷體" pitchFamily="65" charset="-120"/>
              </a:rPr>
              <a:t>為什麼選擇</a:t>
            </a:r>
            <a:r>
              <a:rPr lang="en-US" altLang="zh-TW">
                <a:latin typeface="Times New Roman" pitchFamily="18" charset="0"/>
                <a:ea typeface="標楷體" pitchFamily="65" charset="-120"/>
              </a:rPr>
              <a:t>ZigBee</a:t>
            </a:r>
            <a:r>
              <a:rPr lang="zh-TW" altLang="en-US">
                <a:latin typeface="Times New Roman" pitchFamily="18" charset="0"/>
                <a:ea typeface="標楷體" pitchFamily="65" charset="-120"/>
              </a:rPr>
              <a:t>？</a:t>
            </a:r>
          </a:p>
        </p:txBody>
      </p:sp>
      <p:sp>
        <p:nvSpPr>
          <p:cNvPr id="7171" name="Rectangle 3"/>
          <p:cNvSpPr>
            <a:spLocks noGrp="1" noChangeArrowheads="1"/>
          </p:cNvSpPr>
          <p:nvPr>
            <p:ph type="body" sz="half" idx="1"/>
          </p:nvPr>
        </p:nvSpPr>
        <p:spPr>
          <a:xfrm>
            <a:off x="755650" y="5661025"/>
            <a:ext cx="8064500" cy="738188"/>
          </a:xfrm>
        </p:spPr>
        <p:txBody>
          <a:bodyPr>
            <a:normAutofit fontScale="92500" lnSpcReduction="10000"/>
          </a:bodyPr>
          <a:lstStyle/>
          <a:p>
            <a:pPr marL="0" indent="0">
              <a:lnSpc>
                <a:spcPct val="90000"/>
              </a:lnSpc>
              <a:buFont typeface="Wingdings" pitchFamily="2" charset="2"/>
              <a:buNone/>
            </a:pPr>
            <a:r>
              <a:rPr lang="zh-TW" altLang="en-US" sz="2400">
                <a:latin typeface="Times New Roman" pitchFamily="18" charset="0"/>
                <a:ea typeface="標楷體" pitchFamily="65" charset="-120"/>
              </a:rPr>
              <a:t>具有最省電、最大網路節點數及最低成本等優點，專為低成本多節點的低功耗網路所設計</a:t>
            </a:r>
          </a:p>
        </p:txBody>
      </p:sp>
      <p:graphicFrame>
        <p:nvGraphicFramePr>
          <p:cNvPr id="7172" name="Group 4"/>
          <p:cNvGraphicFramePr>
            <a:graphicFrameLocks noGrp="1"/>
          </p:cNvGraphicFramePr>
          <p:nvPr>
            <p:ph sz="half" idx="2"/>
          </p:nvPr>
        </p:nvGraphicFramePr>
        <p:xfrm>
          <a:off x="684214" y="765177"/>
          <a:ext cx="8135937" cy="4947287"/>
        </p:xfrm>
        <a:graphic>
          <a:graphicData uri="http://schemas.openxmlformats.org/drawingml/2006/table">
            <a:tbl>
              <a:tblPr/>
              <a:tblGrid>
                <a:gridCol w="2033587"/>
                <a:gridCol w="2035175"/>
                <a:gridCol w="2033588"/>
                <a:gridCol w="2033587"/>
              </a:tblGrid>
              <a:tr h="479425">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Feature(s)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IEEE 802.11b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Bluetooth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ZigBee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1013">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電源持續力</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79425">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複雜度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Very complex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complex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Simple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1013">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節點數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23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2300" b="0"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42950">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建立連線速度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Upto 3 seconds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Upto 10 seconds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30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1013">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傳輸距離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100m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10m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70m ~ 300m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44538">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擴充性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Roaming possible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1013">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資料傳輸率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11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1 Mpbs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rgbClr val="FF0000"/>
                          </a:solidFill>
                          <a:effectLst/>
                          <a:latin typeface="Times New Roman" pitchFamily="18" charset="0"/>
                          <a:ea typeface="標楷體" pitchFamily="65" charset="-120"/>
                        </a:rPr>
                        <a:t>250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79425">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300" b="0" i="0" u="none" strike="noStrike" cap="none" normalizeH="0" baseline="0" smtClean="0">
                          <a:ln>
                            <a:noFill/>
                          </a:ln>
                          <a:solidFill>
                            <a:schemeClr val="tx1"/>
                          </a:solidFill>
                          <a:effectLst/>
                          <a:latin typeface="Times New Roman" pitchFamily="18" charset="0"/>
                          <a:ea typeface="標楷體" pitchFamily="65" charset="-120"/>
                        </a:rPr>
                        <a:t>安全性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SSID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64bit, 128bit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tx2"/>
                        </a:buClr>
                        <a:buSzPct val="70000"/>
                        <a:buFont typeface="Wingdings" pitchFamily="2" charset="2"/>
                        <a:defRPr kumimoji="1" sz="2500">
                          <a:solidFill>
                            <a:schemeClr val="tx1"/>
                          </a:solidFill>
                          <a:latin typeface="Verdana" pitchFamily="34" charset="0"/>
                          <a:ea typeface="新細明體" charset="-120"/>
                        </a:defRPr>
                      </a:lvl1pPr>
                      <a:lvl2pPr>
                        <a:spcBef>
                          <a:spcPct val="20000"/>
                        </a:spcBef>
                        <a:buClr>
                          <a:schemeClr val="accent2"/>
                        </a:buClr>
                        <a:buSzPct val="70000"/>
                        <a:buFont typeface="Wingdings" pitchFamily="2" charset="2"/>
                        <a:defRPr kumimoji="1" sz="2100">
                          <a:solidFill>
                            <a:schemeClr val="tx1"/>
                          </a:solidFill>
                          <a:latin typeface="Verdana" pitchFamily="34" charset="0"/>
                          <a:ea typeface="新細明體" charset="-120"/>
                        </a:defRPr>
                      </a:lvl2pPr>
                      <a:lvl3pPr>
                        <a:spcBef>
                          <a:spcPct val="20000"/>
                        </a:spcBef>
                        <a:buClr>
                          <a:schemeClr val="tx2"/>
                        </a:buClr>
                        <a:buSzPct val="65000"/>
                        <a:buFont typeface="Wingdings" pitchFamily="2" charset="2"/>
                        <a:defRPr kumimoji="1" sz="2000">
                          <a:solidFill>
                            <a:schemeClr val="tx1"/>
                          </a:solidFill>
                          <a:latin typeface="Verdana" pitchFamily="34" charset="0"/>
                          <a:ea typeface="新細明體" charset="-120"/>
                        </a:defRPr>
                      </a:lvl3pPr>
                      <a:lvl4pPr>
                        <a:spcBef>
                          <a:spcPct val="20000"/>
                        </a:spcBef>
                        <a:buClr>
                          <a:schemeClr val="accent2"/>
                        </a:buClr>
                        <a:buSzPct val="70000"/>
                        <a:buFont typeface="Wingdings" pitchFamily="2" charset="2"/>
                        <a:defRPr kumimoji="1" sz="1700">
                          <a:solidFill>
                            <a:schemeClr val="tx1"/>
                          </a:solidFill>
                          <a:latin typeface="Verdana" pitchFamily="34" charset="0"/>
                          <a:ea typeface="新細明體" charset="-120"/>
                        </a:defRPr>
                      </a:lvl4pPr>
                      <a:lvl5pPr>
                        <a:spcBef>
                          <a:spcPct val="20000"/>
                        </a:spcBef>
                        <a:buClr>
                          <a:schemeClr val="tx2"/>
                        </a:buClr>
                        <a:buSzPct val="60000"/>
                        <a:buFont typeface="Wingdings" pitchFamily="2" charset="2"/>
                        <a:defRPr kumimoji="1" sz="1700">
                          <a:solidFill>
                            <a:schemeClr val="tx1"/>
                          </a:solidFill>
                          <a:latin typeface="Verdana" pitchFamily="34" charset="0"/>
                          <a:ea typeface="新細明體" charset="-120"/>
                        </a:defRPr>
                      </a:lvl5pPr>
                      <a:lvl6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6pPr>
                      <a:lvl7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7pPr>
                      <a:lvl8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8pPr>
                      <a:lvl9pPr fontAlgn="base">
                        <a:spcBef>
                          <a:spcPct val="20000"/>
                        </a:spcBef>
                        <a:spcAft>
                          <a:spcPct val="0"/>
                        </a:spcAft>
                        <a:buClr>
                          <a:schemeClr val="tx2"/>
                        </a:buClr>
                        <a:buSzPct val="60000"/>
                        <a:buFont typeface="Wingdings" pitchFamily="2" charset="2"/>
                        <a:defRPr kumimoji="1" sz="17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300" b="0" i="0" u="none" strike="noStrike" cap="none" normalizeH="0" baseline="0" smtClean="0">
                          <a:ln>
                            <a:noFill/>
                          </a:ln>
                          <a:solidFill>
                            <a:schemeClr val="tx1"/>
                          </a:solidFill>
                          <a:effectLst/>
                          <a:latin typeface="Times New Roman" pitchFamily="18" charset="0"/>
                          <a:ea typeface="標楷體" pitchFamily="65" charset="-120"/>
                        </a:rPr>
                        <a:t>128bit AES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37374320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IEEE802.15.4</a:t>
            </a:r>
            <a:r>
              <a:rPr lang="zh-TW" altLang="en-US" dirty="0">
                <a:latin typeface="標楷體" panose="03000509000000000000" pitchFamily="65" charset="-120"/>
                <a:ea typeface="標楷體" panose="03000509000000000000" pitchFamily="65" charset="-120"/>
              </a:rPr>
              <a:t> 底層 </a:t>
            </a:r>
            <a:endParaRPr lang="zh-TW" altLang="en-US" dirty="0"/>
          </a:p>
        </p:txBody>
      </p:sp>
      <p:sp>
        <p:nvSpPr>
          <p:cNvPr id="3" name="內容版面配置區 2"/>
          <p:cNvSpPr>
            <a:spLocks noGrp="1"/>
          </p:cNvSpPr>
          <p:nvPr>
            <p:ph idx="4294967295"/>
          </p:nvPr>
        </p:nvSpPr>
        <p:spPr>
          <a:xfrm>
            <a:off x="930042" y="1848229"/>
            <a:ext cx="7140119" cy="4272727"/>
          </a:xfrm>
          <a:prstGeom prst="rect">
            <a:avLst/>
          </a:prstGeom>
        </p:spPr>
        <p:txBody>
          <a:bodyPr>
            <a:normAutofit/>
          </a:bodyPr>
          <a:lstStyle/>
          <a:p>
            <a:pPr marL="285750" indent="-285750"/>
            <a:r>
              <a:rPr lang="zh-TW" altLang="en-US" dirty="0">
                <a:latin typeface="標楷體" panose="03000509000000000000" pitchFamily="65" charset="-120"/>
                <a:ea typeface="標楷體" panose="03000509000000000000" pitchFamily="65" charset="-120"/>
              </a:rPr>
              <a:t>負責啟動與停止無線電收發器、選擇通道、能量偵測、封包傳輸與接收</a:t>
            </a:r>
            <a:endParaRPr lang="en-US" altLang="zh-TW"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三個操作頻帶共</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個通道</a:t>
            </a:r>
            <a:endParaRPr lang="en-US" altLang="zh-TW"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以全球標準</a:t>
            </a:r>
            <a:r>
              <a:rPr lang="en-US" altLang="zh-TW" dirty="0">
                <a:latin typeface="標楷體" panose="03000509000000000000" pitchFamily="65" charset="-120"/>
                <a:ea typeface="標楷體" panose="03000509000000000000" pitchFamily="65" charset="-120"/>
              </a:rPr>
              <a:t>2.4GHz</a:t>
            </a:r>
            <a:r>
              <a:rPr lang="zh-TW" altLang="en-US" dirty="0">
                <a:latin typeface="標楷體" panose="03000509000000000000" pitchFamily="65" charset="-120"/>
                <a:ea typeface="標楷體" panose="03000509000000000000" pitchFamily="65" charset="-120"/>
              </a:rPr>
              <a:t>頻段為例，訊號接收器敏感度</a:t>
            </a:r>
            <a:r>
              <a:rPr lang="en-US" altLang="zh-TW" dirty="0">
                <a:latin typeface="標楷體" panose="03000509000000000000" pitchFamily="65" charset="-120"/>
                <a:ea typeface="標楷體" panose="03000509000000000000" pitchFamily="65" charset="-120"/>
              </a:rPr>
              <a:t>&gt;-85bBm</a:t>
            </a:r>
            <a:r>
              <a:rPr lang="zh-TW" altLang="en-US" dirty="0">
                <a:latin typeface="標楷體" panose="03000509000000000000" pitchFamily="65" charset="-120"/>
                <a:ea typeface="標楷體" panose="03000509000000000000" pitchFamily="65" charset="-120"/>
              </a:rPr>
              <a:t>，在</a:t>
            </a:r>
            <a:r>
              <a:rPr lang="en-US" altLang="zh-TW" dirty="0">
                <a:latin typeface="標楷體" panose="03000509000000000000" pitchFamily="65" charset="-120"/>
                <a:ea typeface="標楷體" panose="03000509000000000000" pitchFamily="65" charset="-120"/>
              </a:rPr>
              <a:t>0dBm(~1W)</a:t>
            </a:r>
            <a:r>
              <a:rPr lang="zh-TW" altLang="en-US" dirty="0">
                <a:latin typeface="標楷體" panose="03000509000000000000" pitchFamily="65" charset="-120"/>
                <a:ea typeface="標楷體" panose="03000509000000000000" pitchFamily="65" charset="-120"/>
              </a:rPr>
              <a:t>傳輸功率下，單一跳躍節點距離為</a:t>
            </a:r>
            <a:r>
              <a:rPr lang="en-US" altLang="zh-TW" dirty="0">
                <a:latin typeface="標楷體" panose="03000509000000000000" pitchFamily="65" charset="-120"/>
                <a:ea typeface="標楷體" panose="03000509000000000000" pitchFamily="65" charset="-120"/>
              </a:rPr>
              <a:t>10m~20m</a:t>
            </a:r>
          </a:p>
          <a:p>
            <a:pPr marL="285750" indent="-285750"/>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stretch>
            <a:fillRect/>
          </a:stretch>
        </p:blipFill>
        <p:spPr>
          <a:xfrm>
            <a:off x="2168582" y="3725150"/>
            <a:ext cx="4663038" cy="2695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94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473C604-021E-4716-B2D0-A832506588D0}" type="slidenum">
              <a:rPr lang="en-US" altLang="zh-TW"/>
              <a:pPr/>
              <a:t>112</a:t>
            </a:fld>
            <a:endParaRPr lang="en-US" altLang="zh-TW"/>
          </a:p>
        </p:txBody>
      </p:sp>
      <p:sp>
        <p:nvSpPr>
          <p:cNvPr id="82946" name="Rectangle 2"/>
          <p:cNvSpPr>
            <a:spLocks noGrp="1" noChangeArrowheads="1"/>
          </p:cNvSpPr>
          <p:nvPr>
            <p:ph type="title"/>
          </p:nvPr>
        </p:nvSpPr>
        <p:spPr/>
        <p:txBody>
          <a:bodyPr/>
          <a:lstStyle/>
          <a:p>
            <a:r>
              <a:rPr lang="en-US" altLang="zh-TW" dirty="0">
                <a:latin typeface="Times New Roman" pitchFamily="18" charset="0"/>
                <a:ea typeface="標楷體" pitchFamily="65" charset="-120"/>
              </a:rPr>
              <a:t>ZigBee</a:t>
            </a:r>
            <a:r>
              <a:rPr lang="zh-TW" altLang="en-US" dirty="0">
                <a:latin typeface="Times New Roman" pitchFamily="18" charset="0"/>
                <a:ea typeface="標楷體" pitchFamily="65" charset="-120"/>
              </a:rPr>
              <a:t>所使用的頻段</a:t>
            </a:r>
            <a:endParaRPr lang="en-US" altLang="zh-TW" dirty="0"/>
          </a:p>
        </p:txBody>
      </p:sp>
      <p:graphicFrame>
        <p:nvGraphicFramePr>
          <p:cNvPr id="82970" name="Group 26"/>
          <p:cNvGraphicFramePr>
            <a:graphicFrameLocks noGrp="1"/>
          </p:cNvGraphicFramePr>
          <p:nvPr/>
        </p:nvGraphicFramePr>
        <p:xfrm>
          <a:off x="1476376" y="2852738"/>
          <a:ext cx="6048375" cy="2651890"/>
        </p:xfrm>
        <a:graphic>
          <a:graphicData uri="http://schemas.openxmlformats.org/drawingml/2006/table">
            <a:tbl>
              <a:tblPr/>
              <a:tblGrid>
                <a:gridCol w="1905000"/>
                <a:gridCol w="2238375"/>
                <a:gridCol w="1905000"/>
              </a:tblGrid>
              <a:tr h="908050">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新細明體" pitchFamily="18" charset="-120"/>
                        </a:rPr>
                        <a:t>Area</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新細明體" pitchFamily="18" charset="-120"/>
                        </a:rPr>
                        <a:t>Frequency</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新細明體" pitchFamily="18" charset="-120"/>
                        </a:rPr>
                        <a:t>Band</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新細明體" pitchFamily="18" charset="-120"/>
                        </a:rPr>
                        <a:t>Channel</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新細明體" pitchFamily="18" charset="-120"/>
                        </a:rPr>
                        <a:t>Numbering</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8463">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Europe</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868-870 MHz</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1800">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America</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902-928 MHz</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1 to 10</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Global</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2.4-2.4835 GHz</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chemeClr val="tx1"/>
                          </a:solidFill>
                          <a:effectLst/>
                          <a:latin typeface="Arial" charset="0"/>
                          <a:ea typeface="新細明體" pitchFamily="18" charset="-120"/>
                        </a:rPr>
                        <a:t>11 to 26</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內容版面配置區 1"/>
          <p:cNvSpPr>
            <a:spLocks noGrp="1"/>
          </p:cNvSpPr>
          <p:nvPr>
            <p:ph idx="4294967295"/>
          </p:nvPr>
        </p:nvSpPr>
        <p:spPr>
          <a:xfrm>
            <a:off x="1151022" y="2015733"/>
            <a:ext cx="7140119" cy="3450613"/>
          </a:xfrm>
          <a:prstGeom prst="rect">
            <a:avLst/>
          </a:prstGeom>
        </p:spPr>
        <p:txBody>
          <a:bodyPr/>
          <a:lstStyle/>
          <a:p>
            <a:endParaRPr lang="zh-TW" altLang="en-US"/>
          </a:p>
        </p:txBody>
      </p:sp>
    </p:spTree>
    <p:extLst>
      <p:ext uri="{BB962C8B-B14F-4D97-AF65-F5344CB8AC3E}">
        <p14:creationId xmlns:p14="http://schemas.microsoft.com/office/powerpoint/2010/main" val="26737599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C362DE4-03BA-438C-A9F7-02BD9717BCA1}" type="slidenum">
              <a:rPr lang="en-US" altLang="zh-TW"/>
              <a:pPr/>
              <a:t>113</a:t>
            </a:fld>
            <a:endParaRPr lang="en-US" altLang="zh-TW"/>
          </a:p>
        </p:txBody>
      </p:sp>
      <p:sp>
        <p:nvSpPr>
          <p:cNvPr id="70658" name="Rectangle 2"/>
          <p:cNvSpPr>
            <a:spLocks noGrp="1" noChangeArrowheads="1"/>
          </p:cNvSpPr>
          <p:nvPr>
            <p:ph type="title"/>
          </p:nvPr>
        </p:nvSpPr>
        <p:spPr>
          <a:xfrm>
            <a:off x="2097088" y="177800"/>
            <a:ext cx="4922837" cy="635000"/>
          </a:xfrm>
        </p:spPr>
        <p:txBody>
          <a:bodyPr/>
          <a:lstStyle/>
          <a:p>
            <a:r>
              <a:rPr lang="en-US" altLang="zh-TW" dirty="0"/>
              <a:t>ZigBee Radio</a:t>
            </a:r>
          </a:p>
        </p:txBody>
      </p:sp>
      <p:sp>
        <p:nvSpPr>
          <p:cNvPr id="70659" name="Rectangle 3"/>
          <p:cNvSpPr>
            <a:spLocks noGrp="1" noChangeArrowheads="1"/>
          </p:cNvSpPr>
          <p:nvPr>
            <p:ph type="body" idx="4294967295"/>
          </p:nvPr>
        </p:nvSpPr>
        <p:spPr>
          <a:xfrm>
            <a:off x="1295401" y="811215"/>
            <a:ext cx="6429374" cy="2084386"/>
          </a:xfrm>
          <a:prstGeom prst="rect">
            <a:avLst/>
          </a:prstGeom>
        </p:spPr>
        <p:txBody>
          <a:bodyPr>
            <a:normAutofit/>
          </a:bodyPr>
          <a:lstStyle/>
          <a:p>
            <a:pPr>
              <a:lnSpc>
                <a:spcPct val="80000"/>
              </a:lnSpc>
            </a:pPr>
            <a:r>
              <a:rPr lang="en-US" altLang="zh-TW" sz="2400" dirty="0">
                <a:latin typeface="Times New Roman" pitchFamily="18" charset="0"/>
                <a:ea typeface="標楷體" pitchFamily="65" charset="-120"/>
              </a:rPr>
              <a:t>ZigBee</a:t>
            </a:r>
            <a:r>
              <a:rPr lang="zh-TW" altLang="en-US" sz="2400" dirty="0">
                <a:latin typeface="Times New Roman" pitchFamily="18" charset="0"/>
                <a:ea typeface="標楷體" pitchFamily="65" charset="-120"/>
              </a:rPr>
              <a:t>所使用的頻段不同，其展頻所使用的參數也就不同。</a:t>
            </a:r>
          </a:p>
          <a:p>
            <a:pPr>
              <a:lnSpc>
                <a:spcPct val="80000"/>
              </a:lnSpc>
            </a:pPr>
            <a:r>
              <a:rPr lang="zh-TW" altLang="en-US" sz="2400" dirty="0">
                <a:latin typeface="Times New Roman" pitchFamily="18" charset="0"/>
                <a:ea typeface="標楷體" pitchFamily="65" charset="-120"/>
              </a:rPr>
              <a:t>在</a:t>
            </a:r>
            <a:r>
              <a:rPr lang="en-US" altLang="zh-TW" sz="2400" dirty="0">
                <a:latin typeface="Times New Roman" pitchFamily="18" charset="0"/>
                <a:ea typeface="標楷體" pitchFamily="65" charset="-120"/>
              </a:rPr>
              <a:t>2.4GHz</a:t>
            </a:r>
            <a:r>
              <a:rPr lang="zh-TW" altLang="en-US" sz="2400" dirty="0">
                <a:latin typeface="Times New Roman" pitchFamily="18" charset="0"/>
                <a:ea typeface="標楷體" pitchFamily="65" charset="-120"/>
              </a:rPr>
              <a:t>頻帶下所使用的</a:t>
            </a:r>
            <a:r>
              <a:rPr lang="en-US" altLang="zh-TW" sz="2400" dirty="0">
                <a:latin typeface="Times New Roman" pitchFamily="18" charset="0"/>
                <a:ea typeface="標楷體" pitchFamily="65" charset="-120"/>
              </a:rPr>
              <a:t>modulation type</a:t>
            </a:r>
            <a:r>
              <a:rPr lang="zh-TW" altLang="en-US" sz="2400" dirty="0">
                <a:latin typeface="Times New Roman" pitchFamily="18" charset="0"/>
                <a:ea typeface="標楷體" pitchFamily="65" charset="-120"/>
              </a:rPr>
              <a:t>是</a:t>
            </a:r>
            <a:r>
              <a:rPr lang="en-US" altLang="zh-TW" sz="2400" dirty="0">
                <a:latin typeface="Times New Roman" pitchFamily="18" charset="0"/>
                <a:ea typeface="標楷體" pitchFamily="65" charset="-120"/>
              </a:rPr>
              <a:t>32</a:t>
            </a:r>
            <a:r>
              <a:rPr lang="zh-TW" altLang="en-US" sz="2400" dirty="0">
                <a:latin typeface="Times New Roman" pitchFamily="18" charset="0"/>
                <a:ea typeface="標楷體" pitchFamily="65" charset="-120"/>
              </a:rPr>
              <a:t>個</a:t>
            </a:r>
            <a:r>
              <a:rPr lang="en-US" altLang="zh-TW" sz="2400" dirty="0">
                <a:latin typeface="Times New Roman" pitchFamily="18" charset="0"/>
                <a:ea typeface="標楷體" pitchFamily="65" charset="-120"/>
              </a:rPr>
              <a:t>PN-code</a:t>
            </a:r>
            <a:r>
              <a:rPr lang="zh-TW" altLang="en-US" sz="2400" dirty="0">
                <a:latin typeface="Times New Roman" pitchFamily="18" charset="0"/>
                <a:ea typeface="標楷體" pitchFamily="65" charset="-120"/>
              </a:rPr>
              <a:t>長度的</a:t>
            </a:r>
            <a:r>
              <a:rPr lang="en-US" altLang="zh-TW" sz="2400" dirty="0">
                <a:latin typeface="Times New Roman" pitchFamily="18" charset="0"/>
                <a:ea typeface="標楷體" pitchFamily="65" charset="-120"/>
              </a:rPr>
              <a:t>O-QPSK, Chip Rate</a:t>
            </a:r>
            <a:r>
              <a:rPr lang="zh-TW" altLang="en-US" sz="2400" dirty="0">
                <a:latin typeface="Times New Roman" pitchFamily="18" charset="0"/>
                <a:ea typeface="標楷體" pitchFamily="65" charset="-120"/>
              </a:rPr>
              <a:t>為</a:t>
            </a:r>
            <a:r>
              <a:rPr lang="en-US" altLang="zh-TW" sz="2400" dirty="0">
                <a:latin typeface="Times New Roman" pitchFamily="18" charset="0"/>
                <a:ea typeface="標楷體" pitchFamily="65" charset="-120"/>
              </a:rPr>
              <a:t>2Mchip/s</a:t>
            </a:r>
          </a:p>
          <a:p>
            <a:pPr>
              <a:lnSpc>
                <a:spcPct val="80000"/>
              </a:lnSpc>
            </a:pPr>
            <a:r>
              <a:rPr lang="en-US" altLang="zh-TW" sz="2400" dirty="0">
                <a:latin typeface="Times New Roman" pitchFamily="18" charset="0"/>
                <a:ea typeface="標楷體" pitchFamily="65" charset="-120"/>
              </a:rPr>
              <a:t>868/915MHz</a:t>
            </a:r>
            <a:r>
              <a:rPr lang="zh-TW" altLang="en-US" sz="2400" dirty="0">
                <a:latin typeface="Times New Roman" pitchFamily="18" charset="0"/>
                <a:ea typeface="標楷體" pitchFamily="65" charset="-120"/>
              </a:rPr>
              <a:t>則使用</a:t>
            </a:r>
            <a:r>
              <a:rPr lang="en-US" altLang="zh-TW" sz="2400" dirty="0">
                <a:latin typeface="Times New Roman" pitchFamily="18" charset="0"/>
                <a:ea typeface="標楷體" pitchFamily="65" charset="-120"/>
              </a:rPr>
              <a:t>15PN-code</a:t>
            </a:r>
            <a:r>
              <a:rPr lang="zh-TW" altLang="en-US" sz="2400" dirty="0">
                <a:latin typeface="Times New Roman" pitchFamily="18" charset="0"/>
                <a:ea typeface="標楷體" pitchFamily="65" charset="-120"/>
              </a:rPr>
              <a:t>的</a:t>
            </a:r>
            <a:r>
              <a:rPr lang="en-US" altLang="zh-TW" sz="2400" dirty="0">
                <a:latin typeface="Times New Roman" pitchFamily="18" charset="0"/>
                <a:ea typeface="標楷體" pitchFamily="65" charset="-120"/>
              </a:rPr>
              <a:t>BPSK, Chip Rate</a:t>
            </a:r>
            <a:r>
              <a:rPr lang="zh-TW" altLang="en-US" sz="2400" dirty="0">
                <a:latin typeface="Times New Roman" pitchFamily="18" charset="0"/>
                <a:ea typeface="標楷體" pitchFamily="65" charset="-120"/>
              </a:rPr>
              <a:t>分別為</a:t>
            </a:r>
            <a:r>
              <a:rPr lang="en-US" altLang="zh-TW" sz="2400" dirty="0">
                <a:latin typeface="Times New Roman" pitchFamily="18" charset="0"/>
                <a:ea typeface="標楷體" pitchFamily="65" charset="-120"/>
              </a:rPr>
              <a:t>300/600kchip/s</a:t>
            </a:r>
          </a:p>
        </p:txBody>
      </p:sp>
      <p:graphicFrame>
        <p:nvGraphicFramePr>
          <p:cNvPr id="70701" name="Group 45"/>
          <p:cNvGraphicFramePr>
            <a:graphicFrameLocks noGrp="1"/>
          </p:cNvGraphicFramePr>
          <p:nvPr>
            <p:extLst>
              <p:ext uri="{D42A27DB-BD31-4B8C-83A1-F6EECF244321}">
                <p14:modId xmlns:p14="http://schemas.microsoft.com/office/powerpoint/2010/main" val="4069603784"/>
              </p:ext>
            </p:extLst>
          </p:nvPr>
        </p:nvGraphicFramePr>
        <p:xfrm>
          <a:off x="1122364" y="2662240"/>
          <a:ext cx="7273925" cy="3564005"/>
        </p:xfrm>
        <a:graphic>
          <a:graphicData uri="http://schemas.openxmlformats.org/drawingml/2006/table">
            <a:tbl>
              <a:tblPr/>
              <a:tblGrid>
                <a:gridCol w="1368425"/>
                <a:gridCol w="1223962"/>
                <a:gridCol w="1223963"/>
                <a:gridCol w="1009650"/>
                <a:gridCol w="1223962"/>
                <a:gridCol w="1223963"/>
              </a:tblGrid>
              <a:tr h="720725">
                <a:tc rowSpan="2">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PHY</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Spreading Parameters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Data Parameters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360363">
                <a:tc vMerge="1">
                  <a:txBody>
                    <a:bodyPr/>
                    <a:lstStyle/>
                    <a:p>
                      <a:endParaRPr lang="zh-TW" altLang="en-US"/>
                    </a:p>
                  </a:txBody>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Chip Rate</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Modulation</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Bit Rate</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Symbol Rate</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1" i="0" u="none" strike="noStrike" cap="none" normalizeH="0" baseline="0" smtClean="0">
                          <a:ln>
                            <a:noFill/>
                          </a:ln>
                          <a:solidFill>
                            <a:schemeClr val="tx1"/>
                          </a:solidFill>
                          <a:effectLst/>
                          <a:latin typeface="Arial" charset="0"/>
                          <a:ea typeface="新細明體" pitchFamily="18" charset="-120"/>
                        </a:rPr>
                        <a:t>Modulation</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0363">
                <a:tc rowSpan="2">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868/915 MHz</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300 kchip/s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BPSK</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20 kb/s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20 kbaud</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BPSK</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0363">
                <a:tc vMerge="1">
                  <a:txBody>
                    <a:bodyPr/>
                    <a:lstStyle/>
                    <a:p>
                      <a:endParaRPr lang="zh-TW" altLang="en-US"/>
                    </a:p>
                  </a:txBody>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600 kchip/s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BPSK</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40 kb/s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40 kbaud</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BPSK</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98488">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2.4 GHz</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2.0 Mchip/s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O-QPSK</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250 kb/s</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62.5 kbaud</a:t>
                      </a: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800" b="0" i="0" u="none" strike="noStrike" cap="none" normalizeH="0" baseline="0" dirty="0" smtClean="0">
                          <a:ln>
                            <a:noFill/>
                          </a:ln>
                          <a:solidFill>
                            <a:schemeClr val="tx1"/>
                          </a:solidFill>
                          <a:effectLst/>
                          <a:latin typeface="Arial" charset="0"/>
                          <a:ea typeface="新細明體" pitchFamily="18" charset="-120"/>
                        </a:rPr>
                        <a:t>16-ary </a:t>
                      </a:r>
                      <a:r>
                        <a:rPr kumimoji="1" lang="en-US" altLang="zh-TW" sz="1800" b="0" i="0" u="none" strike="noStrike" cap="none" normalizeH="0" baseline="0" dirty="0" err="1" smtClean="0">
                          <a:ln>
                            <a:noFill/>
                          </a:ln>
                          <a:solidFill>
                            <a:schemeClr val="tx1"/>
                          </a:solidFill>
                          <a:effectLst/>
                          <a:latin typeface="Arial" charset="0"/>
                          <a:ea typeface="新細明體" pitchFamily="18" charset="-120"/>
                        </a:rPr>
                        <a:t>Othogonal</a:t>
                      </a:r>
                      <a:endParaRPr kumimoji="1" lang="en-US" altLang="zh-TW" sz="1800" b="0" i="0" u="none" strike="noStrike" cap="none" normalizeH="0" baseline="0" dirty="0" smtClean="0">
                        <a:ln>
                          <a:noFill/>
                        </a:ln>
                        <a:solidFill>
                          <a:schemeClr val="tx1"/>
                        </a:solidFill>
                        <a:effectLst/>
                        <a:latin typeface="Arial" charset="0"/>
                        <a:ea typeface="新細明體" pitchFamily="18" charset="-120"/>
                      </a:endParaRPr>
                    </a:p>
                  </a:txBody>
                  <a:tcPr marL="90000" marR="90000" marT="46800" marB="4680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788484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ZigBee</a:t>
            </a:r>
            <a:r>
              <a:rPr lang="zh-TW" altLang="en-US" dirty="0">
                <a:latin typeface="標楷體" panose="03000509000000000000" pitchFamily="65" charset="-120"/>
                <a:ea typeface="標楷體" panose="03000509000000000000" pitchFamily="65" charset="-120"/>
              </a:rPr>
              <a:t> 協定概述 </a:t>
            </a:r>
            <a:endParaRPr lang="zh-TW" altLang="en-US" dirty="0"/>
          </a:p>
        </p:txBody>
      </p:sp>
      <p:sp>
        <p:nvSpPr>
          <p:cNvPr id="3" name="內容版面配置區 2"/>
          <p:cNvSpPr>
            <a:spLocks noGrp="1"/>
          </p:cNvSpPr>
          <p:nvPr>
            <p:ph idx="4294967295"/>
          </p:nvPr>
        </p:nvSpPr>
        <p:spPr>
          <a:xfrm>
            <a:off x="930042" y="1848229"/>
            <a:ext cx="7140119" cy="4272727"/>
          </a:xfrm>
          <a:prstGeom prst="rect">
            <a:avLst/>
          </a:prstGeom>
        </p:spPr>
        <p:txBody>
          <a:bodyPr>
            <a:normAutofit lnSpcReduction="10000"/>
          </a:bodyPr>
          <a:lstStyle/>
          <a:p>
            <a:pPr marL="285750" indent="-285750"/>
            <a:r>
              <a:rPr lang="en-US" altLang="zh-TW" sz="2400" dirty="0">
                <a:latin typeface="標楷體" panose="03000509000000000000" pitchFamily="65" charset="-120"/>
                <a:ea typeface="標楷體" panose="03000509000000000000" pitchFamily="65" charset="-120"/>
              </a:rPr>
              <a:t>ZigBee</a:t>
            </a:r>
            <a:r>
              <a:rPr lang="zh-TW" altLang="en-US" sz="2400" dirty="0">
                <a:latin typeface="標楷體" panose="03000509000000000000" pitchFamily="65" charset="-120"/>
                <a:ea typeface="標楷體" panose="03000509000000000000" pitchFamily="65" charset="-120"/>
              </a:rPr>
              <a:t>協定由</a:t>
            </a:r>
            <a:r>
              <a:rPr lang="en-US" altLang="zh-TW" sz="2400" dirty="0">
                <a:latin typeface="標楷體" panose="03000509000000000000" pitchFamily="65" charset="-120"/>
                <a:ea typeface="標楷體" panose="03000509000000000000" pitchFamily="65" charset="-120"/>
              </a:rPr>
              <a:t>ZigBee</a:t>
            </a:r>
            <a:r>
              <a:rPr lang="zh-TW" altLang="en-US" sz="2400" dirty="0">
                <a:latin typeface="標楷體" panose="03000509000000000000" pitchFamily="65" charset="-120"/>
                <a:ea typeface="標楷體" panose="03000509000000000000" pitchFamily="65" charset="-120"/>
              </a:rPr>
              <a:t>聯盟制定，建立全球統一標準，實作簡單、價格低、低功耗、低複雜度，以</a:t>
            </a:r>
            <a:r>
              <a:rPr lang="en-US" altLang="zh-TW" sz="2400" dirty="0">
                <a:latin typeface="標楷體" panose="03000509000000000000" pitchFamily="65" charset="-120"/>
                <a:ea typeface="標楷體" panose="03000509000000000000" pitchFamily="65" charset="-120"/>
              </a:rPr>
              <a:t>IEEE802.15.4</a:t>
            </a:r>
            <a:r>
              <a:rPr lang="zh-TW" altLang="en-US" sz="2400" dirty="0">
                <a:latin typeface="標楷體" panose="03000509000000000000" pitchFamily="65" charset="-120"/>
                <a:ea typeface="標楷體" panose="03000509000000000000" pitchFamily="65" charset="-120"/>
              </a:rPr>
              <a:t>規範為底層</a:t>
            </a:r>
            <a:endParaRPr lang="en-US" altLang="zh-TW" sz="2400" dirty="0">
              <a:latin typeface="標楷體" panose="03000509000000000000" pitchFamily="65" charset="-120"/>
              <a:ea typeface="標楷體" panose="03000509000000000000" pitchFamily="65" charset="-120"/>
            </a:endParaRPr>
          </a:p>
          <a:p>
            <a:pPr marL="285750" indent="-285750"/>
            <a:r>
              <a:rPr lang="zh-TW" altLang="en-US" sz="2400" dirty="0">
                <a:latin typeface="標楷體" panose="03000509000000000000" pitchFamily="65" charset="-120"/>
                <a:ea typeface="標楷體" panose="03000509000000000000" pitchFamily="65" charset="-120"/>
              </a:rPr>
              <a:t>協定層分為主要四大層</a:t>
            </a:r>
            <a:r>
              <a:rPr lang="en-US" altLang="zh-TW" sz="2400" dirty="0">
                <a:latin typeface="標楷體" panose="03000509000000000000" pitchFamily="65" charset="-120"/>
                <a:ea typeface="標楷體" panose="03000509000000000000" pitchFamily="65" charset="-120"/>
              </a:rPr>
              <a:t>:</a:t>
            </a:r>
          </a:p>
          <a:p>
            <a:pPr marL="742950" lvl="1" indent="-285750"/>
            <a:r>
              <a:rPr lang="zh-TW" altLang="en-US" sz="2400" dirty="0">
                <a:latin typeface="標楷體" panose="03000509000000000000" pitchFamily="65" charset="-120"/>
                <a:ea typeface="標楷體" panose="03000509000000000000" pitchFamily="65" charset="-120"/>
              </a:rPr>
              <a:t>實體層</a:t>
            </a:r>
            <a:r>
              <a:rPr lang="en-US" altLang="zh-TW" sz="2400" dirty="0">
                <a:latin typeface="標楷體" panose="03000509000000000000" pitchFamily="65" charset="-120"/>
                <a:ea typeface="標楷體" panose="03000509000000000000" pitchFamily="65" charset="-120"/>
              </a:rPr>
              <a:t>(Physical Layer)</a:t>
            </a:r>
          </a:p>
          <a:p>
            <a:pPr marL="742950" lvl="1" indent="-285750"/>
            <a:r>
              <a:rPr lang="zh-TW" altLang="en-US" sz="2400" dirty="0">
                <a:latin typeface="標楷體" panose="03000509000000000000" pitchFamily="65" charset="-120"/>
                <a:ea typeface="標楷體" panose="03000509000000000000" pitchFamily="65" charset="-120"/>
              </a:rPr>
              <a:t>媒體存取控制層</a:t>
            </a:r>
            <a:r>
              <a:rPr lang="en-US" altLang="zh-TW" sz="2400" dirty="0">
                <a:latin typeface="標楷體" panose="03000509000000000000" pitchFamily="65" charset="-120"/>
                <a:ea typeface="標楷體" panose="03000509000000000000" pitchFamily="65" charset="-120"/>
              </a:rPr>
              <a:t>(Medium Access Control Layer)</a:t>
            </a:r>
          </a:p>
          <a:p>
            <a:pPr marL="742950" lvl="1" indent="-285750"/>
            <a:r>
              <a:rPr lang="zh-TW" altLang="en-US" sz="2400" dirty="0">
                <a:latin typeface="標楷體" panose="03000509000000000000" pitchFamily="65" charset="-120"/>
                <a:ea typeface="標楷體" panose="03000509000000000000" pitchFamily="65" charset="-120"/>
              </a:rPr>
              <a:t>網路層</a:t>
            </a:r>
            <a:r>
              <a:rPr lang="en-US" altLang="zh-TW" sz="2400" dirty="0">
                <a:latin typeface="標楷體" panose="03000509000000000000" pitchFamily="65" charset="-120"/>
                <a:ea typeface="標楷體" panose="03000509000000000000" pitchFamily="65" charset="-120"/>
              </a:rPr>
              <a:t>(Network Layer)</a:t>
            </a:r>
          </a:p>
          <a:p>
            <a:pPr marL="742950" lvl="1" indent="-285750"/>
            <a:r>
              <a:rPr lang="zh-TW" altLang="en-US" sz="2400" dirty="0">
                <a:latin typeface="標楷體" panose="03000509000000000000" pitchFamily="65" charset="-120"/>
                <a:ea typeface="標楷體" panose="03000509000000000000" pitchFamily="65" charset="-120"/>
              </a:rPr>
              <a:t>應用層</a:t>
            </a:r>
            <a:r>
              <a:rPr lang="en-US" altLang="zh-TW" sz="2400" dirty="0">
                <a:latin typeface="標楷體" panose="03000509000000000000" pitchFamily="65" charset="-120"/>
                <a:ea typeface="標楷體" panose="03000509000000000000" pitchFamily="65" charset="-120"/>
              </a:rPr>
              <a:t>(Application Layer)</a:t>
            </a:r>
          </a:p>
          <a:p>
            <a:pPr marL="285750" indent="-285750"/>
            <a:r>
              <a:rPr lang="zh-TW" altLang="en-US" sz="2400" dirty="0">
                <a:latin typeface="標楷體" panose="03000509000000000000" pitchFamily="65" charset="-120"/>
                <a:ea typeface="標楷體" panose="03000509000000000000" pitchFamily="65" charset="-120"/>
              </a:rPr>
              <a:t>網路裝置腳色可分為三種</a:t>
            </a:r>
            <a:r>
              <a:rPr lang="en-US" altLang="zh-TW" sz="2400" dirty="0">
                <a:latin typeface="標楷體" panose="03000509000000000000" pitchFamily="65" charset="-120"/>
                <a:ea typeface="標楷體" panose="03000509000000000000" pitchFamily="65" charset="-120"/>
              </a:rPr>
              <a:t>:</a:t>
            </a:r>
          </a:p>
          <a:p>
            <a:pPr marL="742950" lvl="1" indent="-285750"/>
            <a:r>
              <a:rPr lang="en-US" altLang="zh-TW" sz="2400" dirty="0">
                <a:latin typeface="標楷體" panose="03000509000000000000" pitchFamily="65" charset="-120"/>
                <a:ea typeface="標楷體" panose="03000509000000000000" pitchFamily="65" charset="-120"/>
              </a:rPr>
              <a:t>ZigBee Coordinator</a:t>
            </a:r>
          </a:p>
          <a:p>
            <a:pPr marL="742950" lvl="1" indent="-285750"/>
            <a:r>
              <a:rPr lang="en-US" altLang="zh-TW" sz="2400" dirty="0">
                <a:latin typeface="標楷體" panose="03000509000000000000" pitchFamily="65" charset="-120"/>
                <a:ea typeface="標楷體" panose="03000509000000000000" pitchFamily="65" charset="-120"/>
              </a:rPr>
              <a:t>ZigBee Router</a:t>
            </a:r>
          </a:p>
          <a:p>
            <a:pPr marL="742950" lvl="1" indent="-285750"/>
            <a:r>
              <a:rPr lang="en-US" altLang="zh-TW" sz="2400" dirty="0">
                <a:latin typeface="標楷體" panose="03000509000000000000" pitchFamily="65" charset="-120"/>
                <a:ea typeface="標楷體" panose="03000509000000000000" pitchFamily="65" charset="-120"/>
              </a:rPr>
              <a:t>ZigBee End Device</a:t>
            </a:r>
          </a:p>
          <a:p>
            <a:pPr marL="285750" indent="-285750"/>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271" y="3870961"/>
            <a:ext cx="3641380" cy="2581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41219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通道存取方式 </a:t>
            </a:r>
            <a:endParaRPr lang="zh-TW" altLang="en-US" dirty="0"/>
          </a:p>
        </p:txBody>
      </p:sp>
      <p:sp>
        <p:nvSpPr>
          <p:cNvPr id="3" name="內容版面配置區 2"/>
          <p:cNvSpPr>
            <a:spLocks noGrp="1"/>
          </p:cNvSpPr>
          <p:nvPr>
            <p:ph idx="4294967295"/>
          </p:nvPr>
        </p:nvSpPr>
        <p:spPr>
          <a:xfrm>
            <a:off x="930042" y="1848229"/>
            <a:ext cx="7140119" cy="4272727"/>
          </a:xfrm>
          <a:prstGeom prst="rect">
            <a:avLst/>
          </a:prstGeom>
        </p:spPr>
        <p:txBody>
          <a:bodyPr>
            <a:normAutofit/>
          </a:bodyPr>
          <a:lstStyle/>
          <a:p>
            <a:pPr marL="285750" indent="-285750"/>
            <a:r>
              <a:rPr lang="en-US" altLang="zh-TW" dirty="0">
                <a:latin typeface="標楷體" panose="03000509000000000000" pitchFamily="65" charset="-120"/>
                <a:ea typeface="標楷體" panose="03000509000000000000" pitchFamily="65" charset="-120"/>
              </a:rPr>
              <a:t>ZigBee </a:t>
            </a:r>
            <a:r>
              <a:rPr lang="zh-TW" altLang="en-US" dirty="0">
                <a:latin typeface="標楷體" panose="03000509000000000000" pitchFamily="65" charset="-120"/>
                <a:ea typeface="標楷體" panose="03000509000000000000" pitchFamily="65" charset="-120"/>
              </a:rPr>
              <a:t>封包在通道間存取方式分為兩者</a:t>
            </a:r>
            <a:endParaRPr lang="en-US" altLang="zh-TW"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非信標的網路</a:t>
            </a:r>
            <a:r>
              <a:rPr lang="en-US" altLang="zh-TW" dirty="0">
                <a:latin typeface="標楷體" panose="03000509000000000000" pitchFamily="65" charset="-120"/>
                <a:ea typeface="標楷體" panose="03000509000000000000" pitchFamily="65" charset="-120"/>
              </a:rPr>
              <a:t>(Non-Beacon network)</a:t>
            </a:r>
            <a:r>
              <a:rPr lang="zh-TW" altLang="en-US" dirty="0">
                <a:latin typeface="標楷體" panose="03000509000000000000" pitchFamily="65" charset="-120"/>
                <a:ea typeface="標楷體" panose="03000509000000000000" pitchFamily="65" charset="-120"/>
              </a:rPr>
              <a:t> ，採取時槽型</a:t>
            </a:r>
            <a:r>
              <a:rPr lang="en-US" altLang="zh-TW" dirty="0">
                <a:latin typeface="標楷體" panose="03000509000000000000" pitchFamily="65" charset="-120"/>
                <a:ea typeface="標楷體" panose="03000509000000000000" pitchFamily="65" charset="-120"/>
              </a:rPr>
              <a:t>CSMA/CA(Carrier Sense multiple Access with Collision Avoidance)</a:t>
            </a:r>
            <a:r>
              <a:rPr lang="zh-TW" altLang="en-US" dirty="0">
                <a:latin typeface="標楷體" panose="03000509000000000000" pitchFamily="65" charset="-120"/>
                <a:ea typeface="標楷體" panose="03000509000000000000" pitchFamily="65" charset="-120"/>
              </a:rPr>
              <a:t>競爭發言。</a:t>
            </a:r>
            <a:endParaRPr lang="en-US" altLang="zh-TW"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信標的網路</a:t>
            </a:r>
            <a:r>
              <a:rPr lang="en-US" altLang="zh-TW" dirty="0">
                <a:latin typeface="標楷體" panose="03000509000000000000" pitchFamily="65" charset="-120"/>
                <a:ea typeface="標楷體" panose="03000509000000000000" pitchFamily="65" charset="-120"/>
              </a:rPr>
              <a:t>(Beacon-enabled network)</a:t>
            </a:r>
            <a:r>
              <a:rPr lang="zh-TW" altLang="en-US" dirty="0">
                <a:latin typeface="標楷體" panose="03000509000000000000" pitchFamily="65" charset="-120"/>
                <a:ea typeface="標楷體" panose="03000509000000000000" pitchFamily="65" charset="-120"/>
              </a:rPr>
              <a:t> ，採取非時槽型</a:t>
            </a:r>
            <a:r>
              <a:rPr lang="en-US" altLang="zh-TW" dirty="0">
                <a:latin typeface="標楷體" panose="03000509000000000000" pitchFamily="65" charset="-120"/>
                <a:ea typeface="標楷體" panose="03000509000000000000" pitchFamily="65" charset="-120"/>
              </a:rPr>
              <a:t>CSMA/CA</a:t>
            </a:r>
            <a:r>
              <a:rPr lang="zh-TW" altLang="en-US" dirty="0">
                <a:latin typeface="標楷體" panose="03000509000000000000" pitchFamily="65" charset="-120"/>
                <a:ea typeface="標楷體" panose="03000509000000000000" pitchFamily="65" charset="-120"/>
              </a:rPr>
              <a:t>發言。</a:t>
            </a:r>
            <a:endParaRPr lang="en-US" altLang="zh-TW" dirty="0">
              <a:latin typeface="標楷體" panose="03000509000000000000" pitchFamily="65" charset="-120"/>
              <a:ea typeface="標楷體" panose="03000509000000000000" pitchFamily="65" charset="-120"/>
            </a:endParaRPr>
          </a:p>
          <a:p>
            <a:pPr marL="285750" indent="-285750"/>
            <a:r>
              <a:rPr lang="zh-TW" altLang="en-US" dirty="0">
                <a:latin typeface="標楷體" panose="03000509000000000000" pitchFamily="65" charset="-120"/>
                <a:ea typeface="標楷體" panose="03000509000000000000" pitchFamily="65" charset="-120"/>
              </a:rPr>
              <a:t>信標網路裝置的運作週期為超訊框</a:t>
            </a:r>
            <a:r>
              <a:rPr lang="en-US" altLang="zh-TW" dirty="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Superframe</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，起始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截止皆由協調者所發出的信標定義</a:t>
            </a:r>
            <a:endParaRPr lang="en-US" altLang="zh-TW" dirty="0">
              <a:latin typeface="標楷體" panose="03000509000000000000" pitchFamily="65" charset="-120"/>
              <a:ea typeface="標楷體" panose="03000509000000000000" pitchFamily="65" charset="-120"/>
            </a:endParaRPr>
          </a:p>
          <a:p>
            <a:pPr marL="285750" indent="-285750"/>
            <a:endParaRPr lang="en-US" altLang="zh-TW" dirty="0">
              <a:latin typeface="標楷體" panose="03000509000000000000" pitchFamily="65" charset="-120"/>
              <a:ea typeface="標楷體" panose="03000509000000000000" pitchFamily="65" charset="-120"/>
            </a:endParaRPr>
          </a:p>
          <a:p>
            <a:pPr marL="285750" indent="-285750"/>
            <a:endParaRPr lang="en-US" altLang="zh-TW" dirty="0">
              <a:latin typeface="標楷體" panose="03000509000000000000" pitchFamily="65" charset="-120"/>
              <a:ea typeface="標楷體" panose="03000509000000000000" pitchFamily="65" charset="-120"/>
            </a:endParaRPr>
          </a:p>
          <a:p>
            <a:pPr marL="285750" indent="-285750"/>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6" name="圖片 5"/>
          <p:cNvPicPr>
            <a:picLocks noChangeAspect="1"/>
          </p:cNvPicPr>
          <p:nvPr/>
        </p:nvPicPr>
        <p:blipFill>
          <a:blip r:embed="rId2"/>
          <a:stretch>
            <a:fillRect/>
          </a:stretch>
        </p:blipFill>
        <p:spPr>
          <a:xfrm>
            <a:off x="2173136" y="4626880"/>
            <a:ext cx="5788328" cy="1739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8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CSMA</a:t>
            </a:r>
            <a:r>
              <a:rPr lang="zh-TW" altLang="en-US" dirty="0">
                <a:latin typeface="標楷體" panose="03000509000000000000" pitchFamily="65" charset="-120"/>
                <a:ea typeface="標楷體" panose="03000509000000000000" pitchFamily="65" charset="-120"/>
              </a:rPr>
              <a:t>載波偵聽多路存取機制</a:t>
            </a:r>
            <a:endParaRPr lang="zh-TW" altLang="en-US" dirty="0"/>
          </a:p>
        </p:txBody>
      </p:sp>
      <p:sp>
        <p:nvSpPr>
          <p:cNvPr id="3" name="內容版面配置區 2"/>
          <p:cNvSpPr>
            <a:spLocks noGrp="1"/>
          </p:cNvSpPr>
          <p:nvPr>
            <p:ph idx="4294967295"/>
          </p:nvPr>
        </p:nvSpPr>
        <p:spPr>
          <a:xfrm>
            <a:off x="937662" y="1959988"/>
            <a:ext cx="7140119" cy="4735452"/>
          </a:xfrm>
          <a:prstGeom prst="rect">
            <a:avLst/>
          </a:prstGeom>
        </p:spPr>
        <p:txBody>
          <a:bodyPr>
            <a:normAutofit fontScale="92500" lnSpcReduction="10000"/>
          </a:bodyPr>
          <a:lstStyle/>
          <a:p>
            <a:pPr marL="342900" indent="-342900"/>
            <a:r>
              <a:rPr lang="en-US" altLang="zh-TW" sz="2600" dirty="0">
                <a:latin typeface="標楷體" panose="03000509000000000000" pitchFamily="65" charset="-120"/>
                <a:ea typeface="標楷體" panose="03000509000000000000" pitchFamily="65" charset="-120"/>
              </a:rPr>
              <a:t>CSMA(Carrier Sense Multiple Access)</a:t>
            </a:r>
            <a:r>
              <a:rPr lang="zh-TW" altLang="en-US" sz="2600" dirty="0">
                <a:latin typeface="標楷體" panose="03000509000000000000" pitchFamily="65" charset="-120"/>
                <a:ea typeface="標楷體" panose="03000509000000000000" pitchFamily="65" charset="-120"/>
              </a:rPr>
              <a:t>載波偵聽多路存取，是一種強佔型的半雙工介質存取控制機制</a:t>
            </a:r>
            <a:endParaRPr lang="en-US" altLang="zh-TW" sz="2600" dirty="0">
              <a:latin typeface="標楷體" panose="03000509000000000000" pitchFamily="65" charset="-120"/>
              <a:ea typeface="標楷體" panose="03000509000000000000" pitchFamily="65" charset="-120"/>
            </a:endParaRPr>
          </a:p>
          <a:p>
            <a:pPr marL="800100" lvl="1" indent="-342900"/>
            <a:r>
              <a:rPr lang="zh-TW" altLang="en-US" sz="2600" dirty="0">
                <a:latin typeface="標楷體" panose="03000509000000000000" pitchFamily="65" charset="-120"/>
                <a:ea typeface="標楷體" panose="03000509000000000000" pitchFamily="65" charset="-120"/>
              </a:rPr>
              <a:t>載波偵聽是指說任何連線到的裝置要傳輸前，必須對介質進行偵聽，確認閒置才可以傳送</a:t>
            </a:r>
            <a:endParaRPr lang="en-US" altLang="zh-TW" sz="2600" dirty="0">
              <a:latin typeface="標楷體" panose="03000509000000000000" pitchFamily="65" charset="-120"/>
              <a:ea typeface="標楷體" panose="03000509000000000000" pitchFamily="65" charset="-120"/>
            </a:endParaRPr>
          </a:p>
          <a:p>
            <a:pPr marL="800100" lvl="1" indent="-342900"/>
            <a:r>
              <a:rPr lang="zh-TW" altLang="en-US" sz="2600" dirty="0">
                <a:latin typeface="標楷體" panose="03000509000000000000" pitchFamily="65" charset="-120"/>
                <a:ea typeface="標楷體" panose="03000509000000000000" pitchFamily="65" charset="-120"/>
              </a:rPr>
              <a:t>多路存取是指說多個裝置可以同時存取介質，一個裝置傳送也可以被多裝置接收</a:t>
            </a:r>
            <a:endParaRPr lang="en-US" altLang="zh-TW" sz="2600" dirty="0">
              <a:latin typeface="標楷體" panose="03000509000000000000" pitchFamily="65" charset="-120"/>
              <a:ea typeface="標楷體" panose="03000509000000000000" pitchFamily="65" charset="-120"/>
            </a:endParaRPr>
          </a:p>
          <a:p>
            <a:pPr marL="342900" indent="-342900"/>
            <a:r>
              <a:rPr lang="zh-TW" altLang="en-US" sz="2600" dirty="0">
                <a:latin typeface="標楷體" panose="03000509000000000000" pitchFamily="65" charset="-120"/>
                <a:ea typeface="標楷體" panose="03000509000000000000" pitchFamily="65" charset="-120"/>
              </a:rPr>
              <a:t>分為四類型</a:t>
            </a:r>
            <a:endParaRPr lang="en-US" altLang="zh-TW" sz="2600" dirty="0">
              <a:latin typeface="標楷體" panose="03000509000000000000" pitchFamily="65" charset="-120"/>
              <a:ea typeface="標楷體" panose="03000509000000000000" pitchFamily="65" charset="-120"/>
            </a:endParaRPr>
          </a:p>
          <a:p>
            <a:pPr marL="800100" lvl="1" indent="-342900"/>
            <a:r>
              <a:rPr lang="en-US" altLang="zh-TW" sz="2600" dirty="0">
                <a:latin typeface="標楷體" panose="03000509000000000000" pitchFamily="65" charset="-120"/>
                <a:ea typeface="標楷體" panose="03000509000000000000" pitchFamily="65" charset="-120"/>
              </a:rPr>
              <a:t>CSMA/CD(Collision Detection)</a:t>
            </a:r>
          </a:p>
          <a:p>
            <a:pPr marL="800100" lvl="1" indent="-342900"/>
            <a:r>
              <a:rPr lang="en-US" altLang="zh-TW" sz="2600" dirty="0">
                <a:latin typeface="標楷體" panose="03000509000000000000" pitchFamily="65" charset="-120"/>
                <a:ea typeface="標楷體" panose="03000509000000000000" pitchFamily="65" charset="-120"/>
              </a:rPr>
              <a:t>CSMA/CA(Collision Avoidance)</a:t>
            </a:r>
          </a:p>
          <a:p>
            <a:pPr marL="800100" lvl="1" indent="-342900"/>
            <a:r>
              <a:rPr lang="en-US" altLang="zh-TW" sz="2600" dirty="0">
                <a:latin typeface="標楷體" panose="03000509000000000000" pitchFamily="65" charset="-120"/>
                <a:ea typeface="標楷體" panose="03000509000000000000" pitchFamily="65" charset="-120"/>
              </a:rPr>
              <a:t>CSMA/BA(Bitwise Arbitration)</a:t>
            </a:r>
          </a:p>
          <a:p>
            <a:pPr marL="800100" lvl="1" indent="-342900"/>
            <a:r>
              <a:rPr lang="en-US" altLang="zh-TW" sz="2600" dirty="0">
                <a:latin typeface="標楷體" panose="03000509000000000000" pitchFamily="65" charset="-120"/>
                <a:ea typeface="標楷體" panose="03000509000000000000" pitchFamily="65" charset="-120"/>
              </a:rPr>
              <a:t>CSMA/CD(Carrier Preemption)</a:t>
            </a:r>
          </a:p>
          <a:p>
            <a:pPr marL="342900" indent="-342900"/>
            <a:r>
              <a:rPr lang="en-US" altLang="zh-TW" sz="2600" dirty="0">
                <a:latin typeface="標楷體" panose="03000509000000000000" pitchFamily="65" charset="-120"/>
                <a:ea typeface="標楷體" panose="03000509000000000000" pitchFamily="65" charset="-120"/>
              </a:rPr>
              <a:t>IEEE802.15.4 MAC</a:t>
            </a:r>
            <a:r>
              <a:rPr lang="zh-TW" altLang="en-US" sz="2600" dirty="0">
                <a:latin typeface="標楷體" panose="03000509000000000000" pitchFamily="65" charset="-120"/>
                <a:ea typeface="標楷體" panose="03000509000000000000" pitchFamily="65" charset="-120"/>
              </a:rPr>
              <a:t>層支援 </a:t>
            </a:r>
            <a:r>
              <a:rPr lang="en-US" altLang="zh-TW" sz="2600" dirty="0">
                <a:latin typeface="標楷體" panose="03000509000000000000" pitchFamily="65" charset="-120"/>
                <a:ea typeface="標楷體" panose="03000509000000000000" pitchFamily="65" charset="-120"/>
              </a:rPr>
              <a:t>CSMA/CA</a:t>
            </a:r>
            <a:r>
              <a:rPr lang="zh-TW" altLang="en-US" sz="2600" dirty="0">
                <a:latin typeface="標楷體" panose="03000509000000000000" pitchFamily="65" charset="-120"/>
                <a:ea typeface="標楷體" panose="03000509000000000000" pitchFamily="65" charset="-120"/>
              </a:rPr>
              <a:t> 機制</a:t>
            </a:r>
            <a:endParaRPr lang="en-US" altLang="zh-TW" sz="2600" dirty="0">
              <a:latin typeface="標楷體" panose="03000509000000000000" pitchFamily="65" charset="-120"/>
              <a:ea typeface="標楷體" panose="03000509000000000000" pitchFamily="65" charset="-120"/>
            </a:endParaRPr>
          </a:p>
          <a:p>
            <a:pPr marL="285750" indent="-285750"/>
            <a:endParaRPr lang="en-US" altLang="zh-TW" dirty="0">
              <a:latin typeface="標楷體" panose="03000509000000000000" pitchFamily="65" charset="-120"/>
              <a:ea typeface="標楷體" panose="03000509000000000000" pitchFamily="65" charset="-120"/>
            </a:endParaRPr>
          </a:p>
          <a:p>
            <a:pPr marL="285750" indent="-285750"/>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1117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ZigBee MAC </a:t>
            </a:r>
            <a:r>
              <a:rPr lang="zh-TW" altLang="en-US" dirty="0">
                <a:latin typeface="標楷體" panose="03000509000000000000" pitchFamily="65" charset="-120"/>
                <a:ea typeface="標楷體" panose="03000509000000000000" pitchFamily="65" charset="-120"/>
              </a:rPr>
              <a:t>層訊框結構</a:t>
            </a:r>
          </a:p>
        </p:txBody>
      </p:sp>
      <mc:AlternateContent xmlns:mc="http://schemas.openxmlformats.org/markup-compatibility/2006" xmlns:a14="http://schemas.microsoft.com/office/drawing/2010/main">
        <mc:Choice Requires="a14">
          <p:sp>
            <p:nvSpPr>
              <p:cNvPr id="3" name="內容版面配置區 2"/>
              <p:cNvSpPr>
                <a:spLocks noGrp="1"/>
              </p:cNvSpPr>
              <p:nvPr>
                <p:ph idx="4294967295"/>
              </p:nvPr>
            </p:nvSpPr>
            <p:spPr>
              <a:xfrm>
                <a:off x="1151022" y="2015733"/>
                <a:ext cx="7140119" cy="3450613"/>
              </a:xfrm>
              <a:prstGeom prst="rect">
                <a:avLst/>
              </a:prstGeom>
            </p:spPr>
            <p:txBody>
              <a:bodyPr/>
              <a:lstStyle/>
              <a:p>
                <a:pPr marL="285750" lvl="1" indent="-285750"/>
                <a:r>
                  <a:rPr lang="en-US" altLang="zh-TW" sz="2000" dirty="0">
                    <a:latin typeface="標楷體" panose="03000509000000000000" pitchFamily="65" charset="-120"/>
                    <a:ea typeface="標楷體" panose="03000509000000000000" pitchFamily="65" charset="-120"/>
                  </a:rPr>
                  <a:t>MAC</a:t>
                </a:r>
                <a:r>
                  <a:rPr lang="zh-TW" altLang="en-US" sz="2000" dirty="0">
                    <a:latin typeface="標楷體" panose="03000509000000000000" pitchFamily="65" charset="-120"/>
                    <a:ea typeface="標楷體" panose="03000509000000000000" pitchFamily="65" charset="-120"/>
                  </a:rPr>
                  <a:t>層訊框結構我們稱為</a:t>
                </a:r>
                <a:r>
                  <a:rPr lang="en-US" altLang="zh-TW" sz="2000" dirty="0">
                    <a:latin typeface="標楷體" panose="03000509000000000000" pitchFamily="65" charset="-120"/>
                    <a:ea typeface="標楷體" panose="03000509000000000000" pitchFamily="65" charset="-120"/>
                  </a:rPr>
                  <a:t>MPDU(MAC</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Protocol Data Unit)</a:t>
                </a:r>
              </a:p>
              <a:p>
                <a:pPr marL="285750" lvl="1" indent="-285750"/>
                <a:r>
                  <a:rPr lang="zh-TW" altLang="en-US" sz="2000" dirty="0">
                    <a:latin typeface="標楷體" panose="03000509000000000000" pitchFamily="65" charset="-120"/>
                    <a:ea typeface="標楷體" panose="03000509000000000000" pitchFamily="65" charset="-120"/>
                  </a:rPr>
                  <a:t>通常主要由</a:t>
                </a:r>
                <a:r>
                  <a:rPr lang="en-US" altLang="zh-TW" sz="2000" dirty="0">
                    <a:latin typeface="標楷體" panose="03000509000000000000" pitchFamily="65" charset="-120"/>
                    <a:ea typeface="標楷體" panose="03000509000000000000" pitchFamily="65" charset="-120"/>
                  </a:rPr>
                  <a:t>MAC</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header</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MAC</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Payload</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MAC Footer</a:t>
                </a:r>
              </a:p>
              <a:p>
                <a:pPr marL="742950" lvl="2" indent="-285750"/>
                <a:r>
                  <a:rPr lang="en-US" altLang="zh-TW" sz="2000" dirty="0">
                    <a:latin typeface="標楷體" panose="03000509000000000000" pitchFamily="65" charset="-120"/>
                    <a:ea typeface="標楷體" panose="03000509000000000000" pitchFamily="65" charset="-120"/>
                  </a:rPr>
                  <a:t>MAC</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header:2</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Bytes</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Frame Control</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Byte Sequence Number</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0~20</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Bytes</a:t>
                </a:r>
                <a:r>
                  <a:rPr lang="zh-TW" altLang="en-US" sz="2000" dirty="0">
                    <a:latin typeface="標楷體" panose="03000509000000000000" pitchFamily="65" charset="-120"/>
                    <a:ea typeface="標楷體" panose="03000509000000000000" pitchFamily="65" charset="-120"/>
                  </a:rPr>
                  <a:t>的位址資訊</a:t>
                </a:r>
                <a:endParaRPr lang="en-US" altLang="zh-TW" sz="2000" dirty="0">
                  <a:latin typeface="標楷體" panose="03000509000000000000" pitchFamily="65" charset="-120"/>
                  <a:ea typeface="標楷體" panose="03000509000000000000" pitchFamily="65" charset="-120"/>
                </a:endParaRPr>
              </a:p>
              <a:p>
                <a:pPr marL="742950" lvl="2" indent="-285750"/>
                <a:r>
                  <a:rPr lang="en-US" altLang="zh-TW" sz="2000" dirty="0">
                    <a:latin typeface="標楷體" panose="03000509000000000000" pitchFamily="65" charset="-120"/>
                    <a:ea typeface="標楷體" panose="03000509000000000000" pitchFamily="65" charset="-120"/>
                  </a:rPr>
                  <a:t>MAC</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Payload:</a:t>
                </a:r>
                <a:r>
                  <a:rPr lang="zh-TW" altLang="en-US" sz="2000" dirty="0">
                    <a:latin typeface="標楷體" panose="03000509000000000000" pitchFamily="65" charset="-120"/>
                    <a:ea typeface="標楷體" panose="03000509000000000000" pitchFamily="65" charset="-120"/>
                  </a:rPr>
                  <a:t>根據不一樣的訊框類型不同</a:t>
                </a:r>
                <a:endParaRPr lang="en-US" altLang="zh-TW" sz="2000" dirty="0">
                  <a:latin typeface="標楷體" panose="03000509000000000000" pitchFamily="65" charset="-120"/>
                  <a:ea typeface="標楷體" panose="03000509000000000000" pitchFamily="65" charset="-120"/>
                </a:endParaRPr>
              </a:p>
              <a:p>
                <a:pPr marL="742950" lvl="2" indent="-285750"/>
                <a:r>
                  <a:rPr lang="en-US" altLang="zh-TW" sz="2000" dirty="0">
                    <a:latin typeface="標楷體" panose="03000509000000000000" pitchFamily="65" charset="-120"/>
                    <a:ea typeface="標楷體" panose="03000509000000000000" pitchFamily="65" charset="-120"/>
                  </a:rPr>
                  <a:t>MAC Footer:2</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Byte</a:t>
                </a:r>
                <a:r>
                  <a:rPr lang="zh-TW" altLang="en-US" sz="2000" dirty="0">
                    <a:latin typeface="標楷體" panose="03000509000000000000" pitchFamily="65" charset="-120"/>
                    <a:ea typeface="標楷體" panose="03000509000000000000" pitchFamily="65" charset="-120"/>
                  </a:rPr>
                  <a:t>校驗碼，檢查</a:t>
                </a:r>
                <a:r>
                  <a:rPr lang="en-US" altLang="zh-TW" sz="2000" dirty="0">
                    <a:latin typeface="標楷體" panose="03000509000000000000" pitchFamily="65" charset="-120"/>
                    <a:ea typeface="標楷體" panose="03000509000000000000" pitchFamily="65" charset="-120"/>
                  </a:rPr>
                  <a:t>bit error</a:t>
                </a:r>
                <a:r>
                  <a:rPr lang="zh-TW" altLang="en-US" sz="2000" dirty="0">
                    <a:latin typeface="標楷體" panose="03000509000000000000" pitchFamily="65" charset="-120"/>
                    <a:ea typeface="標楷體" panose="03000509000000000000" pitchFamily="65" charset="-120"/>
                  </a:rPr>
                  <a:t>，採用</a:t>
                </a:r>
                <a:r>
                  <a:rPr lang="en-US" altLang="zh-TW" sz="2000" dirty="0">
                    <a:latin typeface="標楷體" panose="03000509000000000000" pitchFamily="65" charset="-120"/>
                    <a:ea typeface="標楷體" panose="03000509000000000000" pitchFamily="65" charset="-120"/>
                  </a:rPr>
                  <a:t>ITU-16CRC </a:t>
                </a:r>
                <a14:m>
                  <m:oMath xmlns:m="http://schemas.openxmlformats.org/officeDocument/2006/math">
                    <m:sSub>
                      <m:sSubPr>
                        <m:ctrlPr>
                          <a:rPr lang="en-US" altLang="zh-TW" sz="2000" i="1">
                            <a:latin typeface="Cambria Math"/>
                            <a:ea typeface="標楷體" panose="03000509000000000000" pitchFamily="65" charset="-120"/>
                          </a:rPr>
                        </m:ctrlPr>
                      </m:sSubPr>
                      <m:e>
                        <m:r>
                          <a:rPr lang="en-US" altLang="zh-TW" sz="2000" i="1">
                            <a:latin typeface="Cambria Math" panose="02040503050406030204" pitchFamily="18" charset="0"/>
                            <a:ea typeface="標楷體" panose="03000509000000000000" pitchFamily="65" charset="-120"/>
                          </a:rPr>
                          <m:t>𝐺</m:t>
                        </m:r>
                      </m:e>
                      <m:sub>
                        <m:r>
                          <a:rPr lang="en-US" altLang="zh-TW" sz="2000" i="1">
                            <a:latin typeface="Cambria Math" panose="02040503050406030204" pitchFamily="18" charset="0"/>
                            <a:ea typeface="標楷體" panose="03000509000000000000" pitchFamily="65" charset="-120"/>
                          </a:rPr>
                          <m:t>16</m:t>
                        </m:r>
                      </m:sub>
                    </m:sSub>
                    <m:d>
                      <m:dPr>
                        <m:ctrlPr>
                          <a:rPr lang="en-US" altLang="zh-TW" sz="2000" i="1">
                            <a:latin typeface="Cambria Math"/>
                            <a:ea typeface="標楷體" panose="03000509000000000000" pitchFamily="65" charset="-120"/>
                          </a:rPr>
                        </m:ctrlPr>
                      </m:dPr>
                      <m:e>
                        <m:r>
                          <a:rPr lang="en-US" altLang="zh-TW" sz="2000" i="1">
                            <a:latin typeface="Cambria Math" panose="02040503050406030204" pitchFamily="18" charset="0"/>
                            <a:ea typeface="標楷體" panose="03000509000000000000" pitchFamily="65" charset="-120"/>
                          </a:rPr>
                          <m:t>𝑥</m:t>
                        </m:r>
                      </m:e>
                    </m:d>
                    <m:r>
                      <a:rPr lang="en-US" altLang="zh-TW" sz="2000" i="1">
                        <a:latin typeface="Cambria Math" panose="02040503050406030204" pitchFamily="18" charset="0"/>
                        <a:ea typeface="標楷體" panose="03000509000000000000" pitchFamily="65" charset="-120"/>
                      </a:rPr>
                      <m:t>= </m:t>
                    </m:r>
                    <m:sSup>
                      <m:sSupPr>
                        <m:ctrlPr>
                          <a:rPr lang="en-US" altLang="zh-TW" sz="2000" i="1">
                            <a:latin typeface="Cambria Math"/>
                            <a:ea typeface="標楷體" panose="03000509000000000000" pitchFamily="65" charset="-120"/>
                          </a:rPr>
                        </m:ctrlPr>
                      </m:sSupPr>
                      <m:e>
                        <m:r>
                          <a:rPr lang="en-US" altLang="zh-TW" sz="2000" i="1">
                            <a:latin typeface="Cambria Math" panose="02040503050406030204" pitchFamily="18" charset="0"/>
                            <a:ea typeface="標楷體" panose="03000509000000000000" pitchFamily="65" charset="-120"/>
                          </a:rPr>
                          <m:t>𝑥</m:t>
                        </m:r>
                      </m:e>
                      <m:sup>
                        <m:r>
                          <a:rPr lang="en-US" altLang="zh-TW" sz="2000" i="1">
                            <a:latin typeface="Cambria Math" panose="02040503050406030204" pitchFamily="18" charset="0"/>
                            <a:ea typeface="標楷體" panose="03000509000000000000" pitchFamily="65" charset="-120"/>
                          </a:rPr>
                          <m:t>16</m:t>
                        </m:r>
                      </m:sup>
                    </m:sSup>
                    <m:r>
                      <a:rPr lang="en-US" altLang="zh-TW" sz="2000" i="1">
                        <a:latin typeface="Cambria Math" panose="02040503050406030204" pitchFamily="18" charset="0"/>
                        <a:ea typeface="標楷體" panose="03000509000000000000" pitchFamily="65" charset="-120"/>
                      </a:rPr>
                      <m:t>+</m:t>
                    </m:r>
                    <m:sSup>
                      <m:sSupPr>
                        <m:ctrlPr>
                          <a:rPr lang="en-US" altLang="zh-TW" sz="2000" i="1">
                            <a:latin typeface="Cambria Math"/>
                            <a:ea typeface="標楷體" panose="03000509000000000000" pitchFamily="65" charset="-120"/>
                          </a:rPr>
                        </m:ctrlPr>
                      </m:sSupPr>
                      <m:e>
                        <m:r>
                          <a:rPr lang="en-US" altLang="zh-TW" sz="2000" i="1">
                            <a:latin typeface="Cambria Math" panose="02040503050406030204" pitchFamily="18" charset="0"/>
                            <a:ea typeface="標楷體" panose="03000509000000000000" pitchFamily="65" charset="-120"/>
                          </a:rPr>
                          <m:t>𝑥</m:t>
                        </m:r>
                      </m:e>
                      <m:sup>
                        <m:r>
                          <a:rPr lang="en-US" altLang="zh-TW" sz="2000" i="1">
                            <a:latin typeface="Cambria Math" panose="02040503050406030204" pitchFamily="18" charset="0"/>
                            <a:ea typeface="標楷體" panose="03000509000000000000" pitchFamily="65" charset="-120"/>
                          </a:rPr>
                          <m:t>12</m:t>
                        </m:r>
                      </m:sup>
                    </m:sSup>
                  </m:oMath>
                </a14:m>
                <a:r>
                  <a:rPr lang="en-US" altLang="zh-TW" sz="2000" dirty="0">
                    <a:latin typeface="標楷體" panose="03000509000000000000" pitchFamily="65" charset="-120"/>
                    <a:ea typeface="標楷體" panose="03000509000000000000" pitchFamily="65" charset="-120"/>
                  </a:rPr>
                  <a:t>+</a:t>
                </a:r>
                <a14:m>
                  <m:oMath xmlns:m="http://schemas.openxmlformats.org/officeDocument/2006/math">
                    <m:sSup>
                      <m:sSupPr>
                        <m:ctrlPr>
                          <a:rPr lang="en-US" altLang="zh-TW" sz="2000" i="1">
                            <a:latin typeface="Cambria Math"/>
                            <a:ea typeface="標楷體" panose="03000509000000000000" pitchFamily="65" charset="-120"/>
                          </a:rPr>
                        </m:ctrlPr>
                      </m:sSupPr>
                      <m:e>
                        <m:r>
                          <a:rPr lang="en-US" altLang="zh-TW" sz="2000" i="1">
                            <a:latin typeface="Cambria Math" panose="02040503050406030204" pitchFamily="18" charset="0"/>
                            <a:ea typeface="標楷體" panose="03000509000000000000" pitchFamily="65" charset="-120"/>
                          </a:rPr>
                          <m:t>𝑥</m:t>
                        </m:r>
                      </m:e>
                      <m:sup>
                        <m:r>
                          <a:rPr lang="en-US" altLang="zh-TW" sz="2000" i="1">
                            <a:latin typeface="Cambria Math" panose="02040503050406030204" pitchFamily="18" charset="0"/>
                            <a:ea typeface="標楷體" panose="03000509000000000000" pitchFamily="65" charset="-120"/>
                          </a:rPr>
                          <m:t>5</m:t>
                        </m:r>
                      </m:sup>
                    </m:sSup>
                  </m:oMath>
                </a14:m>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，表示法</a:t>
                </a:r>
                <a:r>
                  <a:rPr lang="en-US" altLang="zh-TW" sz="2000" dirty="0">
                    <a:latin typeface="標楷體" panose="03000509000000000000" pitchFamily="65" charset="-120"/>
                    <a:ea typeface="標楷體" panose="03000509000000000000" pitchFamily="65" charset="-120"/>
                  </a:rPr>
                  <a:t>0x1021/0x8408/0x0811</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577" t="-177"/>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022" y="4977619"/>
            <a:ext cx="7140119" cy="1646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701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ZigBee MAC </a:t>
            </a:r>
            <a:r>
              <a:rPr lang="zh-TW" altLang="en-US" dirty="0">
                <a:latin typeface="標楷體" panose="03000509000000000000" pitchFamily="65" charset="-120"/>
                <a:ea typeface="標楷體" panose="03000509000000000000" pitchFamily="65" charset="-120"/>
              </a:rPr>
              <a:t>層訊框結構</a:t>
            </a:r>
          </a:p>
        </p:txBody>
      </p:sp>
      <p:sp>
        <p:nvSpPr>
          <p:cNvPr id="3" name="內容版面配置區 2"/>
          <p:cNvSpPr>
            <a:spLocks noGrp="1"/>
          </p:cNvSpPr>
          <p:nvPr>
            <p:ph idx="4294967295"/>
          </p:nvPr>
        </p:nvSpPr>
        <p:spPr>
          <a:xfrm>
            <a:off x="1151022" y="2015732"/>
            <a:ext cx="7140119" cy="4181868"/>
          </a:xfrm>
          <a:prstGeom prst="rect">
            <a:avLst/>
          </a:prstGeom>
        </p:spPr>
        <p:txBody>
          <a:bodyPr>
            <a:normAutofit/>
          </a:bodyPr>
          <a:lstStyle/>
          <a:p>
            <a:pPr marL="285750" lvl="1" indent="-285750"/>
            <a:r>
              <a:rPr lang="en-US" altLang="zh-TW" sz="1900" dirty="0">
                <a:latin typeface="標楷體" panose="03000509000000000000" pitchFamily="65" charset="-120"/>
                <a:ea typeface="標楷體" panose="03000509000000000000" pitchFamily="65" charset="-120"/>
              </a:rPr>
              <a:t>Beacon Frame:</a:t>
            </a:r>
          </a:p>
          <a:p>
            <a:pPr marL="285750" lvl="1" indent="-285750"/>
            <a:endParaRPr lang="en-US" altLang="zh-TW" sz="1900" dirty="0">
              <a:latin typeface="標楷體" panose="03000509000000000000" pitchFamily="65" charset="-120"/>
              <a:ea typeface="標楷體" panose="03000509000000000000" pitchFamily="65" charset="-120"/>
            </a:endParaRPr>
          </a:p>
          <a:p>
            <a:pPr marL="285750" lvl="1" indent="-285750"/>
            <a:endParaRPr lang="en-US" altLang="zh-TW" sz="1900" dirty="0">
              <a:latin typeface="標楷體" panose="03000509000000000000" pitchFamily="65" charset="-120"/>
              <a:ea typeface="標楷體" panose="03000509000000000000" pitchFamily="65" charset="-120"/>
            </a:endParaRPr>
          </a:p>
          <a:p>
            <a:pPr marL="285750" lvl="1" indent="-285750"/>
            <a:r>
              <a:rPr lang="en-US" altLang="zh-TW" sz="1900" dirty="0">
                <a:latin typeface="標楷體" panose="03000509000000000000" pitchFamily="65" charset="-120"/>
                <a:ea typeface="標楷體" panose="03000509000000000000" pitchFamily="65" charset="-120"/>
              </a:rPr>
              <a:t>Data Frame:</a:t>
            </a:r>
          </a:p>
          <a:p>
            <a:pPr marL="285750" lvl="1" indent="-285750"/>
            <a:endParaRPr lang="en-US" altLang="zh-TW" sz="1900" dirty="0">
              <a:latin typeface="標楷體" panose="03000509000000000000" pitchFamily="65" charset="-120"/>
              <a:ea typeface="標楷體" panose="03000509000000000000" pitchFamily="65" charset="-120"/>
            </a:endParaRPr>
          </a:p>
          <a:p>
            <a:pPr marL="285750" lvl="1" indent="-285750"/>
            <a:endParaRPr lang="en-US" altLang="zh-TW" sz="1900" dirty="0">
              <a:latin typeface="標楷體" panose="03000509000000000000" pitchFamily="65" charset="-120"/>
              <a:ea typeface="標楷體" panose="03000509000000000000" pitchFamily="65" charset="-120"/>
            </a:endParaRPr>
          </a:p>
          <a:p>
            <a:pPr marL="285750" lvl="1" indent="-285750"/>
            <a:r>
              <a:rPr lang="en-US" altLang="zh-TW" sz="1900" dirty="0">
                <a:latin typeface="標楷體" panose="03000509000000000000" pitchFamily="65" charset="-120"/>
                <a:ea typeface="標楷體" panose="03000509000000000000" pitchFamily="65" charset="-120"/>
              </a:rPr>
              <a:t>ACK Frame:</a:t>
            </a:r>
          </a:p>
          <a:p>
            <a:pPr marL="285750" lvl="1" indent="-285750"/>
            <a:endParaRPr lang="en-US" altLang="zh-TW" sz="1900" dirty="0">
              <a:latin typeface="標楷體" panose="03000509000000000000" pitchFamily="65" charset="-120"/>
              <a:ea typeface="標楷體" panose="03000509000000000000" pitchFamily="65" charset="-120"/>
            </a:endParaRPr>
          </a:p>
          <a:p>
            <a:pPr marL="285750" lvl="1" indent="-285750"/>
            <a:endParaRPr lang="en-US" altLang="zh-TW" sz="1900" dirty="0">
              <a:latin typeface="標楷體" panose="03000509000000000000" pitchFamily="65" charset="-120"/>
              <a:ea typeface="標楷體" panose="03000509000000000000" pitchFamily="65" charset="-120"/>
            </a:endParaRPr>
          </a:p>
          <a:p>
            <a:pPr marL="285750" lvl="1" indent="-285750"/>
            <a:r>
              <a:rPr lang="en-US" altLang="zh-TW" sz="1900" dirty="0">
                <a:latin typeface="標楷體" panose="03000509000000000000" pitchFamily="65" charset="-120"/>
                <a:ea typeface="標楷體" panose="03000509000000000000" pitchFamily="65" charset="-120"/>
              </a:rPr>
              <a:t>MAC</a:t>
            </a:r>
            <a:r>
              <a:rPr lang="zh-TW" altLang="en-US" sz="1900" dirty="0">
                <a:latin typeface="標楷體" panose="03000509000000000000" pitchFamily="65" charset="-120"/>
                <a:ea typeface="標楷體" panose="03000509000000000000" pitchFamily="65" charset="-120"/>
              </a:rPr>
              <a:t> </a:t>
            </a:r>
            <a:r>
              <a:rPr lang="en-US" altLang="zh-TW" sz="1900" dirty="0">
                <a:latin typeface="標楷體" panose="03000509000000000000" pitchFamily="65" charset="-120"/>
                <a:ea typeface="標楷體" panose="03000509000000000000" pitchFamily="65" charset="-120"/>
              </a:rPr>
              <a:t>CMD Frame:</a:t>
            </a:r>
          </a:p>
          <a:p>
            <a:pPr marL="285750" lvl="1" indent="-285750"/>
            <a:endParaRPr lang="en-US" altLang="zh-TW" sz="2000" dirty="0">
              <a:latin typeface="標楷體" panose="03000509000000000000" pitchFamily="65" charset="-120"/>
              <a:ea typeface="標楷體" panose="03000509000000000000" pitchFamily="65" charset="-120"/>
            </a:endParaRPr>
          </a:p>
          <a:p>
            <a:pPr marL="285750" lvl="1" indent="-285750"/>
            <a:endParaRPr lang="en-US" altLang="zh-TW" sz="2000" dirty="0">
              <a:latin typeface="標楷體" panose="03000509000000000000" pitchFamily="65" charset="-120"/>
              <a:ea typeface="標楷體" panose="03000509000000000000" pitchFamily="65" charset="-120"/>
            </a:endParaRPr>
          </a:p>
          <a:p>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740294649"/>
              </p:ext>
            </p:extLst>
          </p:nvPr>
        </p:nvGraphicFramePr>
        <p:xfrm>
          <a:off x="2963411" y="2015732"/>
          <a:ext cx="5670631" cy="741680"/>
        </p:xfrm>
        <a:graphic>
          <a:graphicData uri="http://schemas.openxmlformats.org/drawingml/2006/table">
            <a:tbl>
              <a:tblPr firstRow="1" bandRow="1">
                <a:tableStyleId>{5C22544A-7EE6-4342-B048-85BDC9FD1C3A}</a:tableStyleId>
              </a:tblPr>
              <a:tblGrid>
                <a:gridCol w="756084">
                  <a:extLst>
                    <a:ext uri="{9D8B030D-6E8A-4147-A177-3AD203B41FA5}">
                      <a16:colId xmlns:a16="http://schemas.microsoft.com/office/drawing/2014/main" xmlns="" val="2122772921"/>
                    </a:ext>
                  </a:extLst>
                </a:gridCol>
                <a:gridCol w="661574">
                  <a:extLst>
                    <a:ext uri="{9D8B030D-6E8A-4147-A177-3AD203B41FA5}">
                      <a16:colId xmlns:a16="http://schemas.microsoft.com/office/drawing/2014/main" xmlns="" val="360355287"/>
                    </a:ext>
                  </a:extLst>
                </a:gridCol>
                <a:gridCol w="708829">
                  <a:extLst>
                    <a:ext uri="{9D8B030D-6E8A-4147-A177-3AD203B41FA5}">
                      <a16:colId xmlns:a16="http://schemas.microsoft.com/office/drawing/2014/main" xmlns="" val="397506559"/>
                    </a:ext>
                  </a:extLst>
                </a:gridCol>
                <a:gridCol w="708829">
                  <a:extLst>
                    <a:ext uri="{9D8B030D-6E8A-4147-A177-3AD203B41FA5}">
                      <a16:colId xmlns:a16="http://schemas.microsoft.com/office/drawing/2014/main" xmlns="" val="1543690433"/>
                    </a:ext>
                  </a:extLst>
                </a:gridCol>
                <a:gridCol w="567063">
                  <a:extLst>
                    <a:ext uri="{9D8B030D-6E8A-4147-A177-3AD203B41FA5}">
                      <a16:colId xmlns:a16="http://schemas.microsoft.com/office/drawing/2014/main" xmlns="" val="3298580918"/>
                    </a:ext>
                  </a:extLst>
                </a:gridCol>
                <a:gridCol w="702078">
                  <a:extLst>
                    <a:ext uri="{9D8B030D-6E8A-4147-A177-3AD203B41FA5}">
                      <a16:colId xmlns:a16="http://schemas.microsoft.com/office/drawing/2014/main" xmlns="" val="3781751665"/>
                    </a:ext>
                  </a:extLst>
                </a:gridCol>
                <a:gridCol w="864096">
                  <a:extLst>
                    <a:ext uri="{9D8B030D-6E8A-4147-A177-3AD203B41FA5}">
                      <a16:colId xmlns:a16="http://schemas.microsoft.com/office/drawing/2014/main" xmlns="" val="4096815132"/>
                    </a:ext>
                  </a:extLst>
                </a:gridCol>
                <a:gridCol w="702078">
                  <a:extLst>
                    <a:ext uri="{9D8B030D-6E8A-4147-A177-3AD203B41FA5}">
                      <a16:colId xmlns:a16="http://schemas.microsoft.com/office/drawing/2014/main" xmlns="" val="989864544"/>
                    </a:ext>
                  </a:extLst>
                </a:gridCol>
              </a:tblGrid>
              <a:tr h="370840">
                <a:tc>
                  <a:txBody>
                    <a:bodyPr/>
                    <a:lstStyle/>
                    <a:p>
                      <a:pPr algn="ctr"/>
                      <a:r>
                        <a:rPr lang="zh-TW" altLang="en-US" dirty="0">
                          <a:latin typeface="標楷體" panose="03000509000000000000" pitchFamily="65" charset="-120"/>
                          <a:ea typeface="標楷體" panose="03000509000000000000" pitchFamily="65" charset="-120"/>
                        </a:rPr>
                        <a:t>控制框</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序列</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地址</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超框</a:t>
                      </a:r>
                    </a:p>
                  </a:txBody>
                  <a:tcPr marL="68580" marR="68580"/>
                </a:tc>
                <a:tc>
                  <a:txBody>
                    <a:bodyPr/>
                    <a:lstStyle/>
                    <a:p>
                      <a:pPr algn="ctr"/>
                      <a:r>
                        <a:rPr lang="en-US" altLang="zh-TW" dirty="0">
                          <a:latin typeface="標楷體" panose="03000509000000000000" pitchFamily="65" charset="-120"/>
                          <a:ea typeface="標楷體" panose="03000509000000000000" pitchFamily="65" charset="-120"/>
                        </a:rPr>
                        <a:t>GTS</a:t>
                      </a:r>
                      <a:endParaRPr lang="zh-TW" altLang="en-US" dirty="0">
                        <a:latin typeface="標楷體" panose="03000509000000000000" pitchFamily="65" charset="-120"/>
                        <a:ea typeface="標楷體" panose="03000509000000000000" pitchFamily="65" charset="-120"/>
                      </a:endParaRP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待處理</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信標負載</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校驗碼</a:t>
                      </a:r>
                    </a:p>
                  </a:txBody>
                  <a:tcPr marL="68580" marR="68580"/>
                </a:tc>
                <a:extLst>
                  <a:ext uri="{0D108BD9-81ED-4DB2-BD59-A6C34878D82A}">
                    <a16:rowId xmlns:a16="http://schemas.microsoft.com/office/drawing/2014/main" xmlns="" val="3429284738"/>
                  </a:ext>
                </a:extLst>
              </a:tr>
              <a:tr h="370840">
                <a:tc gridSpan="3">
                  <a:txBody>
                    <a:bodyPr/>
                    <a:lstStyle/>
                    <a:p>
                      <a:pPr algn="ctr"/>
                      <a:r>
                        <a:rPr lang="en-US" altLang="zh-TW" dirty="0">
                          <a:latin typeface="標楷體" panose="03000509000000000000" pitchFamily="65" charset="-120"/>
                          <a:ea typeface="標楷體" panose="03000509000000000000" pitchFamily="65" charset="-120"/>
                        </a:rPr>
                        <a:t>MHR</a:t>
                      </a:r>
                      <a:endParaRPr lang="zh-TW" altLang="en-US" dirty="0">
                        <a:latin typeface="標楷體" panose="03000509000000000000" pitchFamily="65" charset="-120"/>
                        <a:ea typeface="標楷體" panose="03000509000000000000" pitchFamily="65" charset="-120"/>
                      </a:endParaRPr>
                    </a:p>
                  </a:txBody>
                  <a:tcPr marL="68580" marR="68580"/>
                </a:tc>
                <a:tc hMerge="1">
                  <a:txBody>
                    <a:bodyPr/>
                    <a:lstStyle/>
                    <a:p>
                      <a:pPr algn="ctr"/>
                      <a:endParaRPr lang="zh-TW" altLang="en-US">
                        <a:latin typeface="標楷體" panose="03000509000000000000" pitchFamily="65" charset="-120"/>
                        <a:ea typeface="標楷體" panose="03000509000000000000" pitchFamily="65" charset="-120"/>
                      </a:endParaRPr>
                    </a:p>
                  </a:txBody>
                  <a:tcPr/>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gridSpan="4">
                  <a:txBody>
                    <a:bodyPr/>
                    <a:lstStyle/>
                    <a:p>
                      <a:pPr algn="ctr"/>
                      <a:r>
                        <a:rPr lang="en-US" altLang="zh-TW" dirty="0">
                          <a:latin typeface="標楷體" panose="03000509000000000000" pitchFamily="65" charset="-120"/>
                          <a:ea typeface="標楷體" panose="03000509000000000000" pitchFamily="65" charset="-120"/>
                        </a:rPr>
                        <a:t>MAC</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Payload</a:t>
                      </a:r>
                      <a:endParaRPr lang="zh-TW" altLang="en-US" dirty="0">
                        <a:latin typeface="標楷體" panose="03000509000000000000" pitchFamily="65" charset="-120"/>
                        <a:ea typeface="標楷體" panose="03000509000000000000" pitchFamily="65" charset="-120"/>
                      </a:endParaRPr>
                    </a:p>
                  </a:txBody>
                  <a:tcPr marL="68580" marR="68580"/>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en-US" altLang="zh-TW" dirty="0">
                          <a:latin typeface="標楷體" panose="03000509000000000000" pitchFamily="65" charset="-120"/>
                          <a:ea typeface="標楷體" panose="03000509000000000000" pitchFamily="65" charset="-120"/>
                        </a:rPr>
                        <a:t>MFR</a:t>
                      </a:r>
                      <a:endParaRPr lang="zh-TW" altLang="en-US" dirty="0">
                        <a:latin typeface="標楷體" panose="03000509000000000000" pitchFamily="65" charset="-120"/>
                        <a:ea typeface="標楷體" panose="03000509000000000000" pitchFamily="65" charset="-120"/>
                      </a:endParaRPr>
                    </a:p>
                  </a:txBody>
                  <a:tcPr marL="68580" marR="68580"/>
                </a:tc>
                <a:extLst>
                  <a:ext uri="{0D108BD9-81ED-4DB2-BD59-A6C34878D82A}">
                    <a16:rowId xmlns:a16="http://schemas.microsoft.com/office/drawing/2014/main" xmlns="" val="438135243"/>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739660722"/>
              </p:ext>
            </p:extLst>
          </p:nvPr>
        </p:nvGraphicFramePr>
        <p:xfrm>
          <a:off x="2963411" y="3086443"/>
          <a:ext cx="5670631" cy="741680"/>
        </p:xfrm>
        <a:graphic>
          <a:graphicData uri="http://schemas.openxmlformats.org/drawingml/2006/table">
            <a:tbl>
              <a:tblPr firstRow="1" bandRow="1">
                <a:tableStyleId>{5C22544A-7EE6-4342-B048-85BDC9FD1C3A}</a:tableStyleId>
              </a:tblPr>
              <a:tblGrid>
                <a:gridCol w="756084">
                  <a:extLst>
                    <a:ext uri="{9D8B030D-6E8A-4147-A177-3AD203B41FA5}">
                      <a16:colId xmlns:a16="http://schemas.microsoft.com/office/drawing/2014/main" xmlns="" val="2122772921"/>
                    </a:ext>
                  </a:extLst>
                </a:gridCol>
                <a:gridCol w="661574">
                  <a:extLst>
                    <a:ext uri="{9D8B030D-6E8A-4147-A177-3AD203B41FA5}">
                      <a16:colId xmlns:a16="http://schemas.microsoft.com/office/drawing/2014/main" xmlns="" val="360355287"/>
                    </a:ext>
                  </a:extLst>
                </a:gridCol>
                <a:gridCol w="708829">
                  <a:extLst>
                    <a:ext uri="{9D8B030D-6E8A-4147-A177-3AD203B41FA5}">
                      <a16:colId xmlns:a16="http://schemas.microsoft.com/office/drawing/2014/main" xmlns="" val="397506559"/>
                    </a:ext>
                  </a:extLst>
                </a:gridCol>
                <a:gridCol w="2842066">
                  <a:extLst>
                    <a:ext uri="{9D8B030D-6E8A-4147-A177-3AD203B41FA5}">
                      <a16:colId xmlns:a16="http://schemas.microsoft.com/office/drawing/2014/main" xmlns="" val="1543690433"/>
                    </a:ext>
                  </a:extLst>
                </a:gridCol>
                <a:gridCol w="702078">
                  <a:extLst>
                    <a:ext uri="{9D8B030D-6E8A-4147-A177-3AD203B41FA5}">
                      <a16:colId xmlns:a16="http://schemas.microsoft.com/office/drawing/2014/main" xmlns="" val="989864544"/>
                    </a:ext>
                  </a:extLst>
                </a:gridCol>
              </a:tblGrid>
              <a:tr h="370840">
                <a:tc>
                  <a:txBody>
                    <a:bodyPr/>
                    <a:lstStyle/>
                    <a:p>
                      <a:pPr algn="ctr"/>
                      <a:r>
                        <a:rPr lang="zh-TW" altLang="en-US" dirty="0">
                          <a:latin typeface="標楷體" panose="03000509000000000000" pitchFamily="65" charset="-120"/>
                          <a:ea typeface="標楷體" panose="03000509000000000000" pitchFamily="65" charset="-120"/>
                        </a:rPr>
                        <a:t>控制框</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序列</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地址</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資料有效資料負載</a:t>
                      </a:r>
                      <a:r>
                        <a:rPr lang="en-US" altLang="zh-TW" dirty="0">
                          <a:latin typeface="標楷體" panose="03000509000000000000" pitchFamily="65" charset="-120"/>
                          <a:ea typeface="標楷體" panose="03000509000000000000" pitchFamily="65" charset="-120"/>
                        </a:rPr>
                        <a:t>(MSDU)</a:t>
                      </a:r>
                      <a:endParaRPr lang="zh-TW" altLang="en-US" dirty="0">
                        <a:latin typeface="標楷體" panose="03000509000000000000" pitchFamily="65" charset="-120"/>
                        <a:ea typeface="標楷體" panose="03000509000000000000" pitchFamily="65" charset="-120"/>
                      </a:endParaRP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校驗碼</a:t>
                      </a:r>
                    </a:p>
                  </a:txBody>
                  <a:tcPr marL="68580" marR="68580"/>
                </a:tc>
                <a:extLst>
                  <a:ext uri="{0D108BD9-81ED-4DB2-BD59-A6C34878D82A}">
                    <a16:rowId xmlns:a16="http://schemas.microsoft.com/office/drawing/2014/main" xmlns="" val="3429284738"/>
                  </a:ext>
                </a:extLst>
              </a:tr>
              <a:tr h="370840">
                <a:tc gridSpan="3">
                  <a:txBody>
                    <a:bodyPr/>
                    <a:lstStyle/>
                    <a:p>
                      <a:pPr algn="ctr"/>
                      <a:r>
                        <a:rPr lang="en-US" altLang="zh-TW" dirty="0">
                          <a:latin typeface="標楷體" panose="03000509000000000000" pitchFamily="65" charset="-120"/>
                          <a:ea typeface="標楷體" panose="03000509000000000000" pitchFamily="65" charset="-120"/>
                        </a:rPr>
                        <a:t>MHR</a:t>
                      </a:r>
                      <a:endParaRPr lang="zh-TW" altLang="en-US" dirty="0">
                        <a:latin typeface="標楷體" panose="03000509000000000000" pitchFamily="65" charset="-120"/>
                        <a:ea typeface="標楷體" panose="03000509000000000000" pitchFamily="65" charset="-120"/>
                      </a:endParaRPr>
                    </a:p>
                  </a:txBody>
                  <a:tcPr marL="68580" marR="68580"/>
                </a:tc>
                <a:tc hMerge="1">
                  <a:txBody>
                    <a:bodyPr/>
                    <a:lstStyle/>
                    <a:p>
                      <a:pPr algn="ctr"/>
                      <a:endParaRPr lang="zh-TW" altLang="en-US">
                        <a:latin typeface="標楷體" panose="03000509000000000000" pitchFamily="65" charset="-120"/>
                        <a:ea typeface="標楷體" panose="03000509000000000000" pitchFamily="65" charset="-120"/>
                      </a:endParaRPr>
                    </a:p>
                  </a:txBody>
                  <a:tcPr/>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en-US" altLang="zh-TW" dirty="0">
                          <a:latin typeface="標楷體" panose="03000509000000000000" pitchFamily="65" charset="-120"/>
                          <a:ea typeface="標楷體" panose="03000509000000000000" pitchFamily="65" charset="-120"/>
                        </a:rPr>
                        <a:t>MAC</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Payload</a:t>
                      </a:r>
                      <a:endParaRPr lang="zh-TW" altLang="en-US" dirty="0">
                        <a:latin typeface="標楷體" panose="03000509000000000000" pitchFamily="65" charset="-120"/>
                        <a:ea typeface="標楷體" panose="03000509000000000000" pitchFamily="65" charset="-120"/>
                      </a:endParaRPr>
                    </a:p>
                  </a:txBody>
                  <a:tcPr marL="68580" marR="68580"/>
                </a:tc>
                <a:tc>
                  <a:txBody>
                    <a:bodyPr/>
                    <a:lstStyle/>
                    <a:p>
                      <a:pPr algn="ctr"/>
                      <a:r>
                        <a:rPr lang="en-US" altLang="zh-TW" dirty="0">
                          <a:latin typeface="標楷體" panose="03000509000000000000" pitchFamily="65" charset="-120"/>
                          <a:ea typeface="標楷體" panose="03000509000000000000" pitchFamily="65" charset="-120"/>
                        </a:rPr>
                        <a:t>MFR</a:t>
                      </a:r>
                      <a:endParaRPr lang="zh-TW" altLang="en-US" dirty="0">
                        <a:latin typeface="標楷體" panose="03000509000000000000" pitchFamily="65" charset="-120"/>
                        <a:ea typeface="標楷體" panose="03000509000000000000" pitchFamily="65" charset="-120"/>
                      </a:endParaRPr>
                    </a:p>
                  </a:txBody>
                  <a:tcPr marL="68580" marR="68580"/>
                </a:tc>
                <a:extLst>
                  <a:ext uri="{0D108BD9-81ED-4DB2-BD59-A6C34878D82A}">
                    <a16:rowId xmlns:a16="http://schemas.microsoft.com/office/drawing/2014/main" xmlns="" val="43813524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33076686"/>
              </p:ext>
            </p:extLst>
          </p:nvPr>
        </p:nvGraphicFramePr>
        <p:xfrm>
          <a:off x="2970162" y="4175972"/>
          <a:ext cx="2828564" cy="741680"/>
        </p:xfrm>
        <a:graphic>
          <a:graphicData uri="http://schemas.openxmlformats.org/drawingml/2006/table">
            <a:tbl>
              <a:tblPr firstRow="1" bandRow="1">
                <a:tableStyleId>{5C22544A-7EE6-4342-B048-85BDC9FD1C3A}</a:tableStyleId>
              </a:tblPr>
              <a:tblGrid>
                <a:gridCol w="756084">
                  <a:extLst>
                    <a:ext uri="{9D8B030D-6E8A-4147-A177-3AD203B41FA5}">
                      <a16:colId xmlns:a16="http://schemas.microsoft.com/office/drawing/2014/main" xmlns="" val="2122772921"/>
                    </a:ext>
                  </a:extLst>
                </a:gridCol>
                <a:gridCol w="1370402">
                  <a:extLst>
                    <a:ext uri="{9D8B030D-6E8A-4147-A177-3AD203B41FA5}">
                      <a16:colId xmlns:a16="http://schemas.microsoft.com/office/drawing/2014/main" xmlns="" val="360355287"/>
                    </a:ext>
                  </a:extLst>
                </a:gridCol>
                <a:gridCol w="702078">
                  <a:extLst>
                    <a:ext uri="{9D8B030D-6E8A-4147-A177-3AD203B41FA5}">
                      <a16:colId xmlns:a16="http://schemas.microsoft.com/office/drawing/2014/main" xmlns="" val="989864544"/>
                    </a:ext>
                  </a:extLst>
                </a:gridCol>
              </a:tblGrid>
              <a:tr h="370840">
                <a:tc>
                  <a:txBody>
                    <a:bodyPr/>
                    <a:lstStyle/>
                    <a:p>
                      <a:pPr algn="ctr"/>
                      <a:r>
                        <a:rPr lang="zh-TW" altLang="en-US" dirty="0">
                          <a:latin typeface="標楷體" panose="03000509000000000000" pitchFamily="65" charset="-120"/>
                          <a:ea typeface="標楷體" panose="03000509000000000000" pitchFamily="65" charset="-120"/>
                        </a:rPr>
                        <a:t>控制框</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序列</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校驗碼</a:t>
                      </a:r>
                    </a:p>
                  </a:txBody>
                  <a:tcPr marL="68580" marR="68580"/>
                </a:tc>
                <a:extLst>
                  <a:ext uri="{0D108BD9-81ED-4DB2-BD59-A6C34878D82A}">
                    <a16:rowId xmlns:a16="http://schemas.microsoft.com/office/drawing/2014/main" xmlns="" val="3429284738"/>
                  </a:ext>
                </a:extLst>
              </a:tr>
              <a:tr h="370840">
                <a:tc gridSpan="2">
                  <a:txBody>
                    <a:bodyPr/>
                    <a:lstStyle/>
                    <a:p>
                      <a:pPr algn="ctr"/>
                      <a:r>
                        <a:rPr lang="en-US" altLang="zh-TW" dirty="0">
                          <a:latin typeface="標楷體" panose="03000509000000000000" pitchFamily="65" charset="-120"/>
                          <a:ea typeface="標楷體" panose="03000509000000000000" pitchFamily="65" charset="-120"/>
                        </a:rPr>
                        <a:t>MHR</a:t>
                      </a:r>
                      <a:endParaRPr lang="zh-TW" altLang="en-US" dirty="0">
                        <a:latin typeface="標楷體" panose="03000509000000000000" pitchFamily="65" charset="-120"/>
                        <a:ea typeface="標楷體" panose="03000509000000000000" pitchFamily="65" charset="-120"/>
                      </a:endParaRPr>
                    </a:p>
                  </a:txBody>
                  <a:tcPr marL="68580" marR="68580"/>
                </a:tc>
                <a:tc hMerge="1">
                  <a:txBody>
                    <a:bodyPr/>
                    <a:lstStyle/>
                    <a:p>
                      <a:pPr algn="ctr"/>
                      <a:endParaRPr lang="zh-TW" altLang="en-US">
                        <a:latin typeface="標楷體" panose="03000509000000000000" pitchFamily="65" charset="-120"/>
                        <a:ea typeface="標楷體" panose="03000509000000000000" pitchFamily="65" charset="-120"/>
                      </a:endParaRPr>
                    </a:p>
                  </a:txBody>
                  <a:tcPr/>
                </a:tc>
                <a:tc>
                  <a:txBody>
                    <a:bodyPr/>
                    <a:lstStyle/>
                    <a:p>
                      <a:pPr algn="ctr"/>
                      <a:r>
                        <a:rPr lang="en-US" altLang="zh-TW" dirty="0">
                          <a:latin typeface="標楷體" panose="03000509000000000000" pitchFamily="65" charset="-120"/>
                          <a:ea typeface="標楷體" panose="03000509000000000000" pitchFamily="65" charset="-120"/>
                        </a:rPr>
                        <a:t>MFR</a:t>
                      </a:r>
                      <a:endParaRPr lang="zh-TW" altLang="en-US" dirty="0">
                        <a:latin typeface="標楷體" panose="03000509000000000000" pitchFamily="65" charset="-120"/>
                        <a:ea typeface="標楷體" panose="03000509000000000000" pitchFamily="65" charset="-120"/>
                      </a:endParaRPr>
                    </a:p>
                  </a:txBody>
                  <a:tcPr marL="68580" marR="68580"/>
                </a:tc>
                <a:extLst>
                  <a:ext uri="{0D108BD9-81ED-4DB2-BD59-A6C34878D82A}">
                    <a16:rowId xmlns:a16="http://schemas.microsoft.com/office/drawing/2014/main" xmlns="" val="43813524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520165532"/>
              </p:ext>
            </p:extLst>
          </p:nvPr>
        </p:nvGraphicFramePr>
        <p:xfrm>
          <a:off x="2963411" y="5364104"/>
          <a:ext cx="5670631" cy="741680"/>
        </p:xfrm>
        <a:graphic>
          <a:graphicData uri="http://schemas.openxmlformats.org/drawingml/2006/table">
            <a:tbl>
              <a:tblPr firstRow="1" bandRow="1">
                <a:tableStyleId>{5C22544A-7EE6-4342-B048-85BDC9FD1C3A}</a:tableStyleId>
              </a:tblPr>
              <a:tblGrid>
                <a:gridCol w="756084">
                  <a:extLst>
                    <a:ext uri="{9D8B030D-6E8A-4147-A177-3AD203B41FA5}">
                      <a16:colId xmlns:a16="http://schemas.microsoft.com/office/drawing/2014/main" xmlns="" val="2122772921"/>
                    </a:ext>
                  </a:extLst>
                </a:gridCol>
                <a:gridCol w="661574">
                  <a:extLst>
                    <a:ext uri="{9D8B030D-6E8A-4147-A177-3AD203B41FA5}">
                      <a16:colId xmlns:a16="http://schemas.microsoft.com/office/drawing/2014/main" xmlns="" val="360355287"/>
                    </a:ext>
                  </a:extLst>
                </a:gridCol>
                <a:gridCol w="708829">
                  <a:extLst>
                    <a:ext uri="{9D8B030D-6E8A-4147-A177-3AD203B41FA5}">
                      <a16:colId xmlns:a16="http://schemas.microsoft.com/office/drawing/2014/main" xmlns="" val="397506559"/>
                    </a:ext>
                  </a:extLst>
                </a:gridCol>
                <a:gridCol w="1275892">
                  <a:extLst>
                    <a:ext uri="{9D8B030D-6E8A-4147-A177-3AD203B41FA5}">
                      <a16:colId xmlns:a16="http://schemas.microsoft.com/office/drawing/2014/main" xmlns="" val="1543690433"/>
                    </a:ext>
                  </a:extLst>
                </a:gridCol>
                <a:gridCol w="1566174">
                  <a:extLst>
                    <a:ext uri="{9D8B030D-6E8A-4147-A177-3AD203B41FA5}">
                      <a16:colId xmlns:a16="http://schemas.microsoft.com/office/drawing/2014/main" xmlns="" val="3781751665"/>
                    </a:ext>
                  </a:extLst>
                </a:gridCol>
                <a:gridCol w="702078">
                  <a:extLst>
                    <a:ext uri="{9D8B030D-6E8A-4147-A177-3AD203B41FA5}">
                      <a16:colId xmlns:a16="http://schemas.microsoft.com/office/drawing/2014/main" xmlns="" val="989864544"/>
                    </a:ext>
                  </a:extLst>
                </a:gridCol>
              </a:tblGrid>
              <a:tr h="370840">
                <a:tc>
                  <a:txBody>
                    <a:bodyPr/>
                    <a:lstStyle/>
                    <a:p>
                      <a:pPr algn="ctr"/>
                      <a:r>
                        <a:rPr lang="zh-TW" altLang="en-US" dirty="0">
                          <a:latin typeface="標楷體" panose="03000509000000000000" pitchFamily="65" charset="-120"/>
                          <a:ea typeface="標楷體" panose="03000509000000000000" pitchFamily="65" charset="-120"/>
                        </a:rPr>
                        <a:t>控制框</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序列</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地址</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命令訊框標示</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命令有效資料負載</a:t>
                      </a:r>
                    </a:p>
                  </a:txBody>
                  <a:tcPr marL="68580" marR="68580"/>
                </a:tc>
                <a:tc>
                  <a:txBody>
                    <a:bodyPr/>
                    <a:lstStyle/>
                    <a:p>
                      <a:pPr algn="ctr"/>
                      <a:r>
                        <a:rPr lang="zh-TW" altLang="en-US" dirty="0">
                          <a:latin typeface="標楷體" panose="03000509000000000000" pitchFamily="65" charset="-120"/>
                          <a:ea typeface="標楷體" panose="03000509000000000000" pitchFamily="65" charset="-120"/>
                        </a:rPr>
                        <a:t>校驗碼</a:t>
                      </a:r>
                    </a:p>
                  </a:txBody>
                  <a:tcPr marL="68580" marR="68580"/>
                </a:tc>
                <a:extLst>
                  <a:ext uri="{0D108BD9-81ED-4DB2-BD59-A6C34878D82A}">
                    <a16:rowId xmlns:a16="http://schemas.microsoft.com/office/drawing/2014/main" xmlns="" val="3429284738"/>
                  </a:ext>
                </a:extLst>
              </a:tr>
              <a:tr h="370840">
                <a:tc gridSpan="3">
                  <a:txBody>
                    <a:bodyPr/>
                    <a:lstStyle/>
                    <a:p>
                      <a:pPr algn="ctr"/>
                      <a:r>
                        <a:rPr lang="en-US" altLang="zh-TW" dirty="0">
                          <a:latin typeface="標楷體" panose="03000509000000000000" pitchFamily="65" charset="-120"/>
                          <a:ea typeface="標楷體" panose="03000509000000000000" pitchFamily="65" charset="-120"/>
                        </a:rPr>
                        <a:t>MHR</a:t>
                      </a:r>
                      <a:endParaRPr lang="zh-TW" altLang="en-US" dirty="0">
                        <a:latin typeface="標楷體" panose="03000509000000000000" pitchFamily="65" charset="-120"/>
                        <a:ea typeface="標楷體" panose="03000509000000000000" pitchFamily="65" charset="-120"/>
                      </a:endParaRPr>
                    </a:p>
                  </a:txBody>
                  <a:tcPr marL="68580" marR="68580"/>
                </a:tc>
                <a:tc hMerge="1">
                  <a:txBody>
                    <a:bodyPr/>
                    <a:lstStyle/>
                    <a:p>
                      <a:pPr algn="ctr"/>
                      <a:endParaRPr lang="zh-TW" altLang="en-US">
                        <a:latin typeface="標楷體" panose="03000509000000000000" pitchFamily="65" charset="-120"/>
                        <a:ea typeface="標楷體" panose="03000509000000000000" pitchFamily="65" charset="-120"/>
                      </a:endParaRPr>
                    </a:p>
                  </a:txBody>
                  <a:tcPr/>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gridSpan="2">
                  <a:txBody>
                    <a:bodyPr/>
                    <a:lstStyle/>
                    <a:p>
                      <a:pPr algn="ctr"/>
                      <a:r>
                        <a:rPr lang="en-US" altLang="zh-TW" dirty="0">
                          <a:latin typeface="標楷體" panose="03000509000000000000" pitchFamily="65" charset="-120"/>
                          <a:ea typeface="標楷體" panose="03000509000000000000" pitchFamily="65" charset="-120"/>
                        </a:rPr>
                        <a:t>MAC</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Payload</a:t>
                      </a:r>
                      <a:endParaRPr lang="zh-TW" altLang="en-US" dirty="0">
                        <a:latin typeface="標楷體" panose="03000509000000000000" pitchFamily="65" charset="-120"/>
                        <a:ea typeface="標楷體" panose="03000509000000000000" pitchFamily="65" charset="-120"/>
                      </a:endParaRPr>
                    </a:p>
                  </a:txBody>
                  <a:tcPr marL="68580" marR="68580"/>
                </a:tc>
                <a:tc hMerge="1">
                  <a:txBody>
                    <a:bodyPr/>
                    <a:lstStyle/>
                    <a:p>
                      <a:pPr algn="ct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en-US" altLang="zh-TW" dirty="0">
                          <a:latin typeface="標楷體" panose="03000509000000000000" pitchFamily="65" charset="-120"/>
                          <a:ea typeface="標楷體" panose="03000509000000000000" pitchFamily="65" charset="-120"/>
                        </a:rPr>
                        <a:t>MFR</a:t>
                      </a:r>
                      <a:endParaRPr lang="zh-TW" altLang="en-US" dirty="0">
                        <a:latin typeface="標楷體" panose="03000509000000000000" pitchFamily="65" charset="-120"/>
                        <a:ea typeface="標楷體" panose="03000509000000000000" pitchFamily="65" charset="-120"/>
                      </a:endParaRPr>
                    </a:p>
                  </a:txBody>
                  <a:tcPr marL="68580" marR="68580"/>
                </a:tc>
                <a:extLst>
                  <a:ext uri="{0D108BD9-81ED-4DB2-BD59-A6C34878D82A}">
                    <a16:rowId xmlns:a16="http://schemas.microsoft.com/office/drawing/2014/main" xmlns="" val="438135243"/>
                  </a:ext>
                </a:extLst>
              </a:tr>
            </a:tbl>
          </a:graphicData>
        </a:graphic>
      </p:graphicFrame>
    </p:spTree>
    <p:extLst>
      <p:ext uri="{BB962C8B-B14F-4D97-AF65-F5344CB8AC3E}">
        <p14:creationId xmlns:p14="http://schemas.microsoft.com/office/powerpoint/2010/main" val="35561504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ZigBee </a:t>
            </a:r>
            <a:r>
              <a:rPr lang="zh-TW" altLang="en-US" dirty="0">
                <a:latin typeface="標楷體" panose="03000509000000000000" pitchFamily="65" charset="-120"/>
                <a:ea typeface="標楷體" panose="03000509000000000000" pitchFamily="65" charset="-120"/>
              </a:rPr>
              <a:t>模組傳輸示意</a:t>
            </a:r>
          </a:p>
        </p:txBody>
      </p:sp>
      <p:sp>
        <p:nvSpPr>
          <p:cNvPr id="3" name="內容版面配置區 2"/>
          <p:cNvSpPr>
            <a:spLocks noGrp="1"/>
          </p:cNvSpPr>
          <p:nvPr>
            <p:ph idx="4294967295"/>
          </p:nvPr>
        </p:nvSpPr>
        <p:spPr>
          <a:xfrm>
            <a:off x="1151022" y="2015732"/>
            <a:ext cx="6598518" cy="4181868"/>
          </a:xfrm>
          <a:prstGeom prst="rect">
            <a:avLst/>
          </a:prstGeom>
        </p:spPr>
        <p:txBody>
          <a:bodyPr>
            <a:normAutofit/>
          </a:bodyPr>
          <a:lstStyle/>
          <a:p>
            <a:pPr marL="285750" lvl="1" indent="-285750"/>
            <a:endParaRPr lang="en-US" altLang="zh-TW" sz="2000" dirty="0">
              <a:latin typeface="標楷體" panose="03000509000000000000" pitchFamily="65" charset="-120"/>
              <a:ea typeface="標楷體" panose="03000509000000000000" pitchFamily="65" charset="-120"/>
            </a:endParaRPr>
          </a:p>
          <a:p>
            <a:pPr marL="285750" lvl="1" indent="-285750"/>
            <a:endParaRPr lang="en-US" altLang="zh-TW" sz="2000" dirty="0">
              <a:latin typeface="標楷體" panose="03000509000000000000" pitchFamily="65" charset="-120"/>
              <a:ea typeface="標楷體" panose="03000509000000000000" pitchFamily="65" charset="-120"/>
            </a:endParaRPr>
          </a:p>
          <a:p>
            <a:endParaRPr lang="zh-TW" altLang="en-US" dirty="0"/>
          </a:p>
        </p:txBody>
      </p:sp>
      <p:pic>
        <p:nvPicPr>
          <p:cNvPr id="8" name="圖片 7"/>
          <p:cNvPicPr>
            <a:picLocks noChangeAspect="1"/>
          </p:cNvPicPr>
          <p:nvPr/>
        </p:nvPicPr>
        <p:blipFill>
          <a:blip r:embed="rId2"/>
          <a:stretch>
            <a:fillRect/>
          </a:stretch>
        </p:blipFill>
        <p:spPr>
          <a:xfrm>
            <a:off x="1699848" y="2015733"/>
            <a:ext cx="5348064" cy="2675455"/>
          </a:xfrm>
          <a:prstGeom prst="rect">
            <a:avLst/>
          </a:prstGeom>
          <a:ln>
            <a:solidFill>
              <a:schemeClr val="tx1"/>
            </a:solidFill>
          </a:ln>
        </p:spPr>
      </p:pic>
      <p:sp>
        <p:nvSpPr>
          <p:cNvPr id="4" name="矩形 3"/>
          <p:cNvSpPr/>
          <p:nvPr/>
        </p:nvSpPr>
        <p:spPr>
          <a:xfrm>
            <a:off x="1775460" y="4982728"/>
            <a:ext cx="4572000" cy="738664"/>
          </a:xfrm>
          <a:prstGeom prst="rect">
            <a:avLst/>
          </a:prstGeom>
        </p:spPr>
        <p:txBody>
          <a:bodyPr>
            <a:spAutoFit/>
          </a:bodyPr>
          <a:lstStyle/>
          <a:p>
            <a:pPr marL="285750" indent="-28575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rPr>
              <a:t>RTS</a:t>
            </a:r>
            <a:r>
              <a:rPr lang="zh-TW" altLang="en-US" dirty="0">
                <a:latin typeface="標楷體" panose="03000509000000000000" pitchFamily="65" charset="-120"/>
                <a:ea typeface="標楷體" panose="03000509000000000000" pitchFamily="65" charset="-120"/>
              </a:rPr>
              <a:t>與</a:t>
            </a:r>
            <a:r>
              <a:rPr lang="en-US" altLang="zh-TW" dirty="0">
                <a:latin typeface="標楷體" panose="03000509000000000000" pitchFamily="65" charset="-120"/>
                <a:ea typeface="標楷體" panose="03000509000000000000" pitchFamily="65" charset="-120"/>
              </a:rPr>
              <a:t>DO</a:t>
            </a:r>
            <a:r>
              <a:rPr lang="zh-TW" altLang="en-US" dirty="0">
                <a:latin typeface="標楷體" panose="03000509000000000000" pitchFamily="65" charset="-120"/>
                <a:ea typeface="標楷體" panose="03000509000000000000" pitchFamily="65" charset="-120"/>
              </a:rPr>
              <a:t>為一組；</a:t>
            </a:r>
            <a:r>
              <a:rPr lang="en-US" altLang="zh-TW" dirty="0">
                <a:latin typeface="標楷體" panose="03000509000000000000" pitchFamily="65" charset="-120"/>
                <a:ea typeface="標楷體" panose="03000509000000000000" pitchFamily="65" charset="-120"/>
              </a:rPr>
              <a:t>CTS</a:t>
            </a:r>
            <a:r>
              <a:rPr lang="zh-TW" altLang="en-US" dirty="0">
                <a:latin typeface="標楷體" panose="03000509000000000000" pitchFamily="65" charset="-120"/>
                <a:ea typeface="標楷體" panose="03000509000000000000" pitchFamily="65" charset="-120"/>
              </a:rPr>
              <a:t>與</a:t>
            </a:r>
            <a:r>
              <a:rPr lang="en-US" altLang="zh-TW" dirty="0">
                <a:latin typeface="標楷體" panose="03000509000000000000" pitchFamily="65" charset="-120"/>
                <a:ea typeface="標楷體" panose="03000509000000000000" pitchFamily="65" charset="-120"/>
              </a:rPr>
              <a:t>DI</a:t>
            </a:r>
            <a:r>
              <a:rPr lang="zh-TW" altLang="en-US" dirty="0">
                <a:latin typeface="標楷體" panose="03000509000000000000" pitchFamily="65" charset="-120"/>
                <a:ea typeface="標楷體" panose="03000509000000000000" pitchFamily="65" charset="-120"/>
              </a:rPr>
              <a:t>為一組</a:t>
            </a:r>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rPr>
              <a:t>RTS</a:t>
            </a:r>
            <a:r>
              <a:rPr lang="zh-TW" altLang="en-US" dirty="0">
                <a:latin typeface="標楷體" panose="03000509000000000000" pitchFamily="65" charset="-120"/>
                <a:ea typeface="標楷體" panose="03000509000000000000" pitchFamily="65" charset="-120"/>
              </a:rPr>
              <a:t>由微控器控制，通知模組將資料傳回微控器</a:t>
            </a:r>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rPr>
              <a:t>CTS</a:t>
            </a:r>
            <a:r>
              <a:rPr lang="zh-TW" altLang="en-US" dirty="0">
                <a:latin typeface="標楷體" panose="03000509000000000000" pitchFamily="65" charset="-120"/>
                <a:ea typeface="標楷體" panose="03000509000000000000" pitchFamily="65" charset="-120"/>
              </a:rPr>
              <a:t>由模組控制，通知微控器將欲傳輸的資料給模組</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849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smtClean="0">
                  <a:solidFill>
                    <a:prstClr val="black">
                      <a:lumMod val="50000"/>
                      <a:lumOff val="50000"/>
                    </a:prstClr>
                  </a:solidFill>
                </a:rPr>
                <a:t>1</a:t>
              </a:r>
              <a:endParaRPr lang="zh-TW" altLang="en-US" sz="4000" b="1" dirty="0">
                <a:solidFill>
                  <a:prstClr val="black">
                    <a:lumMod val="50000"/>
                    <a:lumOff val="50000"/>
                  </a:prstClr>
                </a:solidFill>
              </a:endParaRPr>
            </a:p>
            <a:p>
              <a:pPr algn="ctr"/>
              <a:endParaRPr lang="zh-TW" altLang="en-US" sz="4000" dirty="0"/>
            </a:p>
          </p:txBody>
        </p:sp>
      </p:grpSp>
      <p:graphicFrame>
        <p:nvGraphicFramePr>
          <p:cNvPr id="13" name="表格 12"/>
          <p:cNvGraphicFramePr>
            <a:graphicFrameLocks noGrp="1"/>
          </p:cNvGraphicFramePr>
          <p:nvPr>
            <p:extLst>
              <p:ext uri="{D42A27DB-BD31-4B8C-83A1-F6EECF244321}">
                <p14:modId xmlns:p14="http://schemas.microsoft.com/office/powerpoint/2010/main" val="2916880778"/>
              </p:ext>
            </p:extLst>
          </p:nvPr>
        </p:nvGraphicFramePr>
        <p:xfrm>
          <a:off x="210779" y="2383424"/>
          <a:ext cx="8722441" cy="1477624"/>
        </p:xfrm>
        <a:graphic>
          <a:graphicData uri="http://schemas.openxmlformats.org/drawingml/2006/table">
            <a:tbl>
              <a:tblPr firstRow="1" bandRow="1">
                <a:tableStyleId>{5C22544A-7EE6-4342-B048-85BDC9FD1C3A}</a:tableStyleId>
              </a:tblPr>
              <a:tblGrid>
                <a:gridCol w="1246063"/>
                <a:gridCol w="1246063"/>
                <a:gridCol w="1246063"/>
                <a:gridCol w="1246063"/>
                <a:gridCol w="1246063"/>
                <a:gridCol w="1246063"/>
                <a:gridCol w="1246063"/>
              </a:tblGrid>
              <a:tr h="1477624">
                <a:tc>
                  <a:txBody>
                    <a:bodyPr/>
                    <a:lstStyle/>
                    <a:p>
                      <a:pPr algn="ctr"/>
                      <a:r>
                        <a:rPr lang="en-US" altLang="zh-TW" dirty="0" smtClean="0"/>
                        <a:t>Device</a:t>
                      </a:r>
                      <a:br>
                        <a:rPr lang="en-US" altLang="zh-TW" dirty="0" smtClean="0"/>
                      </a:br>
                      <a:r>
                        <a:rPr lang="en-US" altLang="zh-TW" dirty="0" smtClean="0"/>
                        <a:t>Address</a:t>
                      </a:r>
                      <a:endParaRPr lang="zh-TW" altLang="en-US" dirty="0"/>
                    </a:p>
                  </a:txBody>
                  <a:tcPr anchor="ctr">
                    <a:lnR w="28575" cap="flat" cmpd="sng" algn="ctr">
                      <a:solidFill>
                        <a:schemeClr val="bg1"/>
                      </a:solidFill>
                      <a:prstDash val="solid"/>
                      <a:round/>
                      <a:headEnd type="none" w="med" len="med"/>
                      <a:tailEnd type="none" w="med" len="med"/>
                    </a:lnR>
                  </a:tcPr>
                </a:tc>
                <a:tc>
                  <a:txBody>
                    <a:bodyPr/>
                    <a:lstStyle/>
                    <a:p>
                      <a:pPr algn="ctr"/>
                      <a:r>
                        <a:rPr lang="en-US" altLang="zh-TW" dirty="0" smtClean="0"/>
                        <a:t>Command</a:t>
                      </a:r>
                      <a:br>
                        <a:rPr lang="en-US" altLang="zh-TW" dirty="0" smtClean="0"/>
                      </a:br>
                      <a:r>
                        <a:rPr lang="en-US" altLang="zh-TW" dirty="0" smtClean="0"/>
                        <a:t>Function</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Holding</a:t>
                      </a:r>
                      <a:br>
                        <a:rPr lang="en-US" altLang="zh-TW" dirty="0" smtClean="0"/>
                      </a:br>
                      <a:r>
                        <a:rPr lang="en-US" altLang="zh-TW" dirty="0" smtClean="0"/>
                        <a:t>Register</a:t>
                      </a:r>
                      <a:br>
                        <a:rPr lang="en-US" altLang="zh-TW" dirty="0" smtClean="0"/>
                      </a:br>
                      <a:r>
                        <a:rPr lang="en-US" altLang="zh-TW" dirty="0" smtClean="0"/>
                        <a:t>_High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Holding</a:t>
                      </a:r>
                      <a:br>
                        <a:rPr lang="en-US" altLang="zh-TW" dirty="0" smtClean="0"/>
                      </a:br>
                      <a:r>
                        <a:rPr lang="en-US" altLang="zh-TW" dirty="0" smtClean="0"/>
                        <a:t>Register</a:t>
                      </a:r>
                      <a:br>
                        <a:rPr lang="en-US" altLang="zh-TW" dirty="0" smtClean="0"/>
                      </a:br>
                      <a:r>
                        <a:rPr lang="en-US" altLang="zh-TW" dirty="0" smtClean="0"/>
                        <a:t>_Low</a:t>
                      </a:r>
                      <a:endParaRPr lang="zh-TW" altLang="en-US" dirty="0" smtClean="0"/>
                    </a:p>
                    <a:p>
                      <a:pPr algn="ctr"/>
                      <a:endParaRPr lang="zh-TW" altLang="en-US"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Low</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CRC</a:t>
                      </a:r>
                      <a:r>
                        <a:rPr lang="zh-TW" altLang="en-US" dirty="0" smtClean="0"/>
                        <a:t> </a:t>
                      </a:r>
                      <a:r>
                        <a:rPr lang="en-US" altLang="zh-TW" dirty="0" smtClean="0"/>
                        <a:t>,</a:t>
                      </a:r>
                      <a:r>
                        <a:rPr lang="zh-TW" altLang="en-US" dirty="0" smtClean="0"/>
                        <a:t> </a:t>
                      </a:r>
                      <a:r>
                        <a:rPr lang="en-US" altLang="zh-TW" dirty="0" smtClean="0"/>
                        <a:t>data……</a:t>
                      </a:r>
                      <a:endParaRPr lang="zh-TW" altLang="en-US" dirty="0"/>
                    </a:p>
                  </a:txBody>
                  <a:tcPr anchor="ctr">
                    <a:lnL w="28575" cap="flat" cmpd="sng" algn="ctr">
                      <a:solidFill>
                        <a:schemeClr val="bg1"/>
                      </a:solidFill>
                      <a:prstDash val="solid"/>
                      <a:round/>
                      <a:headEnd type="none" w="med" len="med"/>
                      <a:tailEnd type="none" w="med" len="med"/>
                    </a:lnL>
                  </a:tcPr>
                </a:tc>
              </a:tr>
            </a:tbl>
          </a:graphicData>
        </a:graphic>
      </p:graphicFrame>
      <p:sp>
        <p:nvSpPr>
          <p:cNvPr id="14" name="內容版面配置區 2"/>
          <p:cNvSpPr>
            <a:spLocks noGrp="1"/>
          </p:cNvSpPr>
          <p:nvPr>
            <p:ph idx="4294967295"/>
          </p:nvPr>
        </p:nvSpPr>
        <p:spPr>
          <a:xfrm>
            <a:off x="344774" y="1504485"/>
            <a:ext cx="8619714" cy="5236883"/>
          </a:xfrm>
          <a:prstGeom prst="rect">
            <a:avLst/>
          </a:prstGeom>
        </p:spPr>
        <p:txBody>
          <a:bodyPr>
            <a:normAutofit/>
          </a:bodyPr>
          <a:lstStyle/>
          <a:p>
            <a:pPr>
              <a:spcBef>
                <a:spcPts val="1200"/>
              </a:spcBef>
              <a:spcAft>
                <a:spcPts val="600"/>
              </a:spcAft>
              <a:buFont typeface="Wingdings" panose="05000000000000000000" pitchFamily="2" charset="2"/>
              <a:buChar char="Ø"/>
            </a:pPr>
            <a:r>
              <a:rPr lang="en-US" altLang="zh-TW" sz="3900" b="1" dirty="0" smtClean="0">
                <a:latin typeface="Calibri" pitchFamily="34" charset="0"/>
              </a:rPr>
              <a:t>Modbus</a:t>
            </a:r>
            <a:r>
              <a:rPr lang="zh-TW" altLang="en-US" sz="3900" b="1" dirty="0">
                <a:latin typeface="Calibri" pitchFamily="34" charset="0"/>
              </a:rPr>
              <a:t>封包格式</a:t>
            </a:r>
            <a:endParaRPr lang="en-US" altLang="zh-TW" sz="3900" b="1" dirty="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Device Address</a:t>
            </a:r>
            <a:r>
              <a:rPr lang="zh-TW" altLang="en-US" sz="2400" b="1" dirty="0">
                <a:latin typeface="Calibri" pitchFamily="34" charset="0"/>
              </a:rPr>
              <a:t>：</a:t>
            </a:r>
            <a:br>
              <a:rPr lang="zh-TW" altLang="en-US" sz="2400" b="1" dirty="0">
                <a:latin typeface="Calibri" pitchFamily="34" charset="0"/>
              </a:rPr>
            </a:br>
            <a:r>
              <a:rPr lang="en-US" altLang="zh-TW" sz="2400" b="1" dirty="0" smtClean="0">
                <a:latin typeface="Calibri" pitchFamily="34" charset="0"/>
              </a:rPr>
              <a:t>	</a:t>
            </a:r>
            <a:r>
              <a:rPr lang="zh-TW" altLang="en-US" sz="2400" b="1" dirty="0" smtClean="0">
                <a:latin typeface="Calibri" pitchFamily="34" charset="0"/>
              </a:rPr>
              <a:t>    所有</a:t>
            </a:r>
            <a:r>
              <a:rPr lang="zh-TW" altLang="en-US" sz="2400" b="1" dirty="0">
                <a:latin typeface="Calibri" pitchFamily="34" charset="0"/>
              </a:rPr>
              <a:t>連線的裝置均會收到</a:t>
            </a:r>
            <a:r>
              <a:rPr lang="en-US" altLang="zh-TW" sz="2400" b="1" dirty="0">
                <a:latin typeface="Calibri" pitchFamily="34" charset="0"/>
              </a:rPr>
              <a:t>Modbus Command</a:t>
            </a:r>
            <a:r>
              <a:rPr lang="zh-TW" altLang="en-US" sz="2400" b="1" dirty="0" smtClean="0">
                <a:latin typeface="Calibri" pitchFamily="34" charset="0"/>
              </a:rPr>
              <a:t>，每</a:t>
            </a:r>
            <a:r>
              <a:rPr lang="zh-TW" altLang="en-US" sz="2400" b="1" dirty="0">
                <a:latin typeface="Calibri" pitchFamily="34" charset="0"/>
              </a:rPr>
              <a:t>個裝置均擁有唯一的</a:t>
            </a:r>
            <a:r>
              <a:rPr lang="en-US" altLang="zh-TW" sz="2400" b="1" dirty="0">
                <a:latin typeface="Calibri" pitchFamily="34" charset="0"/>
              </a:rPr>
              <a:t>Address</a:t>
            </a:r>
            <a:r>
              <a:rPr lang="zh-TW" altLang="en-US" sz="2400" b="1" dirty="0" smtClean="0">
                <a:latin typeface="Calibri" pitchFamily="34" charset="0"/>
              </a:rPr>
              <a:t>，若</a:t>
            </a:r>
            <a:r>
              <a:rPr lang="en-US" altLang="zh-TW" sz="2400" b="1" dirty="0">
                <a:latin typeface="Calibri" pitchFamily="34" charset="0"/>
              </a:rPr>
              <a:t>Command</a:t>
            </a:r>
            <a:r>
              <a:rPr lang="zh-TW" altLang="en-US" sz="2400" b="1" dirty="0">
                <a:latin typeface="Calibri" pitchFamily="34" charset="0"/>
              </a:rPr>
              <a:t>的</a:t>
            </a:r>
            <a:r>
              <a:rPr lang="en-US" altLang="zh-TW" sz="2400" b="1" dirty="0">
                <a:latin typeface="Calibri" pitchFamily="34" charset="0"/>
              </a:rPr>
              <a:t>Device Address</a:t>
            </a:r>
            <a:r>
              <a:rPr lang="zh-TW" altLang="en-US" sz="2400" b="1" dirty="0">
                <a:latin typeface="Calibri" pitchFamily="34" charset="0"/>
              </a:rPr>
              <a:t>與</a:t>
            </a:r>
            <a:r>
              <a:rPr lang="en-US" altLang="zh-TW" sz="2400" b="1" dirty="0">
                <a:latin typeface="Calibri" pitchFamily="34" charset="0"/>
              </a:rPr>
              <a:t>Slave</a:t>
            </a:r>
            <a:r>
              <a:rPr lang="zh-TW" altLang="en-US" sz="2400" b="1" dirty="0">
                <a:latin typeface="Calibri" pitchFamily="34" charset="0"/>
              </a:rPr>
              <a:t>裝置的</a:t>
            </a:r>
            <a:r>
              <a:rPr lang="en-US" altLang="zh-TW" sz="2400" b="1" dirty="0">
                <a:latin typeface="Calibri" pitchFamily="34" charset="0"/>
              </a:rPr>
              <a:t>Address</a:t>
            </a:r>
            <a:r>
              <a:rPr lang="zh-TW" altLang="en-US" sz="2400" b="1" dirty="0">
                <a:latin typeface="Calibri" pitchFamily="34" charset="0"/>
              </a:rPr>
              <a:t>符合</a:t>
            </a:r>
            <a:r>
              <a:rPr lang="zh-TW" altLang="en-US" sz="2400" b="1" dirty="0" smtClean="0">
                <a:latin typeface="Calibri" pitchFamily="34" charset="0"/>
              </a:rPr>
              <a:t>，即</a:t>
            </a:r>
            <a:r>
              <a:rPr lang="zh-TW" altLang="en-US" sz="2400" b="1" dirty="0">
                <a:latin typeface="Calibri" pitchFamily="34" charset="0"/>
              </a:rPr>
              <a:t>該指令對象為該</a:t>
            </a:r>
            <a:r>
              <a:rPr lang="en-US" altLang="zh-TW" sz="2400" b="1" dirty="0">
                <a:latin typeface="Calibri" pitchFamily="34" charset="0"/>
              </a:rPr>
              <a:t>Slave</a:t>
            </a:r>
            <a:r>
              <a:rPr lang="zh-TW" altLang="en-US" sz="2400" b="1" dirty="0" smtClean="0">
                <a:latin typeface="Calibri" pitchFamily="34" charset="0"/>
              </a:rPr>
              <a:t>裝置。</a:t>
            </a:r>
            <a:endParaRPr lang="zh-TW" altLang="en-US" sz="2400" b="1" dirty="0">
              <a:latin typeface="Calibri" pitchFamily="34" charset="0"/>
            </a:endParaRPr>
          </a:p>
        </p:txBody>
      </p:sp>
      <p:sp>
        <p:nvSpPr>
          <p:cNvPr id="12" name="矩形 11"/>
          <p:cNvSpPr/>
          <p:nvPr/>
        </p:nvSpPr>
        <p:spPr>
          <a:xfrm>
            <a:off x="107504" y="2204864"/>
            <a:ext cx="1419368" cy="18151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879801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FBE2C539-319C-49A0-B6EE-1E1C56D6FAB4}" type="slidenum">
              <a:rPr lang="en-US" altLang="zh-TW"/>
              <a:pPr/>
              <a:t>120</a:t>
            </a:fld>
            <a:endParaRPr lang="en-US" altLang="zh-TW"/>
          </a:p>
        </p:txBody>
      </p:sp>
      <p:sp>
        <p:nvSpPr>
          <p:cNvPr id="227330" name="Rectangle 2"/>
          <p:cNvSpPr>
            <a:spLocks noGrp="1" noChangeArrowheads="1"/>
          </p:cNvSpPr>
          <p:nvPr>
            <p:ph type="title"/>
          </p:nvPr>
        </p:nvSpPr>
        <p:spPr>
          <a:xfrm>
            <a:off x="1143000" y="88900"/>
            <a:ext cx="7772400" cy="1143000"/>
          </a:xfrm>
        </p:spPr>
        <p:txBody>
          <a:bodyPr/>
          <a:lstStyle/>
          <a:p>
            <a:r>
              <a:rPr lang="en-US" altLang="zh-TW">
                <a:ea typeface="新細明體" pitchFamily="18" charset="-120"/>
              </a:rPr>
              <a:t>Some Application Profiles</a:t>
            </a:r>
          </a:p>
        </p:txBody>
      </p:sp>
      <p:sp>
        <p:nvSpPr>
          <p:cNvPr id="227331" name="Rectangle 3"/>
          <p:cNvSpPr>
            <a:spLocks noGrp="1" noChangeArrowheads="1"/>
          </p:cNvSpPr>
          <p:nvPr>
            <p:ph type="body" sz="half" idx="1"/>
          </p:nvPr>
        </p:nvSpPr>
        <p:spPr>
          <a:xfrm>
            <a:off x="152401" y="3276600"/>
            <a:ext cx="4264025" cy="2438400"/>
          </a:xfrm>
        </p:spPr>
        <p:txBody>
          <a:bodyPr/>
          <a:lstStyle/>
          <a:p>
            <a:pPr>
              <a:lnSpc>
                <a:spcPct val="80000"/>
              </a:lnSpc>
            </a:pPr>
            <a:r>
              <a:rPr lang="zh-TW" altLang="en-US">
                <a:ea typeface="新細明體" pitchFamily="18" charset="-120"/>
              </a:rPr>
              <a:t>家庭自動化 </a:t>
            </a:r>
            <a:r>
              <a:rPr lang="en-US" altLang="zh-TW">
                <a:ea typeface="新細明體" pitchFamily="18" charset="-120"/>
              </a:rPr>
              <a:t>[HA]</a:t>
            </a:r>
          </a:p>
          <a:p>
            <a:pPr lvl="1">
              <a:lnSpc>
                <a:spcPct val="80000"/>
              </a:lnSpc>
            </a:pPr>
            <a:r>
              <a:rPr lang="en-US" altLang="zh-TW" sz="2200">
                <a:ea typeface="新細明體" pitchFamily="18" charset="-120"/>
              </a:rPr>
              <a:t>Defines set of devices used in home automation</a:t>
            </a:r>
          </a:p>
          <a:p>
            <a:pPr lvl="2">
              <a:lnSpc>
                <a:spcPct val="80000"/>
              </a:lnSpc>
            </a:pPr>
            <a:r>
              <a:rPr lang="zh-TW" altLang="en-US">
                <a:ea typeface="新細明體" pitchFamily="18" charset="-120"/>
              </a:rPr>
              <a:t>燈光開關</a:t>
            </a:r>
          </a:p>
          <a:p>
            <a:pPr lvl="2">
              <a:lnSpc>
                <a:spcPct val="80000"/>
              </a:lnSpc>
            </a:pPr>
            <a:r>
              <a:rPr lang="zh-TW" altLang="en-US">
                <a:ea typeface="新細明體" pitchFamily="18" charset="-120"/>
              </a:rPr>
              <a:t>自動調溫器</a:t>
            </a:r>
          </a:p>
          <a:p>
            <a:pPr lvl="2">
              <a:lnSpc>
                <a:spcPct val="80000"/>
              </a:lnSpc>
            </a:pPr>
            <a:r>
              <a:rPr lang="zh-TW" altLang="en-US">
                <a:ea typeface="新細明體" pitchFamily="18" charset="-120"/>
              </a:rPr>
              <a:t>遮陽廉</a:t>
            </a:r>
          </a:p>
          <a:p>
            <a:pPr lvl="2">
              <a:lnSpc>
                <a:spcPct val="80000"/>
              </a:lnSpc>
            </a:pPr>
            <a:r>
              <a:rPr lang="zh-TW" altLang="en-US">
                <a:ea typeface="新細明體" pitchFamily="18" charset="-120"/>
              </a:rPr>
              <a:t>加熱器</a:t>
            </a:r>
          </a:p>
          <a:p>
            <a:pPr lvl="2">
              <a:lnSpc>
                <a:spcPct val="80000"/>
              </a:lnSpc>
            </a:pPr>
            <a:r>
              <a:rPr lang="en-US" altLang="zh-TW">
                <a:ea typeface="新細明體" pitchFamily="18" charset="-120"/>
              </a:rPr>
              <a:t>etc. </a:t>
            </a:r>
          </a:p>
        </p:txBody>
      </p:sp>
      <p:sp>
        <p:nvSpPr>
          <p:cNvPr id="227332" name="Rectangle 4"/>
          <p:cNvSpPr>
            <a:spLocks noGrp="1" noChangeArrowheads="1"/>
          </p:cNvSpPr>
          <p:nvPr>
            <p:ph type="body" sz="half" idx="2"/>
          </p:nvPr>
        </p:nvSpPr>
        <p:spPr>
          <a:xfrm>
            <a:off x="4649789" y="3276600"/>
            <a:ext cx="4243387" cy="2787650"/>
          </a:xfrm>
        </p:spPr>
        <p:txBody>
          <a:bodyPr/>
          <a:lstStyle/>
          <a:p>
            <a:pPr>
              <a:lnSpc>
                <a:spcPct val="90000"/>
              </a:lnSpc>
            </a:pPr>
            <a:r>
              <a:rPr lang="zh-TW" altLang="en-US">
                <a:ea typeface="新細明體" pitchFamily="18" charset="-120"/>
              </a:rPr>
              <a:t>工廠監控</a:t>
            </a:r>
            <a:r>
              <a:rPr lang="zh-TW" altLang="en-US" sz="2400">
                <a:ea typeface="新細明體" pitchFamily="18" charset="-120"/>
              </a:rPr>
              <a:t> </a:t>
            </a:r>
          </a:p>
          <a:p>
            <a:pPr lvl="1">
              <a:lnSpc>
                <a:spcPct val="90000"/>
              </a:lnSpc>
            </a:pPr>
            <a:r>
              <a:rPr lang="en-US" altLang="zh-TW" sz="2200">
                <a:ea typeface="新細明體" pitchFamily="18" charset="-120"/>
              </a:rPr>
              <a:t>Consists of device definitions for sensors used in industrial control</a:t>
            </a:r>
          </a:p>
          <a:p>
            <a:pPr lvl="2">
              <a:lnSpc>
                <a:spcPct val="90000"/>
              </a:lnSpc>
            </a:pPr>
            <a:r>
              <a:rPr lang="zh-TW" altLang="en-US">
                <a:ea typeface="新細明體" pitchFamily="18" charset="-120"/>
              </a:rPr>
              <a:t>溫度</a:t>
            </a:r>
          </a:p>
          <a:p>
            <a:pPr lvl="2">
              <a:lnSpc>
                <a:spcPct val="90000"/>
              </a:lnSpc>
            </a:pPr>
            <a:r>
              <a:rPr lang="zh-TW" altLang="en-US">
                <a:ea typeface="新細明體" pitchFamily="18" charset="-120"/>
              </a:rPr>
              <a:t>壓力感測</a:t>
            </a:r>
          </a:p>
          <a:p>
            <a:pPr lvl="2">
              <a:lnSpc>
                <a:spcPct val="90000"/>
              </a:lnSpc>
            </a:pPr>
            <a:r>
              <a:rPr lang="zh-TW" altLang="en-US">
                <a:ea typeface="新細明體" pitchFamily="18" charset="-120"/>
              </a:rPr>
              <a:t>紅外線</a:t>
            </a:r>
          </a:p>
          <a:p>
            <a:pPr lvl="2">
              <a:lnSpc>
                <a:spcPct val="90000"/>
              </a:lnSpc>
            </a:pPr>
            <a:r>
              <a:rPr lang="en-US" altLang="zh-TW">
                <a:ea typeface="新細明體" pitchFamily="18" charset="-120"/>
              </a:rPr>
              <a:t>etc.</a:t>
            </a:r>
          </a:p>
        </p:txBody>
      </p:sp>
      <p:sp>
        <p:nvSpPr>
          <p:cNvPr id="227333" name="Line 5"/>
          <p:cNvSpPr>
            <a:spLocks noChangeShapeType="1"/>
          </p:cNvSpPr>
          <p:nvPr/>
        </p:nvSpPr>
        <p:spPr bwMode="auto">
          <a:xfrm>
            <a:off x="4572000" y="1447800"/>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2273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9888"/>
            <a:ext cx="2133600"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273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643065"/>
            <a:ext cx="2455863" cy="1252537"/>
          </a:xfrm>
          <a:prstGeom prst="rect">
            <a:avLst/>
          </a:prstGeom>
          <a:noFill/>
          <a:extLst>
            <a:ext uri="{909E8E84-426E-40DD-AFC4-6F175D3DCCD1}">
              <a14:hiddenFill xmlns:a14="http://schemas.microsoft.com/office/drawing/2010/main">
                <a:solidFill>
                  <a:srgbClr val="FFFFFF"/>
                </a:solidFill>
              </a14:hiddenFill>
            </a:ext>
          </a:extLst>
        </p:spPr>
      </p:pic>
      <p:sp>
        <p:nvSpPr>
          <p:cNvPr id="227336" name="Text Box 8"/>
          <p:cNvSpPr txBox="1">
            <a:spLocks noChangeArrowheads="1"/>
          </p:cNvSpPr>
          <p:nvPr/>
        </p:nvSpPr>
        <p:spPr bwMode="auto">
          <a:xfrm>
            <a:off x="0" y="6629400"/>
            <a:ext cx="1619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TW" sz="900"/>
              <a:t>ZigBee Alliance PPT</a:t>
            </a:r>
          </a:p>
        </p:txBody>
      </p:sp>
    </p:spTree>
    <p:extLst>
      <p:ext uri="{BB962C8B-B14F-4D97-AF65-F5344CB8AC3E}">
        <p14:creationId xmlns:p14="http://schemas.microsoft.com/office/powerpoint/2010/main" val="4381510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a:spLocks noGrp="1"/>
          </p:cNvSpPr>
          <p:nvPr>
            <p:ph type="sldNum" sz="quarter" idx="12"/>
          </p:nvPr>
        </p:nvSpPr>
        <p:spPr/>
        <p:txBody>
          <a:bodyPr/>
          <a:lstStyle/>
          <a:p>
            <a:fld id="{BC1E6472-CE13-4031-8064-EB3F7D6F6103}" type="slidenum">
              <a:rPr lang="en-US" altLang="zh-TW"/>
              <a:pPr/>
              <a:t>121</a:t>
            </a:fld>
            <a:endParaRPr lang="en-US" altLang="zh-TW"/>
          </a:p>
        </p:txBody>
      </p:sp>
      <p:sp>
        <p:nvSpPr>
          <p:cNvPr id="230402" name="Rectangle 2"/>
          <p:cNvSpPr>
            <a:spLocks noGrp="1" noChangeArrowheads="1"/>
          </p:cNvSpPr>
          <p:nvPr>
            <p:ph type="title"/>
          </p:nvPr>
        </p:nvSpPr>
        <p:spPr>
          <a:xfrm>
            <a:off x="1143000" y="152400"/>
            <a:ext cx="7772400" cy="1143000"/>
          </a:xfrm>
        </p:spPr>
        <p:txBody>
          <a:bodyPr/>
          <a:lstStyle/>
          <a:p>
            <a:r>
              <a:rPr lang="zh-TW" altLang="en-US">
                <a:ea typeface="新細明體" pitchFamily="18" charset="-120"/>
              </a:rPr>
              <a:t>居家病患監控</a:t>
            </a:r>
          </a:p>
        </p:txBody>
      </p:sp>
      <p:sp>
        <p:nvSpPr>
          <p:cNvPr id="230403" name="Rectangle 3"/>
          <p:cNvSpPr>
            <a:spLocks noGrp="1" noChangeArrowheads="1"/>
          </p:cNvSpPr>
          <p:nvPr>
            <p:ph type="body" idx="4294967295"/>
          </p:nvPr>
        </p:nvSpPr>
        <p:spPr>
          <a:xfrm>
            <a:off x="457200" y="1544638"/>
            <a:ext cx="6400800" cy="3408362"/>
          </a:xfrm>
          <a:prstGeom prst="rect">
            <a:avLst/>
          </a:prstGeom>
        </p:spPr>
        <p:txBody>
          <a:bodyPr>
            <a:normAutofit fontScale="92500" lnSpcReduction="10000"/>
          </a:bodyPr>
          <a:lstStyle/>
          <a:p>
            <a:pPr marL="225425" indent="-225425">
              <a:lnSpc>
                <a:spcPct val="90000"/>
              </a:lnSpc>
            </a:pPr>
            <a:r>
              <a:rPr lang="en-US" altLang="zh-TW" sz="2800">
                <a:ea typeface="新細明體" pitchFamily="18" charset="-120"/>
              </a:rPr>
              <a:t>Patients receive better care at reduced cost with more freedom and comfort---</a:t>
            </a:r>
          </a:p>
          <a:p>
            <a:pPr marL="565150" lvl="1" indent="-225425">
              <a:lnSpc>
                <a:spcPct val="90000"/>
              </a:lnSpc>
            </a:pPr>
            <a:r>
              <a:rPr lang="en-US" altLang="zh-TW" sz="2200">
                <a:ea typeface="新細明體" pitchFamily="18" charset="-120"/>
              </a:rPr>
              <a:t>Patients can remain in their own home</a:t>
            </a:r>
          </a:p>
          <a:p>
            <a:pPr marL="922338" lvl="2">
              <a:lnSpc>
                <a:spcPct val="90000"/>
              </a:lnSpc>
            </a:pPr>
            <a:r>
              <a:rPr lang="zh-TW" altLang="en-US" sz="2000">
                <a:ea typeface="新細明體" pitchFamily="18" charset="-120"/>
              </a:rPr>
              <a:t>監測生理參數，並傳至網際網路</a:t>
            </a:r>
          </a:p>
          <a:p>
            <a:pPr marL="922338" lvl="2">
              <a:lnSpc>
                <a:spcPct val="90000"/>
              </a:lnSpc>
            </a:pPr>
            <a:r>
              <a:rPr lang="zh-TW" altLang="en-US" sz="2000">
                <a:ea typeface="新細明體" pitchFamily="18" charset="-120"/>
              </a:rPr>
              <a:t>醫生可根據資料來調整用藥量</a:t>
            </a:r>
          </a:p>
          <a:p>
            <a:pPr marL="565150" lvl="1" indent="-225425">
              <a:lnSpc>
                <a:spcPct val="90000"/>
              </a:lnSpc>
            </a:pPr>
            <a:r>
              <a:rPr lang="zh-TW" altLang="en-US" sz="2200">
                <a:ea typeface="新細明體" pitchFamily="18" charset="-120"/>
              </a:rPr>
              <a:t>允許監控家庭成員中的年長者</a:t>
            </a:r>
          </a:p>
          <a:p>
            <a:pPr marL="922338" lvl="2">
              <a:lnSpc>
                <a:spcPct val="90000"/>
              </a:lnSpc>
            </a:pPr>
            <a:r>
              <a:rPr lang="zh-TW" altLang="en-US" sz="2000">
                <a:ea typeface="新細明體" pitchFamily="18" charset="-120"/>
              </a:rPr>
              <a:t>當離開床上，可以自動點亮燈光。</a:t>
            </a:r>
          </a:p>
          <a:p>
            <a:pPr marL="922338" lvl="2">
              <a:lnSpc>
                <a:spcPct val="90000"/>
              </a:lnSpc>
            </a:pPr>
            <a:r>
              <a:rPr lang="zh-TW" altLang="en-US" sz="2000">
                <a:ea typeface="新細明體" pitchFamily="18" charset="-120"/>
              </a:rPr>
              <a:t>當有異於平常的情況，可經由行動電話通知。</a:t>
            </a:r>
          </a:p>
          <a:p>
            <a:pPr marL="922338" lvl="2">
              <a:lnSpc>
                <a:spcPct val="90000"/>
              </a:lnSpc>
            </a:pPr>
            <a:r>
              <a:rPr lang="en-US" altLang="zh-TW" sz="2000">
                <a:ea typeface="新細明體" pitchFamily="18" charset="-120"/>
              </a:rPr>
              <a:t>Wireless panic buttons for falls or other problems</a:t>
            </a:r>
          </a:p>
          <a:p>
            <a:pPr marL="565150" lvl="1" indent="-225425">
              <a:lnSpc>
                <a:spcPct val="90000"/>
              </a:lnSpc>
            </a:pPr>
            <a:r>
              <a:rPr lang="zh-TW" altLang="en-US" sz="2200">
                <a:ea typeface="新細明體" pitchFamily="18" charset="-120"/>
              </a:rPr>
              <a:t>可用於醫院照護</a:t>
            </a:r>
          </a:p>
          <a:p>
            <a:pPr marL="922338" lvl="2">
              <a:lnSpc>
                <a:spcPct val="90000"/>
              </a:lnSpc>
            </a:pPr>
            <a:r>
              <a:rPr lang="zh-TW" altLang="en-US" sz="2000">
                <a:ea typeface="新細明體" pitchFamily="18" charset="-120"/>
              </a:rPr>
              <a:t>病患允許有更大的移動空間</a:t>
            </a:r>
          </a:p>
          <a:p>
            <a:pPr marL="922338" lvl="2">
              <a:lnSpc>
                <a:spcPct val="90000"/>
              </a:lnSpc>
            </a:pPr>
            <a:r>
              <a:rPr lang="zh-TW" altLang="en-US" sz="2000">
                <a:ea typeface="新細明體" pitchFamily="18" charset="-120"/>
              </a:rPr>
              <a:t>減少醫護人員服務病患的比率</a:t>
            </a:r>
          </a:p>
        </p:txBody>
      </p:sp>
      <p:sp>
        <p:nvSpPr>
          <p:cNvPr id="230404" name="Rectangle 4"/>
          <p:cNvSpPr>
            <a:spLocks noChangeArrowheads="1"/>
          </p:cNvSpPr>
          <p:nvPr/>
        </p:nvSpPr>
        <p:spPr bwMode="ltGray">
          <a:xfrm>
            <a:off x="6965951" y="1517650"/>
            <a:ext cx="2066925" cy="2116138"/>
          </a:xfrm>
          <a:prstGeom prst="rect">
            <a:avLst/>
          </a:prstGeom>
          <a:solidFill>
            <a:srgbClr val="B3B3B3"/>
          </a:solidFill>
          <a:ln>
            <a:noFill/>
          </a:ln>
          <a:effectLst/>
          <a:extLst>
            <a:ext uri="{91240B29-F687-4F45-9708-019B960494DF}">
              <a14:hiddenLine xmlns:a14="http://schemas.microsoft.com/office/drawing/2010/main" w="76200">
                <a:solidFill>
                  <a:schemeClr val="bg1"/>
                </a:solidFill>
                <a:miter lim="800000"/>
                <a:headEnd/>
                <a:tailEnd type="none" w="lg"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r>
              <a:rPr kumimoji="0" lang="en-US" altLang="zh-TW"/>
              <a:t>graphic</a:t>
            </a:r>
          </a:p>
        </p:txBody>
      </p:sp>
      <p:sp>
        <p:nvSpPr>
          <p:cNvPr id="230405" name="Freeform 5"/>
          <p:cNvSpPr>
            <a:spLocks/>
          </p:cNvSpPr>
          <p:nvPr/>
        </p:nvSpPr>
        <p:spPr bwMode="white">
          <a:xfrm>
            <a:off x="7539039" y="5500689"/>
            <a:ext cx="1617662" cy="400110"/>
          </a:xfrm>
          <a:custGeom>
            <a:avLst/>
            <a:gdLst>
              <a:gd name="T0" fmla="*/ 984 w 984"/>
              <a:gd name="T1" fmla="*/ 0 h 594"/>
              <a:gd name="T2" fmla="*/ 0 w 984"/>
              <a:gd name="T3" fmla="*/ 594 h 594"/>
              <a:gd name="T4" fmla="*/ 978 w 984"/>
              <a:gd name="T5" fmla="*/ 594 h 594"/>
              <a:gd name="T6" fmla="*/ 984 w 984"/>
              <a:gd name="T7" fmla="*/ 0 h 594"/>
            </a:gdLst>
            <a:ahLst/>
            <a:cxnLst>
              <a:cxn ang="0">
                <a:pos x="T0" y="T1"/>
              </a:cxn>
              <a:cxn ang="0">
                <a:pos x="T2" y="T3"/>
              </a:cxn>
              <a:cxn ang="0">
                <a:pos x="T4" y="T5"/>
              </a:cxn>
              <a:cxn ang="0">
                <a:pos x="T6" y="T7"/>
              </a:cxn>
            </a:cxnLst>
            <a:rect l="0" t="0" r="r" b="b"/>
            <a:pathLst>
              <a:path w="984" h="594">
                <a:moveTo>
                  <a:pt x="984" y="0"/>
                </a:moveTo>
                <a:lnTo>
                  <a:pt x="0" y="594"/>
                </a:lnTo>
                <a:lnTo>
                  <a:pt x="978" y="594"/>
                </a:lnTo>
                <a:lnTo>
                  <a:pt x="984" y="0"/>
                </a:lnTo>
                <a:close/>
              </a:path>
            </a:pathLst>
          </a:custGeom>
          <a:solidFill>
            <a:schemeClr val="bg1"/>
          </a:solidFill>
          <a:ln>
            <a:noFill/>
          </a:ln>
          <a:effectLst/>
          <a:extLst>
            <a:ext uri="{91240B29-F687-4F45-9708-019B960494DF}">
              <a14:hiddenLine xmlns:a14="http://schemas.microsoft.com/office/drawing/2010/main" w="25400" cap="flat" cmpd="sng">
                <a:solidFill>
                  <a:schemeClr val="tx1"/>
                </a:solidFill>
                <a:prstDash val="solid"/>
                <a:round/>
                <a:headEnd type="none" w="med" len="med"/>
                <a:tailEnd type="none" w="lg"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endParaRPr lang="zh-TW" altLang="en-US"/>
          </a:p>
        </p:txBody>
      </p:sp>
      <p:pic>
        <p:nvPicPr>
          <p:cNvPr id="230406" name="Picture 6" descr="Patient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675" y="1573213"/>
            <a:ext cx="1905000" cy="2012950"/>
          </a:xfrm>
          <a:prstGeom prst="rect">
            <a:avLst/>
          </a:prstGeom>
          <a:noFill/>
          <a:extLst>
            <a:ext uri="{909E8E84-426E-40DD-AFC4-6F175D3DCCD1}">
              <a14:hiddenFill xmlns:a14="http://schemas.microsoft.com/office/drawing/2010/main">
                <a:solidFill>
                  <a:srgbClr val="FFFFFF"/>
                </a:solidFill>
              </a14:hiddenFill>
            </a:ext>
          </a:extLst>
        </p:spPr>
      </p:pic>
      <p:sp>
        <p:nvSpPr>
          <p:cNvPr id="230407" name="Rectangle 7"/>
          <p:cNvSpPr>
            <a:spLocks noChangeArrowheads="1"/>
          </p:cNvSpPr>
          <p:nvPr/>
        </p:nvSpPr>
        <p:spPr bwMode="ltGray">
          <a:xfrm>
            <a:off x="6965951" y="3744913"/>
            <a:ext cx="2066925" cy="2603500"/>
          </a:xfrm>
          <a:prstGeom prst="rect">
            <a:avLst/>
          </a:prstGeom>
          <a:solidFill>
            <a:srgbClr val="B3B3B3"/>
          </a:solidFill>
          <a:ln>
            <a:noFill/>
          </a:ln>
          <a:effectLst/>
          <a:extLst>
            <a:ext uri="{91240B29-F687-4F45-9708-019B960494DF}">
              <a14:hiddenLine xmlns:a14="http://schemas.microsoft.com/office/drawing/2010/main" w="76200">
                <a:solidFill>
                  <a:schemeClr val="bg1"/>
                </a:solidFill>
                <a:miter lim="800000"/>
                <a:headEnd/>
                <a:tailEnd type="none" w="lg"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r>
              <a:rPr kumimoji="0" lang="en-US" altLang="zh-TW"/>
              <a:t>graphic</a:t>
            </a:r>
          </a:p>
        </p:txBody>
      </p:sp>
      <p:pic>
        <p:nvPicPr>
          <p:cNvPr id="230408" name="Picture 8" descr="elderly-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213" y="3814763"/>
            <a:ext cx="1924050" cy="2468562"/>
          </a:xfrm>
          <a:prstGeom prst="rect">
            <a:avLst/>
          </a:prstGeom>
          <a:noFill/>
          <a:extLst>
            <a:ext uri="{909E8E84-426E-40DD-AFC4-6F175D3DCCD1}">
              <a14:hiddenFill xmlns:a14="http://schemas.microsoft.com/office/drawing/2010/main">
                <a:solidFill>
                  <a:srgbClr val="FFFFFF"/>
                </a:solidFill>
              </a14:hiddenFill>
            </a:ext>
          </a:extLst>
        </p:spPr>
      </p:pic>
      <p:sp>
        <p:nvSpPr>
          <p:cNvPr id="230409" name="Text Box 9"/>
          <p:cNvSpPr txBox="1">
            <a:spLocks noChangeArrowheads="1"/>
          </p:cNvSpPr>
          <p:nvPr/>
        </p:nvSpPr>
        <p:spPr bwMode="auto">
          <a:xfrm>
            <a:off x="0" y="6629400"/>
            <a:ext cx="1619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TW" sz="900"/>
              <a:t>ZigBee Alliance PPT</a:t>
            </a:r>
          </a:p>
        </p:txBody>
      </p:sp>
    </p:spTree>
    <p:extLst>
      <p:ext uri="{BB962C8B-B14F-4D97-AF65-F5344CB8AC3E}">
        <p14:creationId xmlns:p14="http://schemas.microsoft.com/office/powerpoint/2010/main" val="1434264534"/>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74318566-2CCE-4808-B28E-6BACA506C60F}" type="slidenum">
              <a:rPr lang="en-US" altLang="zh-TW"/>
              <a:pPr/>
              <a:t>122</a:t>
            </a:fld>
            <a:endParaRPr lang="en-US" altLang="zh-TW"/>
          </a:p>
        </p:txBody>
      </p:sp>
      <p:sp>
        <p:nvSpPr>
          <p:cNvPr id="27650" name="Rectangle 2"/>
          <p:cNvSpPr>
            <a:spLocks noGrp="1" noChangeArrowheads="1"/>
          </p:cNvSpPr>
          <p:nvPr>
            <p:ph type="title"/>
          </p:nvPr>
        </p:nvSpPr>
        <p:spPr/>
        <p:txBody>
          <a:bodyPr/>
          <a:lstStyle/>
          <a:p>
            <a:r>
              <a:rPr lang="zh-TW" altLang="en-US"/>
              <a:t>節點板資源介紹</a:t>
            </a:r>
          </a:p>
        </p:txBody>
      </p:sp>
      <p:sp>
        <p:nvSpPr>
          <p:cNvPr id="27651" name="Rectangle 3"/>
          <p:cNvSpPr>
            <a:spLocks noGrp="1" noChangeArrowheads="1"/>
          </p:cNvSpPr>
          <p:nvPr>
            <p:ph type="body" idx="4294967295"/>
          </p:nvPr>
        </p:nvSpPr>
        <p:spPr>
          <a:xfrm>
            <a:off x="1151022" y="2015733"/>
            <a:ext cx="7140119" cy="3450613"/>
          </a:xfrm>
          <a:prstGeom prst="rect">
            <a:avLst/>
          </a:prstGeom>
        </p:spPr>
        <p:txBody>
          <a:bodyPr/>
          <a:lstStyle/>
          <a:p>
            <a:pPr lvl="1"/>
            <a:endParaRPr lang="zh-TW" altLang="zh-TW"/>
          </a:p>
        </p:txBody>
      </p:sp>
      <p:pic>
        <p:nvPicPr>
          <p:cNvPr id="27652" name="Picture 4" descr="未命名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341438"/>
            <a:ext cx="5019675" cy="551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61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9D555FA7-5097-44B0-84D4-A9CBB3D6CFE3}" type="slidenum">
              <a:rPr lang="en-US" altLang="zh-TW"/>
              <a:pPr/>
              <a:t>123</a:t>
            </a:fld>
            <a:endParaRPr lang="en-US" altLang="zh-TW"/>
          </a:p>
        </p:txBody>
      </p:sp>
      <p:sp>
        <p:nvSpPr>
          <p:cNvPr id="116738" name="Rectangle 2"/>
          <p:cNvSpPr>
            <a:spLocks noGrp="1" noChangeArrowheads="1"/>
          </p:cNvSpPr>
          <p:nvPr>
            <p:ph type="title"/>
          </p:nvPr>
        </p:nvSpPr>
        <p:spPr/>
        <p:txBody>
          <a:bodyPr/>
          <a:lstStyle/>
          <a:p>
            <a:r>
              <a:rPr lang="en-US" altLang="zh-TW"/>
              <a:t>EB</a:t>
            </a:r>
            <a:r>
              <a:rPr lang="zh-TW" altLang="en-US"/>
              <a:t>板圖示</a:t>
            </a:r>
          </a:p>
        </p:txBody>
      </p:sp>
      <p:sp>
        <p:nvSpPr>
          <p:cNvPr id="116739" name="Rectangle 3"/>
          <p:cNvSpPr>
            <a:spLocks noGrp="1" noChangeArrowheads="1"/>
          </p:cNvSpPr>
          <p:nvPr>
            <p:ph type="body" idx="4294967295"/>
          </p:nvPr>
        </p:nvSpPr>
        <p:spPr>
          <a:xfrm>
            <a:off x="539750" y="1700213"/>
            <a:ext cx="7924800" cy="4419600"/>
          </a:xfrm>
          <a:prstGeom prst="rect">
            <a:avLst/>
          </a:prstGeom>
        </p:spPr>
        <p:txBody>
          <a:bodyPr/>
          <a:lstStyle/>
          <a:p>
            <a:pPr lvl="1"/>
            <a:endParaRPr lang="zh-TW" altLang="zh-TW"/>
          </a:p>
        </p:txBody>
      </p:sp>
      <p:pic>
        <p:nvPicPr>
          <p:cNvPr id="116741" name="Picture 5" descr="未命名 -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9" y="1484315"/>
            <a:ext cx="7056437"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6289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03D45CA-79E0-4ED2-9A17-A9C569B74892}" type="slidenum">
              <a:rPr lang="en-US" altLang="zh-TW"/>
              <a:pPr/>
              <a:t>124</a:t>
            </a:fld>
            <a:endParaRPr lang="en-US" altLang="zh-TW"/>
          </a:p>
        </p:txBody>
      </p:sp>
      <p:sp>
        <p:nvSpPr>
          <p:cNvPr id="118786" name="Rectangle 2"/>
          <p:cNvSpPr>
            <a:spLocks noGrp="1" noChangeArrowheads="1"/>
          </p:cNvSpPr>
          <p:nvPr>
            <p:ph type="title"/>
          </p:nvPr>
        </p:nvSpPr>
        <p:spPr/>
        <p:txBody>
          <a:bodyPr/>
          <a:lstStyle/>
          <a:p>
            <a:r>
              <a:rPr lang="en-US" altLang="zh-TW"/>
              <a:t>Z-Stack/SimpleStack</a:t>
            </a:r>
            <a:r>
              <a:rPr lang="zh-TW" altLang="en-US"/>
              <a:t>協定分析</a:t>
            </a:r>
          </a:p>
        </p:txBody>
      </p:sp>
      <p:sp>
        <p:nvSpPr>
          <p:cNvPr id="118787" name="Rectangle 3"/>
          <p:cNvSpPr>
            <a:spLocks noGrp="1" noChangeArrowheads="1"/>
          </p:cNvSpPr>
          <p:nvPr>
            <p:ph type="body" idx="4294967295"/>
          </p:nvPr>
        </p:nvSpPr>
        <p:spPr>
          <a:xfrm>
            <a:off x="1151022" y="2015733"/>
            <a:ext cx="7140119" cy="3450613"/>
          </a:xfrm>
          <a:prstGeom prst="rect">
            <a:avLst/>
          </a:prstGeom>
        </p:spPr>
        <p:txBody>
          <a:bodyPr/>
          <a:lstStyle/>
          <a:p>
            <a:endParaRPr lang="zh-TW" altLang="zh-TW"/>
          </a:p>
        </p:txBody>
      </p:sp>
      <p:pic>
        <p:nvPicPr>
          <p:cNvPr id="118788" name="Picture 4" descr="未命名 -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6" y="1916113"/>
            <a:ext cx="24114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1341438"/>
            <a:ext cx="52482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4455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481B49F8-994C-41E1-A227-EE7117953547}" type="slidenum">
              <a:rPr lang="en-US" altLang="zh-TW"/>
              <a:pPr/>
              <a:t>125</a:t>
            </a:fld>
            <a:endParaRPr lang="en-US" altLang="zh-TW"/>
          </a:p>
        </p:txBody>
      </p:sp>
      <p:sp>
        <p:nvSpPr>
          <p:cNvPr id="158722" name="Rectangle 2"/>
          <p:cNvSpPr>
            <a:spLocks noGrp="1" noChangeArrowheads="1"/>
          </p:cNvSpPr>
          <p:nvPr>
            <p:ph type="title"/>
          </p:nvPr>
        </p:nvSpPr>
        <p:spPr>
          <a:xfrm>
            <a:off x="0" y="156820"/>
            <a:ext cx="1449303" cy="2675281"/>
          </a:xfrm>
        </p:spPr>
        <p:txBody>
          <a:bodyPr>
            <a:normAutofit fontScale="90000"/>
          </a:bodyPr>
          <a:lstStyle/>
          <a:p>
            <a:r>
              <a:rPr lang="en-US" altLang="zh-TW" dirty="0"/>
              <a:t>ZigBee Package</a:t>
            </a:r>
            <a:r>
              <a:rPr lang="zh-TW" altLang="en-US" dirty="0"/>
              <a:t>顯示</a:t>
            </a:r>
          </a:p>
        </p:txBody>
      </p:sp>
      <p:sp>
        <p:nvSpPr>
          <p:cNvPr id="158723" name="Rectangle 3"/>
          <p:cNvSpPr>
            <a:spLocks noGrp="1" noChangeArrowheads="1"/>
          </p:cNvSpPr>
          <p:nvPr>
            <p:ph type="body" idx="4294967295"/>
          </p:nvPr>
        </p:nvSpPr>
        <p:spPr>
          <a:xfrm>
            <a:off x="1151022" y="2015733"/>
            <a:ext cx="7140119" cy="3450613"/>
          </a:xfrm>
          <a:prstGeom prst="rect">
            <a:avLst/>
          </a:prstGeom>
        </p:spPr>
        <p:txBody>
          <a:bodyPr/>
          <a:lstStyle/>
          <a:p>
            <a:endParaRPr lang="zh-TW" altLang="zh-TW"/>
          </a:p>
        </p:txBody>
      </p:sp>
      <p:pic>
        <p:nvPicPr>
          <p:cNvPr id="158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1" y="0"/>
            <a:ext cx="72990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306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C1603A7-2676-4A44-9749-2C270B588C95}" type="slidenum">
              <a:rPr lang="en-US" altLang="zh-TW"/>
              <a:pPr/>
              <a:t>126</a:t>
            </a:fld>
            <a:endParaRPr lang="en-US" altLang="zh-TW"/>
          </a:p>
        </p:txBody>
      </p:sp>
      <p:sp>
        <p:nvSpPr>
          <p:cNvPr id="99330" name="Rectangle 2"/>
          <p:cNvSpPr>
            <a:spLocks noGrp="1" noChangeArrowheads="1"/>
          </p:cNvSpPr>
          <p:nvPr>
            <p:ph type="title"/>
          </p:nvPr>
        </p:nvSpPr>
        <p:spPr/>
        <p:txBody>
          <a:bodyPr/>
          <a:lstStyle/>
          <a:p>
            <a:r>
              <a:rPr lang="en-US" altLang="zh-TW"/>
              <a:t>CC2430/31</a:t>
            </a:r>
            <a:r>
              <a:rPr lang="zh-TW" altLang="en-US"/>
              <a:t>晶片規格簡介</a:t>
            </a:r>
          </a:p>
        </p:txBody>
      </p:sp>
      <p:sp>
        <p:nvSpPr>
          <p:cNvPr id="99331" name="Rectangle 3"/>
          <p:cNvSpPr>
            <a:spLocks noGrp="1" noChangeArrowheads="1"/>
          </p:cNvSpPr>
          <p:nvPr>
            <p:ph type="body" idx="4294967295"/>
          </p:nvPr>
        </p:nvSpPr>
        <p:spPr>
          <a:xfrm>
            <a:off x="1151022" y="2015733"/>
            <a:ext cx="7140119" cy="3450613"/>
          </a:xfrm>
          <a:prstGeom prst="rect">
            <a:avLst/>
          </a:prstGeom>
        </p:spPr>
        <p:txBody>
          <a:bodyPr>
            <a:normAutofit fontScale="92500" lnSpcReduction="10000"/>
          </a:bodyPr>
          <a:lstStyle/>
          <a:p>
            <a:r>
              <a:rPr lang="zh-TW" altLang="en-US" sz="2800"/>
              <a:t>高性能、低功耗的</a:t>
            </a:r>
            <a:r>
              <a:rPr lang="en-US" altLang="zh-TW" sz="2800"/>
              <a:t>8051</a:t>
            </a:r>
            <a:r>
              <a:rPr lang="zh-TW" altLang="en-US" sz="2800"/>
              <a:t>微控制器內核 。</a:t>
            </a:r>
          </a:p>
          <a:p>
            <a:r>
              <a:rPr lang="en-US" altLang="zh-TW" sz="2800"/>
              <a:t>128K FLASH</a:t>
            </a:r>
            <a:r>
              <a:rPr lang="zh-TW" altLang="en-US" sz="2800"/>
              <a:t>程式記憶體，</a:t>
            </a:r>
            <a:r>
              <a:rPr lang="en-US" altLang="zh-TW" sz="2800"/>
              <a:t>8K SRAM</a:t>
            </a:r>
            <a:r>
              <a:rPr lang="zh-TW" altLang="en-US" sz="2800"/>
              <a:t>資料記憶體。</a:t>
            </a:r>
          </a:p>
          <a:p>
            <a:r>
              <a:rPr lang="en-US" altLang="zh-TW" sz="2800"/>
              <a:t>2.4 GHz IEEE 802.15.4</a:t>
            </a:r>
            <a:r>
              <a:rPr lang="zh-TW" altLang="en-US" sz="2800"/>
              <a:t>相容</a:t>
            </a:r>
            <a:r>
              <a:rPr lang="en-US" altLang="zh-TW" sz="2800"/>
              <a:t>RF</a:t>
            </a:r>
            <a:r>
              <a:rPr lang="zh-TW" altLang="en-US" sz="2800"/>
              <a:t>收發器。</a:t>
            </a:r>
          </a:p>
          <a:p>
            <a:r>
              <a:rPr lang="zh-TW" altLang="en-US" sz="2800"/>
              <a:t>定位引擎計算一個節點在一個網路中的位置。 </a:t>
            </a:r>
          </a:p>
          <a:p>
            <a:r>
              <a:rPr lang="zh-TW" altLang="en-US" sz="2800"/>
              <a:t>電流消耗小（當微控制器內核執行在</a:t>
            </a:r>
            <a:r>
              <a:rPr lang="en-US" altLang="zh-TW" sz="2800"/>
              <a:t>32 MHz</a:t>
            </a:r>
            <a:r>
              <a:rPr lang="zh-TW" altLang="en-US" sz="2800"/>
              <a:t>時，</a:t>
            </a:r>
            <a:r>
              <a:rPr lang="en-US" altLang="zh-TW" sz="2800"/>
              <a:t>RX </a:t>
            </a:r>
            <a:r>
              <a:rPr lang="zh-TW" altLang="en-US" sz="2800"/>
              <a:t>為</a:t>
            </a:r>
            <a:r>
              <a:rPr lang="en-US" altLang="zh-TW" sz="2800"/>
              <a:t>27 mA</a:t>
            </a:r>
            <a:r>
              <a:rPr lang="zh-TW" altLang="en-US" sz="2800"/>
              <a:t>，</a:t>
            </a:r>
            <a:r>
              <a:rPr lang="en-US" altLang="zh-TW" sz="2800"/>
              <a:t>TX</a:t>
            </a:r>
            <a:r>
              <a:rPr lang="zh-TW" altLang="en-US" sz="2800"/>
              <a:t>為</a:t>
            </a:r>
            <a:r>
              <a:rPr lang="en-US" altLang="zh-TW" sz="2800"/>
              <a:t>25mA</a:t>
            </a:r>
            <a:r>
              <a:rPr lang="zh-TW" altLang="en-US" sz="2800"/>
              <a:t>）。</a:t>
            </a:r>
          </a:p>
          <a:p>
            <a:r>
              <a:rPr lang="zh-TW" altLang="en-US" sz="2800"/>
              <a:t>硬體支援避免衝突的載波偵聽多路存取（</a:t>
            </a:r>
            <a:r>
              <a:rPr lang="en-US" altLang="zh-TW" sz="2800"/>
              <a:t>CSMA-CA</a:t>
            </a:r>
            <a:r>
              <a:rPr lang="zh-TW" altLang="en-US" sz="2800"/>
              <a:t>）。 </a:t>
            </a:r>
          </a:p>
        </p:txBody>
      </p:sp>
    </p:spTree>
    <p:extLst>
      <p:ext uri="{BB962C8B-B14F-4D97-AF65-F5344CB8AC3E}">
        <p14:creationId xmlns:p14="http://schemas.microsoft.com/office/powerpoint/2010/main" val="32326210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4A9FA821-EDA5-4E0D-B014-64DBA9F7FBCA}" type="slidenum">
              <a:rPr lang="en-US" altLang="zh-TW"/>
              <a:pPr/>
              <a:t>127</a:t>
            </a:fld>
            <a:endParaRPr lang="en-US" altLang="zh-TW"/>
          </a:p>
        </p:txBody>
      </p:sp>
      <p:sp>
        <p:nvSpPr>
          <p:cNvPr id="103426" name="Rectangle 2"/>
          <p:cNvSpPr>
            <a:spLocks noGrp="1" noChangeArrowheads="1"/>
          </p:cNvSpPr>
          <p:nvPr>
            <p:ph type="title"/>
          </p:nvPr>
        </p:nvSpPr>
        <p:spPr/>
        <p:txBody>
          <a:bodyPr/>
          <a:lstStyle/>
          <a:p>
            <a:r>
              <a:rPr lang="en-US" altLang="zh-TW"/>
              <a:t>CC2430/31</a:t>
            </a:r>
            <a:r>
              <a:rPr lang="zh-TW" altLang="en-US"/>
              <a:t>晶片規格簡介</a:t>
            </a:r>
          </a:p>
        </p:txBody>
      </p:sp>
      <p:sp>
        <p:nvSpPr>
          <p:cNvPr id="103427" name="Rectangle 3"/>
          <p:cNvSpPr>
            <a:spLocks noGrp="1" noChangeArrowheads="1"/>
          </p:cNvSpPr>
          <p:nvPr>
            <p:ph type="body" idx="4294967295"/>
          </p:nvPr>
        </p:nvSpPr>
        <p:spPr>
          <a:xfrm>
            <a:off x="609601" y="1600200"/>
            <a:ext cx="8139113" cy="4419600"/>
          </a:xfrm>
          <a:prstGeom prst="rect">
            <a:avLst/>
          </a:prstGeom>
        </p:spPr>
        <p:txBody>
          <a:bodyPr/>
          <a:lstStyle/>
          <a:p>
            <a:pPr>
              <a:lnSpc>
                <a:spcPct val="90000"/>
              </a:lnSpc>
            </a:pPr>
            <a:r>
              <a:rPr lang="zh-TW" altLang="en-US" sz="2800"/>
              <a:t>支援數位化的接收信號強度指示器</a:t>
            </a:r>
            <a:r>
              <a:rPr lang="en-US" altLang="zh-TW" sz="2800"/>
              <a:t>/</a:t>
            </a:r>
            <a:r>
              <a:rPr lang="zh-TW" altLang="en-US" sz="2800"/>
              <a:t>鏈路品質指示（</a:t>
            </a:r>
            <a:r>
              <a:rPr lang="en-US" altLang="zh-TW" sz="2800"/>
              <a:t>RSSI/LQI</a:t>
            </a:r>
            <a:r>
              <a:rPr lang="zh-TW" altLang="en-US" sz="2800"/>
              <a:t>）。</a:t>
            </a:r>
          </a:p>
          <a:p>
            <a:pPr>
              <a:lnSpc>
                <a:spcPct val="90000"/>
              </a:lnSpc>
            </a:pPr>
            <a:r>
              <a:rPr lang="zh-TW" altLang="en-US" sz="2800"/>
              <a:t>電池監視器和溫度感測器。 </a:t>
            </a:r>
          </a:p>
          <a:p>
            <a:pPr>
              <a:lnSpc>
                <a:spcPct val="90000"/>
              </a:lnSpc>
            </a:pPr>
            <a:r>
              <a:rPr lang="en-US" altLang="zh-TW" sz="2800"/>
              <a:t>128</a:t>
            </a:r>
            <a:r>
              <a:rPr lang="zh-TW" altLang="en-US" sz="2800"/>
              <a:t>位元</a:t>
            </a:r>
            <a:r>
              <a:rPr lang="en-US" altLang="zh-TW" sz="2800"/>
              <a:t>AES</a:t>
            </a:r>
            <a:r>
              <a:rPr lang="zh-TW" altLang="en-US" sz="2800"/>
              <a:t>輔助運算器。</a:t>
            </a:r>
          </a:p>
          <a:p>
            <a:pPr>
              <a:lnSpc>
                <a:spcPct val="90000"/>
              </a:lnSpc>
            </a:pPr>
            <a:r>
              <a:rPr lang="en-US" altLang="zh-TW" sz="2800"/>
              <a:t>2</a:t>
            </a:r>
            <a:r>
              <a:rPr lang="zh-TW" altLang="en-US" sz="2800"/>
              <a:t>個支援多種串列通信協定的</a:t>
            </a:r>
            <a:r>
              <a:rPr lang="en-US" altLang="zh-TW" sz="2800"/>
              <a:t>USART</a:t>
            </a:r>
            <a:r>
              <a:rPr lang="zh-TW" altLang="en-US" sz="2800"/>
              <a:t>。</a:t>
            </a:r>
          </a:p>
          <a:p>
            <a:pPr>
              <a:lnSpc>
                <a:spcPct val="90000"/>
              </a:lnSpc>
            </a:pPr>
            <a:r>
              <a:rPr lang="zh-TW" altLang="en-US" sz="2800"/>
              <a:t>支援硬體除錯。</a:t>
            </a:r>
          </a:p>
          <a:p>
            <a:pPr>
              <a:lnSpc>
                <a:spcPct val="90000"/>
              </a:lnSpc>
            </a:pPr>
            <a:r>
              <a:rPr lang="zh-TW" altLang="en-US" sz="2800"/>
              <a:t>看門狗計時器。</a:t>
            </a:r>
          </a:p>
          <a:p>
            <a:pPr>
              <a:lnSpc>
                <a:spcPct val="90000"/>
              </a:lnSpc>
            </a:pPr>
            <a:r>
              <a:rPr lang="en-US" altLang="zh-TW" sz="2800"/>
              <a:t>1</a:t>
            </a:r>
            <a:r>
              <a:rPr lang="zh-TW" altLang="en-US" sz="2800"/>
              <a:t>個 </a:t>
            </a:r>
            <a:r>
              <a:rPr lang="en-US" altLang="zh-TW" sz="2800"/>
              <a:t>IEEE 802.15.4</a:t>
            </a:r>
            <a:r>
              <a:rPr lang="zh-TW" altLang="en-US" sz="2800"/>
              <a:t>媒體存取控制（</a:t>
            </a:r>
            <a:r>
              <a:rPr lang="en-US" altLang="zh-TW" sz="2800"/>
              <a:t>MAC</a:t>
            </a:r>
            <a:r>
              <a:rPr lang="zh-TW" altLang="en-US" sz="2800"/>
              <a:t>）計時器，</a:t>
            </a:r>
            <a:r>
              <a:rPr lang="en-US" altLang="zh-TW" sz="2800"/>
              <a:t>1</a:t>
            </a:r>
            <a:r>
              <a:rPr lang="zh-TW" altLang="en-US" sz="2800"/>
              <a:t>個通用的</a:t>
            </a:r>
            <a:r>
              <a:rPr lang="en-US" altLang="zh-TW" sz="2800"/>
              <a:t>16</a:t>
            </a:r>
            <a:r>
              <a:rPr lang="zh-TW" altLang="en-US" sz="2800"/>
              <a:t>位元和</a:t>
            </a:r>
            <a:r>
              <a:rPr lang="en-US" altLang="zh-TW" sz="2800"/>
              <a:t>2</a:t>
            </a:r>
            <a:r>
              <a:rPr lang="zh-TW" altLang="en-US" sz="2800"/>
              <a:t>個</a:t>
            </a:r>
            <a:r>
              <a:rPr lang="en-US" altLang="zh-TW" sz="2800"/>
              <a:t>8</a:t>
            </a:r>
            <a:r>
              <a:rPr lang="zh-TW" altLang="en-US" sz="2800"/>
              <a:t>位元計時器。</a:t>
            </a:r>
          </a:p>
        </p:txBody>
      </p:sp>
    </p:spTree>
    <p:extLst>
      <p:ext uri="{BB962C8B-B14F-4D97-AF65-F5344CB8AC3E}">
        <p14:creationId xmlns:p14="http://schemas.microsoft.com/office/powerpoint/2010/main" val="42700421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C25CE990-097E-44B0-8EA6-DF42DBB8169E}" type="slidenum">
              <a:rPr lang="en-US" altLang="zh-TW"/>
              <a:pPr/>
              <a:t>128</a:t>
            </a:fld>
            <a:endParaRPr lang="en-US" altLang="zh-TW"/>
          </a:p>
        </p:txBody>
      </p:sp>
      <p:sp>
        <p:nvSpPr>
          <p:cNvPr id="104450" name="Rectangle 2"/>
          <p:cNvSpPr>
            <a:spLocks noGrp="1" noChangeArrowheads="1"/>
          </p:cNvSpPr>
          <p:nvPr>
            <p:ph type="title"/>
          </p:nvPr>
        </p:nvSpPr>
        <p:spPr/>
        <p:txBody>
          <a:bodyPr/>
          <a:lstStyle/>
          <a:p>
            <a:r>
              <a:rPr lang="en-US" altLang="zh-TW"/>
              <a:t>SOC</a:t>
            </a:r>
            <a:r>
              <a:rPr lang="zh-TW" altLang="en-US"/>
              <a:t>腳位圖</a:t>
            </a:r>
          </a:p>
        </p:txBody>
      </p:sp>
      <p:sp>
        <p:nvSpPr>
          <p:cNvPr id="104451" name="Rectangle 3"/>
          <p:cNvSpPr>
            <a:spLocks noGrp="1" noChangeArrowheads="1"/>
          </p:cNvSpPr>
          <p:nvPr>
            <p:ph type="body" idx="4294967295"/>
          </p:nvPr>
        </p:nvSpPr>
        <p:spPr>
          <a:xfrm>
            <a:off x="1151022" y="2015733"/>
            <a:ext cx="7140119" cy="3450613"/>
          </a:xfrm>
          <a:prstGeom prst="rect">
            <a:avLst/>
          </a:prstGeom>
        </p:spPr>
        <p:txBody>
          <a:bodyPr/>
          <a:lstStyle/>
          <a:p>
            <a:endParaRPr lang="zh-TW" altLang="zh-TW"/>
          </a:p>
        </p:txBody>
      </p:sp>
      <p:pic>
        <p:nvPicPr>
          <p:cNvPr id="104452" name="Picture 4" descr="未命名 -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62100"/>
            <a:ext cx="52736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2"/>
            <a:ext cx="35242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9" name="Freeform 11"/>
          <p:cNvSpPr>
            <a:spLocks/>
          </p:cNvSpPr>
          <p:nvPr/>
        </p:nvSpPr>
        <p:spPr bwMode="auto">
          <a:xfrm>
            <a:off x="900114" y="2420938"/>
            <a:ext cx="7056437" cy="4392612"/>
          </a:xfrm>
          <a:custGeom>
            <a:avLst/>
            <a:gdLst>
              <a:gd name="T0" fmla="*/ 0 w 2450"/>
              <a:gd name="T1" fmla="*/ 0 h 2042"/>
              <a:gd name="T2" fmla="*/ 2450 w 2450"/>
              <a:gd name="T3" fmla="*/ 363 h 2042"/>
              <a:gd name="T4" fmla="*/ 2405 w 2450"/>
              <a:gd name="T5" fmla="*/ 726 h 2042"/>
              <a:gd name="T6" fmla="*/ 0 w 2450"/>
              <a:gd name="T7" fmla="*/ 2042 h 2042"/>
              <a:gd name="T8" fmla="*/ 0 w 2450"/>
              <a:gd name="T9" fmla="*/ 0 h 2042"/>
            </a:gdLst>
            <a:ahLst/>
            <a:cxnLst>
              <a:cxn ang="0">
                <a:pos x="T0" y="T1"/>
              </a:cxn>
              <a:cxn ang="0">
                <a:pos x="T2" y="T3"/>
              </a:cxn>
              <a:cxn ang="0">
                <a:pos x="T4" y="T5"/>
              </a:cxn>
              <a:cxn ang="0">
                <a:pos x="T6" y="T7"/>
              </a:cxn>
              <a:cxn ang="0">
                <a:pos x="T8" y="T9"/>
              </a:cxn>
            </a:cxnLst>
            <a:rect l="0" t="0" r="r" b="b"/>
            <a:pathLst>
              <a:path w="2450" h="2042">
                <a:moveTo>
                  <a:pt x="0" y="0"/>
                </a:moveTo>
                <a:lnTo>
                  <a:pt x="2450" y="363"/>
                </a:lnTo>
                <a:lnTo>
                  <a:pt x="2405" y="726"/>
                </a:lnTo>
                <a:lnTo>
                  <a:pt x="0" y="2042"/>
                </a:lnTo>
                <a:lnTo>
                  <a:pt x="0" y="0"/>
                </a:lnTo>
                <a:close/>
              </a:path>
            </a:pathLst>
          </a:custGeom>
          <a:solidFill>
            <a:srgbClr val="FFFF99">
              <a:alpha val="30000"/>
            </a:srgb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16610545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err="1" smtClean="0"/>
              <a:t>LoRa</a:t>
            </a:r>
            <a:r>
              <a:rPr lang="en-US" altLang="zh-TW" dirty="0" smtClean="0"/>
              <a:t>-</a:t>
            </a:r>
            <a:r>
              <a:rPr lang="zh-TW" altLang="en-US" dirty="0" smtClean="0"/>
              <a:t> </a:t>
            </a:r>
            <a:r>
              <a:rPr lang="en-US" altLang="zh-TW" dirty="0" smtClean="0"/>
              <a:t>Long Range </a:t>
            </a:r>
            <a:r>
              <a:rPr lang="en-US" altLang="zh-TW" dirty="0" err="1" smtClean="0"/>
              <a:t>comuincation</a:t>
            </a:r>
            <a:endParaRPr lang="zh-TW" altLang="en-US" dirty="0"/>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687433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smtClean="0">
                  <a:solidFill>
                    <a:prstClr val="black">
                      <a:lumMod val="50000"/>
                      <a:lumOff val="50000"/>
                    </a:prstClr>
                  </a:solidFill>
                </a:rPr>
                <a:t>1</a:t>
              </a:r>
              <a:endParaRPr lang="zh-TW" altLang="en-US" sz="4000" b="1" dirty="0">
                <a:solidFill>
                  <a:prstClr val="black">
                    <a:lumMod val="50000"/>
                    <a:lumOff val="50000"/>
                  </a:prstClr>
                </a:solidFill>
              </a:endParaRPr>
            </a:p>
            <a:p>
              <a:pPr algn="ctr"/>
              <a:endParaRPr lang="zh-TW" altLang="en-US" sz="4000" dirty="0"/>
            </a:p>
          </p:txBody>
        </p:sp>
      </p:grpSp>
      <p:graphicFrame>
        <p:nvGraphicFramePr>
          <p:cNvPr id="13" name="表格 12"/>
          <p:cNvGraphicFramePr>
            <a:graphicFrameLocks noGrp="1"/>
          </p:cNvGraphicFramePr>
          <p:nvPr>
            <p:extLst>
              <p:ext uri="{D42A27DB-BD31-4B8C-83A1-F6EECF244321}">
                <p14:modId xmlns:p14="http://schemas.microsoft.com/office/powerpoint/2010/main" val="2020764867"/>
              </p:ext>
            </p:extLst>
          </p:nvPr>
        </p:nvGraphicFramePr>
        <p:xfrm>
          <a:off x="210779" y="2383424"/>
          <a:ext cx="8722441" cy="1477624"/>
        </p:xfrm>
        <a:graphic>
          <a:graphicData uri="http://schemas.openxmlformats.org/drawingml/2006/table">
            <a:tbl>
              <a:tblPr firstRow="1" bandRow="1">
                <a:tableStyleId>{5C22544A-7EE6-4342-B048-85BDC9FD1C3A}</a:tableStyleId>
              </a:tblPr>
              <a:tblGrid>
                <a:gridCol w="1246063"/>
                <a:gridCol w="1246063"/>
                <a:gridCol w="1246063"/>
                <a:gridCol w="1246063"/>
                <a:gridCol w="1246063"/>
                <a:gridCol w="1246063"/>
                <a:gridCol w="1246063"/>
              </a:tblGrid>
              <a:tr h="1477624">
                <a:tc>
                  <a:txBody>
                    <a:bodyPr/>
                    <a:lstStyle/>
                    <a:p>
                      <a:pPr algn="ctr"/>
                      <a:r>
                        <a:rPr lang="en-US" altLang="zh-TW" dirty="0" smtClean="0"/>
                        <a:t>Device</a:t>
                      </a:r>
                      <a:br>
                        <a:rPr lang="en-US" altLang="zh-TW" dirty="0" smtClean="0"/>
                      </a:br>
                      <a:r>
                        <a:rPr lang="en-US" altLang="zh-TW" dirty="0" smtClean="0"/>
                        <a:t>Address</a:t>
                      </a:r>
                      <a:endParaRPr lang="zh-TW" altLang="en-US" dirty="0"/>
                    </a:p>
                  </a:txBody>
                  <a:tcPr anchor="ctr">
                    <a:lnR w="28575" cap="flat" cmpd="sng" algn="ctr">
                      <a:solidFill>
                        <a:schemeClr val="bg1"/>
                      </a:solidFill>
                      <a:prstDash val="solid"/>
                      <a:round/>
                      <a:headEnd type="none" w="med" len="med"/>
                      <a:tailEnd type="none" w="med" len="med"/>
                    </a:lnR>
                  </a:tcPr>
                </a:tc>
                <a:tc>
                  <a:txBody>
                    <a:bodyPr/>
                    <a:lstStyle/>
                    <a:p>
                      <a:pPr algn="ctr"/>
                      <a:r>
                        <a:rPr lang="en-US" altLang="zh-TW" dirty="0" smtClean="0"/>
                        <a:t>Command</a:t>
                      </a:r>
                      <a:br>
                        <a:rPr lang="en-US" altLang="zh-TW" dirty="0" smtClean="0"/>
                      </a:br>
                      <a:r>
                        <a:rPr lang="en-US" altLang="zh-TW" dirty="0" smtClean="0"/>
                        <a:t>Function</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Holding</a:t>
                      </a:r>
                      <a:br>
                        <a:rPr lang="en-US" altLang="zh-TW" dirty="0" smtClean="0"/>
                      </a:br>
                      <a:r>
                        <a:rPr lang="en-US" altLang="zh-TW" dirty="0" smtClean="0"/>
                        <a:t>Register</a:t>
                      </a:r>
                      <a:br>
                        <a:rPr lang="en-US" altLang="zh-TW" dirty="0" smtClean="0"/>
                      </a:br>
                      <a:r>
                        <a:rPr lang="en-US" altLang="zh-TW" dirty="0" smtClean="0"/>
                        <a:t>_High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Holding</a:t>
                      </a:r>
                      <a:br>
                        <a:rPr lang="en-US" altLang="zh-TW" dirty="0" smtClean="0"/>
                      </a:br>
                      <a:r>
                        <a:rPr lang="en-US" altLang="zh-TW" dirty="0" smtClean="0"/>
                        <a:t>Register</a:t>
                      </a:r>
                      <a:br>
                        <a:rPr lang="en-US" altLang="zh-TW" dirty="0" smtClean="0"/>
                      </a:br>
                      <a:r>
                        <a:rPr lang="en-US" altLang="zh-TW" dirty="0" smtClean="0"/>
                        <a:t>_Low</a:t>
                      </a:r>
                      <a:endParaRPr lang="zh-TW" altLang="en-US" dirty="0" smtClean="0"/>
                    </a:p>
                    <a:p>
                      <a:pPr algn="ctr"/>
                      <a:endParaRPr lang="zh-TW" altLang="en-US"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Low</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CRC</a:t>
                      </a:r>
                      <a:r>
                        <a:rPr lang="zh-TW" altLang="en-US" dirty="0" smtClean="0"/>
                        <a:t> </a:t>
                      </a:r>
                      <a:r>
                        <a:rPr lang="en-US" altLang="zh-TW" dirty="0" smtClean="0"/>
                        <a:t>,</a:t>
                      </a:r>
                      <a:r>
                        <a:rPr lang="zh-TW" altLang="en-US" dirty="0" smtClean="0"/>
                        <a:t> </a:t>
                      </a:r>
                      <a:r>
                        <a:rPr lang="en-US" altLang="zh-TW" dirty="0" smtClean="0"/>
                        <a:t>data……</a:t>
                      </a:r>
                      <a:endParaRPr lang="zh-TW" altLang="en-US" dirty="0"/>
                    </a:p>
                  </a:txBody>
                  <a:tcPr anchor="ctr">
                    <a:lnL w="28575" cap="flat" cmpd="sng" algn="ctr">
                      <a:solidFill>
                        <a:schemeClr val="bg1"/>
                      </a:solidFill>
                      <a:prstDash val="solid"/>
                      <a:round/>
                      <a:headEnd type="none" w="med" len="med"/>
                      <a:tailEnd type="none" w="med" len="med"/>
                    </a:lnL>
                  </a:tcPr>
                </a:tc>
              </a:tr>
            </a:tbl>
          </a:graphicData>
        </a:graphic>
      </p:graphicFrame>
      <p:sp>
        <p:nvSpPr>
          <p:cNvPr id="14" name="內容版面配置區 2"/>
          <p:cNvSpPr>
            <a:spLocks noGrp="1"/>
          </p:cNvSpPr>
          <p:nvPr>
            <p:ph idx="4294967295"/>
          </p:nvPr>
        </p:nvSpPr>
        <p:spPr>
          <a:xfrm>
            <a:off x="344774" y="1504485"/>
            <a:ext cx="8619714" cy="5236883"/>
          </a:xfrm>
          <a:prstGeom prst="rect">
            <a:avLst/>
          </a:prstGeom>
        </p:spPr>
        <p:txBody>
          <a:bodyPr>
            <a:normAutofit/>
          </a:bodyPr>
          <a:lstStyle/>
          <a:p>
            <a:pPr>
              <a:spcBef>
                <a:spcPts val="1200"/>
              </a:spcBef>
              <a:spcAft>
                <a:spcPts val="600"/>
              </a:spcAft>
              <a:buFont typeface="Wingdings" panose="05000000000000000000" pitchFamily="2" charset="2"/>
              <a:buChar char="Ø"/>
            </a:pPr>
            <a:r>
              <a:rPr lang="en-US" altLang="zh-TW" sz="3900" b="1" dirty="0" smtClean="0">
                <a:latin typeface="Calibri" pitchFamily="34" charset="0"/>
              </a:rPr>
              <a:t>Modbus</a:t>
            </a:r>
            <a:r>
              <a:rPr lang="zh-TW" altLang="en-US" sz="3900" b="1" dirty="0">
                <a:latin typeface="Calibri" pitchFamily="34" charset="0"/>
              </a:rPr>
              <a:t>封包格式</a:t>
            </a:r>
            <a:endParaRPr lang="en-US" altLang="zh-TW" sz="3900" b="1" dirty="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Command Function</a:t>
            </a:r>
            <a:r>
              <a:rPr lang="zh-TW" altLang="en-US" sz="2400" b="1" dirty="0">
                <a:latin typeface="Calibri" pitchFamily="34" charset="0"/>
              </a:rPr>
              <a:t>：</a:t>
            </a:r>
            <a:br>
              <a:rPr lang="zh-TW" altLang="en-US" sz="2400" b="1" dirty="0">
                <a:latin typeface="Calibri" pitchFamily="34" charset="0"/>
              </a:rPr>
            </a:br>
            <a:r>
              <a:rPr lang="en-US" altLang="zh-TW" sz="2400" b="1" dirty="0" smtClean="0">
                <a:latin typeface="Calibri" pitchFamily="34" charset="0"/>
              </a:rPr>
              <a:t>	</a:t>
            </a:r>
            <a:r>
              <a:rPr lang="zh-TW" altLang="en-US" sz="2400" b="1" dirty="0" smtClean="0">
                <a:latin typeface="Calibri" pitchFamily="34" charset="0"/>
              </a:rPr>
              <a:t>    </a:t>
            </a:r>
            <a:r>
              <a:rPr lang="en-US" altLang="zh-TW" sz="2400" b="1" dirty="0" smtClean="0">
                <a:latin typeface="Calibri" pitchFamily="34" charset="0"/>
              </a:rPr>
              <a:t>Modbus </a:t>
            </a:r>
            <a:r>
              <a:rPr lang="en-US" altLang="zh-TW" sz="2400" b="1" dirty="0">
                <a:latin typeface="Calibri" pitchFamily="34" charset="0"/>
              </a:rPr>
              <a:t>Command</a:t>
            </a:r>
            <a:r>
              <a:rPr lang="zh-TW" altLang="en-US" sz="2400" b="1" dirty="0">
                <a:latin typeface="Calibri" pitchFamily="34" charset="0"/>
              </a:rPr>
              <a:t>支援數種</a:t>
            </a:r>
            <a:r>
              <a:rPr lang="en-US" altLang="zh-TW" sz="2400" b="1" dirty="0">
                <a:latin typeface="Calibri" pitchFamily="34" charset="0"/>
              </a:rPr>
              <a:t>Function</a:t>
            </a:r>
            <a:r>
              <a:rPr lang="zh-TW" altLang="en-US" sz="2400" b="1" dirty="0" smtClean="0">
                <a:latin typeface="Calibri" pitchFamily="34" charset="0"/>
              </a:rPr>
              <a:t>，依據</a:t>
            </a:r>
            <a:r>
              <a:rPr lang="en-US" altLang="zh-TW" sz="2400" b="1" dirty="0">
                <a:latin typeface="Calibri" pitchFamily="34" charset="0"/>
              </a:rPr>
              <a:t>Function</a:t>
            </a:r>
            <a:r>
              <a:rPr lang="zh-TW" altLang="en-US" sz="2400" b="1" dirty="0">
                <a:latin typeface="Calibri" pitchFamily="34" charset="0"/>
              </a:rPr>
              <a:t>不同，</a:t>
            </a:r>
            <a:r>
              <a:rPr lang="en-US" altLang="zh-TW" sz="2400" b="1" dirty="0">
                <a:latin typeface="Calibri" pitchFamily="34" charset="0"/>
              </a:rPr>
              <a:t>Slave</a:t>
            </a:r>
            <a:r>
              <a:rPr lang="zh-TW" altLang="en-US" sz="2400" b="1" dirty="0">
                <a:latin typeface="Calibri" pitchFamily="34" charset="0"/>
              </a:rPr>
              <a:t>裝置會執行不同的</a:t>
            </a:r>
            <a:r>
              <a:rPr lang="zh-TW" altLang="en-US" sz="2400" b="1" dirty="0" smtClean="0">
                <a:latin typeface="Calibri" pitchFamily="34" charset="0"/>
              </a:rPr>
              <a:t>動作。</a:t>
            </a:r>
            <a:r>
              <a:rPr lang="en-US" altLang="zh-TW" sz="2400" b="1" dirty="0" smtClean="0">
                <a:latin typeface="Calibri" pitchFamily="34" charset="0"/>
              </a:rPr>
              <a:t>Ex</a:t>
            </a:r>
            <a:r>
              <a:rPr lang="en-US" altLang="zh-TW" sz="2400" b="1" dirty="0">
                <a:latin typeface="Calibri" pitchFamily="34" charset="0"/>
              </a:rPr>
              <a:t>.  </a:t>
            </a:r>
            <a:r>
              <a:rPr lang="zh-TW" altLang="en-US" sz="2400" b="1" dirty="0">
                <a:latin typeface="Calibri" pitchFamily="34" charset="0"/>
              </a:rPr>
              <a:t>當</a:t>
            </a:r>
            <a:r>
              <a:rPr lang="en-US" altLang="zh-TW" sz="2400" b="1" dirty="0">
                <a:latin typeface="Calibri" pitchFamily="34" charset="0"/>
              </a:rPr>
              <a:t>Command</a:t>
            </a:r>
            <a:r>
              <a:rPr lang="zh-TW" altLang="en-US" sz="2400" b="1" dirty="0">
                <a:latin typeface="Calibri" pitchFamily="34" charset="0"/>
              </a:rPr>
              <a:t>為</a:t>
            </a:r>
            <a:r>
              <a:rPr lang="en-US" altLang="zh-TW" sz="2400" b="1" dirty="0">
                <a:latin typeface="Calibri" pitchFamily="34" charset="0"/>
              </a:rPr>
              <a:t>03</a:t>
            </a:r>
            <a:r>
              <a:rPr lang="zh-TW" altLang="en-US" sz="2400" b="1" dirty="0">
                <a:latin typeface="Calibri" pitchFamily="34" charset="0"/>
              </a:rPr>
              <a:t>時，</a:t>
            </a:r>
            <a:r>
              <a:rPr lang="en-US" altLang="zh-TW" sz="2400" b="1" dirty="0">
                <a:latin typeface="Calibri" pitchFamily="34" charset="0"/>
              </a:rPr>
              <a:t>Slave</a:t>
            </a:r>
            <a:r>
              <a:rPr lang="zh-TW" altLang="en-US" sz="2400" b="1" dirty="0">
                <a:latin typeface="Calibri" pitchFamily="34" charset="0"/>
              </a:rPr>
              <a:t>會回傳特定暫存器數值回</a:t>
            </a:r>
            <a:r>
              <a:rPr lang="en-US" altLang="zh-TW" sz="2400" b="1" dirty="0" smtClean="0">
                <a:latin typeface="Calibri" pitchFamily="34" charset="0"/>
              </a:rPr>
              <a:t>Master</a:t>
            </a:r>
            <a:r>
              <a:rPr lang="zh-TW" altLang="en-US" sz="2400" b="1" dirty="0" smtClean="0">
                <a:latin typeface="Calibri" pitchFamily="34" charset="0"/>
              </a:rPr>
              <a:t>。</a:t>
            </a:r>
            <a:endParaRPr lang="en-US" altLang="zh-TW" sz="2400" b="1" dirty="0">
              <a:latin typeface="Calibri" pitchFamily="34" charset="0"/>
            </a:endParaRPr>
          </a:p>
        </p:txBody>
      </p:sp>
      <p:sp>
        <p:nvSpPr>
          <p:cNvPr id="12" name="矩形 11"/>
          <p:cNvSpPr/>
          <p:nvPr/>
        </p:nvSpPr>
        <p:spPr>
          <a:xfrm>
            <a:off x="1352432" y="2204864"/>
            <a:ext cx="1419368" cy="18151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780306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What’s </a:t>
            </a:r>
            <a:r>
              <a:rPr lang="en-US" altLang="zh-TW" dirty="0" err="1" smtClean="0"/>
              <a:t>LoRa</a:t>
            </a:r>
            <a:r>
              <a:rPr lang="en-US" altLang="zh-TW" dirty="0" smtClean="0"/>
              <a:t>?</a:t>
            </a:r>
            <a:endParaRPr lang="zh-TW" altLang="en-US" dirty="0"/>
          </a:p>
        </p:txBody>
      </p:sp>
      <p:sp>
        <p:nvSpPr>
          <p:cNvPr id="3" name="內容版面配置區 2"/>
          <p:cNvSpPr>
            <a:spLocks noGrp="1"/>
          </p:cNvSpPr>
          <p:nvPr>
            <p:ph idx="4294967295"/>
          </p:nvPr>
        </p:nvSpPr>
        <p:spPr>
          <a:xfrm>
            <a:off x="457200" y="1600200"/>
            <a:ext cx="8229600" cy="4876800"/>
          </a:xfrm>
          <a:prstGeom prst="rect">
            <a:avLst/>
          </a:prstGeom>
        </p:spPr>
        <p:txBody>
          <a:bodyPr/>
          <a:lstStyle/>
          <a:p>
            <a:r>
              <a:rPr lang="zh-TW" altLang="en-US" dirty="0" smtClean="0">
                <a:latin typeface="+mn-ea"/>
              </a:rPr>
              <a:t>一種</a:t>
            </a:r>
            <a:r>
              <a:rPr lang="en-US" altLang="zh-TW" dirty="0" smtClean="0">
                <a:solidFill>
                  <a:srgbClr val="FF0000"/>
                </a:solidFill>
                <a:latin typeface="+mn-ea"/>
              </a:rPr>
              <a:t>Long Range, Low Power</a:t>
            </a:r>
            <a:r>
              <a:rPr lang="zh-TW" altLang="en-US" dirty="0" smtClean="0">
                <a:latin typeface="+mn-ea"/>
              </a:rPr>
              <a:t>的通訊標準</a:t>
            </a:r>
            <a:endParaRPr lang="en-US" altLang="zh-TW" dirty="0" smtClean="0">
              <a:latin typeface="+mn-ea"/>
            </a:endParaRPr>
          </a:p>
          <a:p>
            <a:endParaRPr lang="en-US" altLang="zh-TW" dirty="0">
              <a:latin typeface="+mn-ea"/>
            </a:endParaRPr>
          </a:p>
          <a:p>
            <a:r>
              <a:rPr lang="zh-TW" altLang="en-US" dirty="0" smtClean="0">
                <a:latin typeface="+mn-ea"/>
              </a:rPr>
              <a:t>是一種</a:t>
            </a:r>
            <a:r>
              <a:rPr lang="zh-TW" altLang="en-US" dirty="0" smtClean="0">
                <a:solidFill>
                  <a:srgbClr val="FF0000"/>
                </a:solidFill>
                <a:latin typeface="+mn-ea"/>
              </a:rPr>
              <a:t>針對</a:t>
            </a:r>
            <a:r>
              <a:rPr lang="en-US" altLang="zh-TW" dirty="0" smtClean="0">
                <a:solidFill>
                  <a:srgbClr val="FF0000"/>
                </a:solidFill>
                <a:latin typeface="+mn-ea"/>
              </a:rPr>
              <a:t>M2M</a:t>
            </a:r>
            <a:r>
              <a:rPr lang="zh-TW" altLang="en-US" dirty="0" smtClean="0">
                <a:solidFill>
                  <a:srgbClr val="FF0000"/>
                </a:solidFill>
                <a:latin typeface="+mn-ea"/>
              </a:rPr>
              <a:t>和</a:t>
            </a:r>
            <a:r>
              <a:rPr lang="en-US" altLang="zh-TW" dirty="0" smtClean="0">
                <a:solidFill>
                  <a:srgbClr val="FF0000"/>
                </a:solidFill>
                <a:latin typeface="+mn-ea"/>
              </a:rPr>
              <a:t>IOT</a:t>
            </a:r>
            <a:r>
              <a:rPr lang="zh-TW" altLang="en-US" dirty="0" smtClean="0">
                <a:latin typeface="+mn-ea"/>
              </a:rPr>
              <a:t>的無線通訊準則</a:t>
            </a:r>
            <a:endParaRPr lang="en-US" altLang="zh-TW" dirty="0" smtClean="0">
              <a:latin typeface="+mn-ea"/>
            </a:endParaRPr>
          </a:p>
          <a:p>
            <a:endParaRPr lang="en-US" altLang="zh-TW" dirty="0">
              <a:latin typeface="+mn-ea"/>
            </a:endParaRPr>
          </a:p>
          <a:p>
            <a:r>
              <a:rPr lang="zh-TW" altLang="en-US" dirty="0" smtClean="0">
                <a:latin typeface="+mn-ea"/>
              </a:rPr>
              <a:t>不需要複雜的在地安裝程序且開發者和使用者皆有高度的自由度</a:t>
            </a:r>
            <a:endParaRPr lang="en-US" altLang="zh-TW" dirty="0" smtClean="0">
              <a:latin typeface="+mn-ea"/>
            </a:endParaRPr>
          </a:p>
          <a:p>
            <a:endParaRPr lang="en-US" altLang="zh-TW" dirty="0">
              <a:latin typeface="+mn-ea"/>
            </a:endParaRPr>
          </a:p>
          <a:p>
            <a:r>
              <a:rPr lang="zh-TW" altLang="en-US" dirty="0" smtClean="0">
                <a:latin typeface="+mn-ea"/>
              </a:rPr>
              <a:t>終端設備和伺服器採用雙向溝通</a:t>
            </a:r>
            <a:r>
              <a:rPr lang="en-US" altLang="zh-TW" dirty="0" smtClean="0">
                <a:latin typeface="+mn-ea"/>
              </a:rPr>
              <a:t>(</a:t>
            </a:r>
            <a:r>
              <a:rPr lang="en-US" altLang="zh-TW" dirty="0">
                <a:latin typeface="+mn-ea"/>
              </a:rPr>
              <a:t>Bi-directional</a:t>
            </a:r>
            <a:r>
              <a:rPr lang="en-US" altLang="zh-TW" dirty="0" smtClean="0">
                <a:latin typeface="+mn-ea"/>
              </a:rPr>
              <a:t>),</a:t>
            </a:r>
            <a:r>
              <a:rPr lang="zh-TW" altLang="en-US" dirty="0" smtClean="0">
                <a:latin typeface="+mn-ea"/>
              </a:rPr>
              <a:t>且之間的通訊會</a:t>
            </a:r>
            <a:r>
              <a:rPr lang="zh-TW" altLang="en-US" dirty="0" smtClean="0">
                <a:solidFill>
                  <a:srgbClr val="FF0000"/>
                </a:solidFill>
                <a:latin typeface="+mn-ea"/>
              </a:rPr>
              <a:t>根據通訊距離</a:t>
            </a:r>
            <a:r>
              <a:rPr lang="en-US" altLang="zh-TW" dirty="0" smtClean="0">
                <a:solidFill>
                  <a:srgbClr val="FF0000"/>
                </a:solidFill>
                <a:latin typeface="+mn-ea"/>
              </a:rPr>
              <a:t>(</a:t>
            </a:r>
            <a:r>
              <a:rPr lang="en-US" altLang="zh-TW" dirty="0">
                <a:solidFill>
                  <a:srgbClr val="FF0000"/>
                </a:solidFill>
                <a:latin typeface="+mn-ea"/>
              </a:rPr>
              <a:t>communication range</a:t>
            </a:r>
            <a:r>
              <a:rPr lang="en-US" altLang="zh-TW" dirty="0" smtClean="0">
                <a:solidFill>
                  <a:srgbClr val="FF0000"/>
                </a:solidFill>
                <a:latin typeface="+mn-ea"/>
              </a:rPr>
              <a:t>)</a:t>
            </a:r>
            <a:r>
              <a:rPr lang="zh-TW" altLang="en-US" dirty="0" smtClean="0">
                <a:solidFill>
                  <a:srgbClr val="FF0000"/>
                </a:solidFill>
                <a:latin typeface="+mn-ea"/>
              </a:rPr>
              <a:t>和資料長短</a:t>
            </a:r>
            <a:r>
              <a:rPr lang="en-US" altLang="zh-TW" dirty="0" smtClean="0">
                <a:solidFill>
                  <a:srgbClr val="FF0000"/>
                </a:solidFill>
                <a:latin typeface="+mn-ea"/>
              </a:rPr>
              <a:t>(</a:t>
            </a:r>
            <a:r>
              <a:rPr lang="en-US" altLang="zh-TW" dirty="0">
                <a:solidFill>
                  <a:srgbClr val="FF0000"/>
                </a:solidFill>
                <a:latin typeface="+mn-ea"/>
              </a:rPr>
              <a:t>message duration</a:t>
            </a:r>
            <a:r>
              <a:rPr lang="en-US" altLang="zh-TW" dirty="0" smtClean="0">
                <a:solidFill>
                  <a:srgbClr val="FF0000"/>
                </a:solidFill>
                <a:latin typeface="+mn-ea"/>
              </a:rPr>
              <a:t>)</a:t>
            </a:r>
            <a:r>
              <a:rPr lang="zh-TW" altLang="en-US" dirty="0" smtClean="0">
                <a:solidFill>
                  <a:srgbClr val="FF0000"/>
                </a:solidFill>
                <a:latin typeface="+mn-ea"/>
              </a:rPr>
              <a:t>間的</a:t>
            </a:r>
            <a:r>
              <a:rPr lang="en-US" altLang="zh-TW" dirty="0" smtClean="0">
                <a:solidFill>
                  <a:srgbClr val="FF0000"/>
                </a:solidFill>
                <a:latin typeface="+mn-ea"/>
              </a:rPr>
              <a:t>trade-off</a:t>
            </a:r>
            <a:r>
              <a:rPr lang="zh-TW" altLang="en-US" dirty="0" smtClean="0">
                <a:solidFill>
                  <a:srgbClr val="FF0000"/>
                </a:solidFill>
                <a:latin typeface="+mn-ea"/>
              </a:rPr>
              <a:t>來決定其頻道和</a:t>
            </a:r>
            <a:r>
              <a:rPr lang="en-US" altLang="zh-TW" dirty="0" smtClean="0">
                <a:solidFill>
                  <a:srgbClr val="FF0000"/>
                </a:solidFill>
                <a:latin typeface="+mn-ea"/>
              </a:rPr>
              <a:t>data rate</a:t>
            </a:r>
            <a:endParaRPr lang="zh-TW" altLang="en-US" dirty="0">
              <a:solidFill>
                <a:srgbClr val="FF0000"/>
              </a:solidFill>
              <a:latin typeface="+mn-ea"/>
            </a:endParaRPr>
          </a:p>
        </p:txBody>
      </p:sp>
    </p:spTree>
    <p:extLst>
      <p:ext uri="{BB962C8B-B14F-4D97-AF65-F5344CB8AC3E}">
        <p14:creationId xmlns:p14="http://schemas.microsoft.com/office/powerpoint/2010/main" val="303907872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LoRa</a:t>
            </a:r>
            <a:r>
              <a:rPr lang="en-US" altLang="zh-TW" dirty="0" smtClean="0"/>
              <a:t> Support?</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594862312"/>
              </p:ext>
            </p:extLst>
          </p:nvPr>
        </p:nvGraphicFramePr>
        <p:xfrm>
          <a:off x="1475656" y="1556792"/>
          <a:ext cx="6096000" cy="3408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altLang="zh-TW" dirty="0" smtClean="0">
                          <a:latin typeface="+mn-ea"/>
                          <a:ea typeface="+mn-ea"/>
                        </a:rPr>
                        <a:t>Specification/feature</a:t>
                      </a:r>
                      <a:endParaRPr lang="zh-TW" altLang="en-US" dirty="0">
                        <a:latin typeface="+mn-ea"/>
                        <a:ea typeface="+mn-ea"/>
                      </a:endParaRPr>
                    </a:p>
                  </a:txBody>
                  <a:tcPr/>
                </a:tc>
                <a:tc>
                  <a:txBody>
                    <a:bodyPr/>
                    <a:lstStyle/>
                    <a:p>
                      <a:pPr algn="ctr"/>
                      <a:r>
                        <a:rPr lang="en-US" altLang="zh-TW" dirty="0" smtClean="0">
                          <a:latin typeface="+mn-ea"/>
                          <a:ea typeface="+mn-ea"/>
                        </a:rPr>
                        <a:t>Lora Support</a:t>
                      </a:r>
                      <a:endParaRPr lang="zh-TW" altLang="en-US" dirty="0">
                        <a:latin typeface="+mn-ea"/>
                        <a:ea typeface="+mn-ea"/>
                      </a:endParaRPr>
                    </a:p>
                  </a:txBody>
                  <a:tcPr/>
                </a:tc>
              </a:tr>
              <a:tr h="370840">
                <a:tc>
                  <a:txBody>
                    <a:bodyPr/>
                    <a:lstStyle/>
                    <a:p>
                      <a:pPr algn="ctr"/>
                      <a:r>
                        <a:rPr lang="zh-TW" altLang="en-US" dirty="0" smtClean="0">
                          <a:latin typeface="+mn-ea"/>
                          <a:ea typeface="+mn-ea"/>
                        </a:rPr>
                        <a:t>範圍</a:t>
                      </a:r>
                      <a:endParaRPr lang="zh-TW" altLang="en-US" dirty="0">
                        <a:latin typeface="+mn-ea"/>
                        <a:ea typeface="+mn-ea"/>
                      </a:endParaRPr>
                    </a:p>
                  </a:txBody>
                  <a:tcPr/>
                </a:tc>
                <a:tc>
                  <a:txBody>
                    <a:bodyPr/>
                    <a:lstStyle/>
                    <a:p>
                      <a:pPr algn="ctr"/>
                      <a:r>
                        <a:rPr lang="zh-TW" altLang="en-US" dirty="0" smtClean="0">
                          <a:latin typeface="+mn-ea"/>
                          <a:ea typeface="+mn-ea"/>
                        </a:rPr>
                        <a:t>在人口密集的區域</a:t>
                      </a:r>
                      <a:r>
                        <a:rPr lang="en-US" altLang="zh-TW" dirty="0" smtClean="0">
                          <a:latin typeface="+mn-ea"/>
                          <a:ea typeface="+mn-ea"/>
                        </a:rPr>
                        <a:t>:2-5km</a:t>
                      </a:r>
                    </a:p>
                    <a:p>
                      <a:pPr algn="ctr"/>
                      <a:r>
                        <a:rPr lang="zh-TW" altLang="en-US" dirty="0" smtClean="0">
                          <a:latin typeface="+mn-ea"/>
                          <a:ea typeface="+mn-ea"/>
                        </a:rPr>
                        <a:t>在人口疏散的區域</a:t>
                      </a:r>
                      <a:r>
                        <a:rPr lang="en-US" altLang="zh-TW" dirty="0" smtClean="0">
                          <a:latin typeface="+mn-ea"/>
                          <a:ea typeface="+mn-ea"/>
                        </a:rPr>
                        <a:t>:15km</a:t>
                      </a:r>
                      <a:endParaRPr lang="zh-TW" altLang="en-US" dirty="0">
                        <a:latin typeface="+mn-ea"/>
                        <a:ea typeface="+mn-ea"/>
                      </a:endParaRPr>
                    </a:p>
                  </a:txBody>
                  <a:tcPr/>
                </a:tc>
              </a:tr>
              <a:tr h="370840">
                <a:tc>
                  <a:txBody>
                    <a:bodyPr/>
                    <a:lstStyle/>
                    <a:p>
                      <a:pPr algn="ctr"/>
                      <a:r>
                        <a:rPr lang="zh-TW" altLang="en-US" dirty="0" smtClean="0">
                          <a:latin typeface="+mn-ea"/>
                          <a:ea typeface="+mn-ea"/>
                        </a:rPr>
                        <a:t>頻率</a:t>
                      </a:r>
                      <a:endParaRPr lang="zh-TW" altLang="en-US" dirty="0">
                        <a:latin typeface="+mn-ea"/>
                        <a:ea typeface="+mn-ea"/>
                      </a:endParaRPr>
                    </a:p>
                  </a:txBody>
                  <a:tcPr/>
                </a:tc>
                <a:tc>
                  <a:txBody>
                    <a:bodyPr/>
                    <a:lstStyle/>
                    <a:p>
                      <a:pPr algn="ctr"/>
                      <a:r>
                        <a:rPr lang="en-US" altLang="zh-TW" dirty="0" smtClean="0">
                          <a:latin typeface="+mn-ea"/>
                          <a:ea typeface="+mn-ea"/>
                        </a:rPr>
                        <a:t>ISM</a:t>
                      </a:r>
                      <a:r>
                        <a:rPr lang="zh-TW" altLang="en-US" dirty="0" smtClean="0">
                          <a:latin typeface="+mn-ea"/>
                          <a:ea typeface="+mn-ea"/>
                        </a:rPr>
                        <a:t> </a:t>
                      </a:r>
                      <a:r>
                        <a:rPr lang="en-US" altLang="zh-TW" dirty="0" smtClean="0">
                          <a:latin typeface="+mn-ea"/>
                          <a:ea typeface="+mn-ea"/>
                        </a:rPr>
                        <a:t>band</a:t>
                      </a:r>
                      <a:r>
                        <a:rPr lang="zh-TW" altLang="en-US" baseline="0" dirty="0" smtClean="0">
                          <a:latin typeface="+mn-ea"/>
                          <a:ea typeface="+mn-ea"/>
                        </a:rPr>
                        <a:t> </a:t>
                      </a:r>
                      <a:r>
                        <a:rPr lang="en-US" altLang="zh-TW" baseline="0" dirty="0" smtClean="0">
                          <a:latin typeface="+mn-ea"/>
                          <a:ea typeface="+mn-ea"/>
                        </a:rPr>
                        <a:t>868MHz</a:t>
                      </a:r>
                      <a:r>
                        <a:rPr lang="zh-TW" altLang="en-US" baseline="0" dirty="0" smtClean="0">
                          <a:latin typeface="+mn-ea"/>
                          <a:ea typeface="+mn-ea"/>
                        </a:rPr>
                        <a:t>和</a:t>
                      </a:r>
                      <a:r>
                        <a:rPr lang="en-US" altLang="zh-TW" baseline="0" dirty="0" smtClean="0">
                          <a:latin typeface="+mn-ea"/>
                          <a:ea typeface="+mn-ea"/>
                        </a:rPr>
                        <a:t>915MHz</a:t>
                      </a:r>
                      <a:endParaRPr lang="zh-TW" altLang="en-US" dirty="0">
                        <a:latin typeface="+mn-ea"/>
                        <a:ea typeface="+mn-ea"/>
                      </a:endParaRPr>
                    </a:p>
                  </a:txBody>
                  <a:tcPr/>
                </a:tc>
              </a:tr>
              <a:tr h="370840">
                <a:tc>
                  <a:txBody>
                    <a:bodyPr/>
                    <a:lstStyle/>
                    <a:p>
                      <a:pPr algn="ctr"/>
                      <a:r>
                        <a:rPr lang="zh-TW" altLang="en-US" dirty="0" smtClean="0">
                          <a:latin typeface="+mn-ea"/>
                          <a:ea typeface="+mn-ea"/>
                        </a:rPr>
                        <a:t>協定</a:t>
                      </a:r>
                      <a:endParaRPr lang="zh-TW" altLang="en-US" dirty="0">
                        <a:latin typeface="+mn-ea"/>
                        <a:ea typeface="+mn-ea"/>
                      </a:endParaRPr>
                    </a:p>
                  </a:txBody>
                  <a:tcPr/>
                </a:tc>
                <a:tc>
                  <a:txBody>
                    <a:bodyPr/>
                    <a:lstStyle/>
                    <a:p>
                      <a:pPr algn="ctr"/>
                      <a:r>
                        <a:rPr lang="en-US" altLang="zh-TW" dirty="0" smtClean="0">
                          <a:latin typeface="+mn-ea"/>
                          <a:ea typeface="+mn-ea"/>
                        </a:rPr>
                        <a:t>IEEE 802.15.4g</a:t>
                      </a:r>
                      <a:endParaRPr lang="zh-TW" altLang="en-US" dirty="0">
                        <a:latin typeface="+mn-ea"/>
                        <a:ea typeface="+mn-ea"/>
                      </a:endParaRPr>
                    </a:p>
                  </a:txBody>
                  <a:tcPr/>
                </a:tc>
              </a:tr>
              <a:tr h="370840">
                <a:tc>
                  <a:txBody>
                    <a:bodyPr/>
                    <a:lstStyle/>
                    <a:p>
                      <a:pPr algn="ctr"/>
                      <a:r>
                        <a:rPr lang="zh-TW" altLang="en-US" dirty="0" smtClean="0">
                          <a:latin typeface="+mn-ea"/>
                          <a:ea typeface="+mn-ea"/>
                        </a:rPr>
                        <a:t>調變技術</a:t>
                      </a:r>
                      <a:endParaRPr lang="zh-TW" altLang="en-US" dirty="0">
                        <a:latin typeface="+mn-ea"/>
                        <a:ea typeface="+mn-ea"/>
                      </a:endParaRPr>
                    </a:p>
                  </a:txBody>
                  <a:tcPr/>
                </a:tc>
                <a:tc>
                  <a:txBody>
                    <a:bodyPr/>
                    <a:lstStyle/>
                    <a:p>
                      <a:pPr algn="ctr"/>
                      <a:r>
                        <a:rPr lang="zh-TW" altLang="en-US" dirty="0" smtClean="0">
                          <a:latin typeface="+mn-ea"/>
                          <a:ea typeface="+mn-ea"/>
                        </a:rPr>
                        <a:t>寬頻線性</a:t>
                      </a:r>
                      <a:r>
                        <a:rPr lang="en-US" altLang="zh-TW" dirty="0" smtClean="0">
                          <a:latin typeface="+mn-ea"/>
                          <a:ea typeface="+mn-ea"/>
                        </a:rPr>
                        <a:t>FM</a:t>
                      </a:r>
                      <a:r>
                        <a:rPr lang="zh-TW" altLang="en-US" baseline="0" dirty="0" smtClean="0">
                          <a:latin typeface="+mn-ea"/>
                          <a:ea typeface="+mn-ea"/>
                        </a:rPr>
                        <a:t> </a:t>
                      </a:r>
                      <a:r>
                        <a:rPr lang="en-US" altLang="zh-TW" baseline="0" dirty="0" smtClean="0">
                          <a:latin typeface="+mn-ea"/>
                          <a:ea typeface="+mn-ea"/>
                        </a:rPr>
                        <a:t>pulses,</a:t>
                      </a:r>
                      <a:r>
                        <a:rPr lang="zh-TW" altLang="en-US" baseline="0" dirty="0" smtClean="0">
                          <a:latin typeface="+mn-ea"/>
                          <a:ea typeface="+mn-ea"/>
                        </a:rPr>
                        <a:t>比</a:t>
                      </a:r>
                      <a:r>
                        <a:rPr lang="en-US" altLang="zh-TW" baseline="0" dirty="0" smtClean="0">
                          <a:latin typeface="+mn-ea"/>
                          <a:ea typeface="+mn-ea"/>
                        </a:rPr>
                        <a:t>FSK</a:t>
                      </a:r>
                      <a:r>
                        <a:rPr lang="zh-TW" altLang="en-US" baseline="0" dirty="0" smtClean="0">
                          <a:latin typeface="+mn-ea"/>
                          <a:ea typeface="+mn-ea"/>
                        </a:rPr>
                        <a:t>提升了</a:t>
                      </a:r>
                      <a:r>
                        <a:rPr lang="en-US" altLang="zh-TW" baseline="0" dirty="0" smtClean="0">
                          <a:latin typeface="+mn-ea"/>
                          <a:ea typeface="+mn-ea"/>
                        </a:rPr>
                        <a:t>30db</a:t>
                      </a:r>
                      <a:endParaRPr lang="zh-TW" altLang="en-US" dirty="0">
                        <a:latin typeface="+mn-ea"/>
                        <a:ea typeface="+mn-ea"/>
                      </a:endParaRPr>
                    </a:p>
                  </a:txBody>
                  <a:tcPr/>
                </a:tc>
              </a:tr>
              <a:tr h="370840">
                <a:tc>
                  <a:txBody>
                    <a:bodyPr/>
                    <a:lstStyle/>
                    <a:p>
                      <a:pPr algn="ctr"/>
                      <a:r>
                        <a:rPr lang="zh-TW" altLang="en-US" dirty="0" smtClean="0">
                          <a:latin typeface="+mn-ea"/>
                          <a:ea typeface="+mn-ea"/>
                        </a:rPr>
                        <a:t>可容性</a:t>
                      </a:r>
                      <a:endParaRPr lang="zh-TW" altLang="en-US" dirty="0">
                        <a:latin typeface="+mn-ea"/>
                        <a:ea typeface="+mn-ea"/>
                      </a:endParaRPr>
                    </a:p>
                  </a:txBody>
                  <a:tcPr/>
                </a:tc>
                <a:tc>
                  <a:txBody>
                    <a:bodyPr/>
                    <a:lstStyle/>
                    <a:p>
                      <a:pPr algn="ctr"/>
                      <a:r>
                        <a:rPr lang="zh-TW" altLang="en-US" dirty="0" smtClean="0">
                          <a:latin typeface="+mn-ea"/>
                          <a:ea typeface="+mn-ea"/>
                        </a:rPr>
                        <a:t>一個</a:t>
                      </a:r>
                      <a:r>
                        <a:rPr lang="en-US" altLang="zh-TW" dirty="0" err="1" smtClean="0">
                          <a:latin typeface="+mn-ea"/>
                          <a:ea typeface="+mn-ea"/>
                        </a:rPr>
                        <a:t>LoRa</a:t>
                      </a:r>
                      <a:r>
                        <a:rPr lang="zh-TW" altLang="en-US" dirty="0" smtClean="0">
                          <a:latin typeface="+mn-ea"/>
                          <a:ea typeface="+mn-ea"/>
                        </a:rPr>
                        <a:t>閘道器可容納千個以上的節點</a:t>
                      </a:r>
                      <a:endParaRPr lang="zh-TW" altLang="en-US" dirty="0">
                        <a:latin typeface="+mn-ea"/>
                        <a:ea typeface="+mn-ea"/>
                      </a:endParaRPr>
                    </a:p>
                  </a:txBody>
                  <a:tcPr/>
                </a:tc>
              </a:tr>
              <a:tr h="370840">
                <a:tc>
                  <a:txBody>
                    <a:bodyPr/>
                    <a:lstStyle/>
                    <a:p>
                      <a:pPr algn="ctr"/>
                      <a:r>
                        <a:rPr lang="zh-TW" altLang="en-US" dirty="0" smtClean="0">
                          <a:latin typeface="+mn-ea"/>
                          <a:ea typeface="+mn-ea"/>
                        </a:rPr>
                        <a:t>電池</a:t>
                      </a:r>
                      <a:endParaRPr lang="zh-TW" altLang="en-US" dirty="0">
                        <a:latin typeface="+mn-ea"/>
                        <a:ea typeface="+mn-ea"/>
                      </a:endParaRPr>
                    </a:p>
                  </a:txBody>
                  <a:tcPr/>
                </a:tc>
                <a:tc>
                  <a:txBody>
                    <a:bodyPr/>
                    <a:lstStyle/>
                    <a:p>
                      <a:pPr algn="ctr"/>
                      <a:r>
                        <a:rPr lang="zh-TW" altLang="en-US" dirty="0" smtClean="0">
                          <a:latin typeface="+mn-ea"/>
                          <a:ea typeface="+mn-ea"/>
                        </a:rPr>
                        <a:t>電池壽命長</a:t>
                      </a:r>
                      <a:endParaRPr lang="zh-TW" altLang="en-US" dirty="0">
                        <a:latin typeface="+mn-ea"/>
                        <a:ea typeface="+mn-ea"/>
                      </a:endParaRPr>
                    </a:p>
                  </a:txBody>
                  <a:tcPr/>
                </a:tc>
              </a:tr>
              <a:tr h="370840">
                <a:tc>
                  <a:txBody>
                    <a:bodyPr/>
                    <a:lstStyle/>
                    <a:p>
                      <a:pPr algn="ctr"/>
                      <a:r>
                        <a:rPr lang="zh-TW" altLang="en-US" dirty="0" smtClean="0">
                          <a:latin typeface="+mn-ea"/>
                          <a:ea typeface="+mn-ea"/>
                        </a:rPr>
                        <a:t>物理層</a:t>
                      </a:r>
                      <a:endParaRPr lang="zh-TW" altLang="en-US" dirty="0">
                        <a:latin typeface="+mn-ea"/>
                        <a:ea typeface="+mn-ea"/>
                      </a:endParaRPr>
                    </a:p>
                  </a:txBody>
                  <a:tcPr/>
                </a:tc>
                <a:tc>
                  <a:txBody>
                    <a:bodyPr/>
                    <a:lstStyle/>
                    <a:p>
                      <a:pPr algn="ctr"/>
                      <a:r>
                        <a:rPr lang="zh-TW" altLang="en-US" dirty="0" smtClean="0">
                          <a:latin typeface="+mn-ea"/>
                          <a:ea typeface="+mn-ea"/>
                        </a:rPr>
                        <a:t>須注意節點和閘道器間的頻率、發訊、調變</a:t>
                      </a:r>
                      <a:r>
                        <a:rPr lang="en-US" altLang="zh-TW" dirty="0" smtClean="0">
                          <a:latin typeface="+mn-ea"/>
                          <a:ea typeface="+mn-ea"/>
                        </a:rPr>
                        <a:t>…….</a:t>
                      </a:r>
                      <a:r>
                        <a:rPr lang="zh-TW" altLang="en-US" dirty="0" smtClean="0">
                          <a:latin typeface="+mn-ea"/>
                          <a:ea typeface="+mn-ea"/>
                        </a:rPr>
                        <a:t>等</a:t>
                      </a:r>
                      <a:endParaRPr lang="zh-TW" altLang="en-US" dirty="0">
                        <a:latin typeface="+mn-ea"/>
                        <a:ea typeface="+mn-ea"/>
                      </a:endParaRPr>
                    </a:p>
                  </a:txBody>
                  <a:tcPr/>
                </a:tc>
              </a:tr>
            </a:tbl>
          </a:graphicData>
        </a:graphic>
      </p:graphicFrame>
    </p:spTree>
    <p:extLst>
      <p:ext uri="{BB962C8B-B14F-4D97-AF65-F5344CB8AC3E}">
        <p14:creationId xmlns:p14="http://schemas.microsoft.com/office/powerpoint/2010/main" val="78754198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latin typeface="+mn-ea"/>
                <a:ea typeface="+mn-ea"/>
              </a:rPr>
              <a:t>LoRa</a:t>
            </a:r>
            <a:r>
              <a:rPr lang="en-US" altLang="zh-TW" dirty="0" smtClean="0">
                <a:latin typeface="+mn-ea"/>
                <a:ea typeface="+mn-ea"/>
              </a:rPr>
              <a:t> Network – </a:t>
            </a:r>
            <a:r>
              <a:rPr lang="en-US" altLang="zh-TW" dirty="0" err="1" smtClean="0">
                <a:latin typeface="+mn-ea"/>
                <a:ea typeface="+mn-ea"/>
              </a:rPr>
              <a:t>LoRaWAN</a:t>
            </a:r>
            <a:r>
              <a:rPr lang="en-US" altLang="zh-TW" dirty="0">
                <a:latin typeface="+mn-ea"/>
                <a:ea typeface="+mn-ea"/>
              </a:rPr>
              <a:t> </a:t>
            </a:r>
            <a:r>
              <a:rPr lang="en-US" altLang="zh-TW" dirty="0" smtClean="0">
                <a:latin typeface="+mn-ea"/>
                <a:ea typeface="+mn-ea"/>
              </a:rPr>
              <a:t>Architecture</a:t>
            </a:r>
            <a:endParaRPr lang="zh-TW" altLang="en-US" dirty="0">
              <a:latin typeface="+mn-ea"/>
              <a:ea typeface="+mn-ea"/>
            </a:endParaRPr>
          </a:p>
        </p:txBody>
      </p:sp>
      <p:sp>
        <p:nvSpPr>
          <p:cNvPr id="3" name="內容版面配置區 2"/>
          <p:cNvSpPr>
            <a:spLocks noGrp="1"/>
          </p:cNvSpPr>
          <p:nvPr>
            <p:ph idx="4294967295"/>
          </p:nvPr>
        </p:nvSpPr>
        <p:spPr>
          <a:xfrm>
            <a:off x="457200" y="1600200"/>
            <a:ext cx="8229600" cy="4876800"/>
          </a:xfrm>
          <a:prstGeom prst="rect">
            <a:avLst/>
          </a:prstGeom>
        </p:spPr>
        <p:txBody>
          <a:bodyPr/>
          <a:lstStyle/>
          <a:p>
            <a:r>
              <a:rPr lang="zh-TW" altLang="en-US" sz="2000" dirty="0" smtClean="0">
                <a:latin typeface="+mn-ea"/>
              </a:rPr>
              <a:t>採用</a:t>
            </a:r>
            <a:r>
              <a:rPr lang="en-US" altLang="zh-TW" sz="2000" dirty="0" smtClean="0">
                <a:solidFill>
                  <a:srgbClr val="FF0000"/>
                </a:solidFill>
                <a:latin typeface="+mn-ea"/>
              </a:rPr>
              <a:t>star-of-stars</a:t>
            </a:r>
            <a:r>
              <a:rPr lang="zh-TW" altLang="en-US" sz="2000" dirty="0">
                <a:solidFill>
                  <a:srgbClr val="FF0000"/>
                </a:solidFill>
                <a:latin typeface="+mn-ea"/>
              </a:rPr>
              <a:t> </a:t>
            </a:r>
            <a:r>
              <a:rPr lang="en-US" altLang="zh-TW" sz="2000" dirty="0" smtClean="0">
                <a:solidFill>
                  <a:srgbClr val="FF0000"/>
                </a:solidFill>
                <a:latin typeface="+mn-ea"/>
              </a:rPr>
              <a:t>topology</a:t>
            </a:r>
            <a:r>
              <a:rPr lang="en-US" altLang="zh-TW" sz="2000" dirty="0" smtClean="0">
                <a:latin typeface="+mn-ea"/>
              </a:rPr>
              <a:t>,</a:t>
            </a:r>
            <a:r>
              <a:rPr lang="zh-TW" altLang="en-US" sz="2000" dirty="0" smtClean="0">
                <a:latin typeface="+mn-ea"/>
              </a:rPr>
              <a:t>也就是</a:t>
            </a:r>
            <a:r>
              <a:rPr lang="zh-TW" altLang="en-US" sz="2000" dirty="0">
                <a:latin typeface="+mn-ea"/>
              </a:rPr>
              <a:t>樹形拓</a:t>
            </a:r>
            <a:r>
              <a:rPr lang="zh-TW" altLang="en-US" sz="2000" dirty="0" smtClean="0">
                <a:latin typeface="+mn-ea"/>
              </a:rPr>
              <a:t>墣</a:t>
            </a:r>
            <a:r>
              <a:rPr lang="en-US" altLang="zh-TW" sz="2000" dirty="0" smtClean="0">
                <a:latin typeface="+mn-ea"/>
              </a:rPr>
              <a:t>(tree topology)</a:t>
            </a:r>
          </a:p>
          <a:p>
            <a:endParaRPr lang="en-US" altLang="zh-TW" sz="2000" dirty="0">
              <a:latin typeface="+mn-ea"/>
            </a:endParaRPr>
          </a:p>
          <a:p>
            <a:r>
              <a:rPr lang="zh-TW" altLang="en-US" sz="2000" dirty="0">
                <a:latin typeface="+mn-ea"/>
              </a:rPr>
              <a:t>主要</a:t>
            </a:r>
            <a:r>
              <a:rPr lang="zh-TW" altLang="en-US" sz="2000" dirty="0" smtClean="0">
                <a:latin typeface="+mn-ea"/>
              </a:rPr>
              <a:t>由</a:t>
            </a:r>
            <a:r>
              <a:rPr lang="zh-TW" altLang="en-US" sz="2000" dirty="0" smtClean="0">
                <a:solidFill>
                  <a:srgbClr val="FF0000"/>
                </a:solidFill>
                <a:latin typeface="+mn-ea"/>
              </a:rPr>
              <a:t>終端設備</a:t>
            </a:r>
            <a:r>
              <a:rPr lang="en-US" altLang="zh-TW" sz="2000" dirty="0" smtClean="0">
                <a:latin typeface="+mn-ea"/>
              </a:rPr>
              <a:t>(end-devices)</a:t>
            </a:r>
            <a:r>
              <a:rPr lang="zh-TW" altLang="en-US" sz="2000" dirty="0" smtClean="0">
                <a:latin typeface="+mn-ea"/>
              </a:rPr>
              <a:t>、</a:t>
            </a:r>
            <a:r>
              <a:rPr lang="zh-TW" altLang="en-US" sz="2000" dirty="0" smtClean="0">
                <a:solidFill>
                  <a:srgbClr val="FF0000"/>
                </a:solidFill>
                <a:latin typeface="+mn-ea"/>
              </a:rPr>
              <a:t>網路伺服器</a:t>
            </a:r>
            <a:r>
              <a:rPr lang="en-US" altLang="zh-TW" sz="2000" dirty="0" smtClean="0">
                <a:latin typeface="+mn-ea"/>
              </a:rPr>
              <a:t>(network server)</a:t>
            </a:r>
            <a:r>
              <a:rPr lang="zh-TW" altLang="en-US" sz="2000" dirty="0" smtClean="0">
                <a:latin typeface="+mn-ea"/>
              </a:rPr>
              <a:t> 、和</a:t>
            </a:r>
            <a:r>
              <a:rPr lang="zh-TW" altLang="en-US" sz="2000" dirty="0" smtClean="0">
                <a:solidFill>
                  <a:srgbClr val="FF0000"/>
                </a:solidFill>
                <a:latin typeface="+mn-ea"/>
              </a:rPr>
              <a:t>閘道器</a:t>
            </a:r>
            <a:r>
              <a:rPr lang="en-US" altLang="zh-TW" sz="2000" dirty="0" smtClean="0">
                <a:latin typeface="+mn-ea"/>
              </a:rPr>
              <a:t>(gateway)</a:t>
            </a:r>
            <a:r>
              <a:rPr lang="zh-TW" altLang="en-US" sz="2000" dirty="0" smtClean="0">
                <a:latin typeface="+mn-ea"/>
              </a:rPr>
              <a:t>所組成</a:t>
            </a:r>
            <a:endParaRPr lang="en-US" altLang="zh-TW" sz="2000" dirty="0" smtClean="0">
              <a:latin typeface="+mn-ea"/>
            </a:endParaRPr>
          </a:p>
          <a:p>
            <a:endParaRPr lang="en-US" altLang="zh-TW" sz="2000" dirty="0">
              <a:latin typeface="+mn-ea"/>
            </a:endParaRPr>
          </a:p>
          <a:p>
            <a:r>
              <a:rPr lang="zh-TW" altLang="en-US" sz="2000" dirty="0" smtClean="0">
                <a:solidFill>
                  <a:srgbClr val="FF0000"/>
                </a:solidFill>
                <a:latin typeface="+mn-ea"/>
              </a:rPr>
              <a:t>閘道器與伺服器端使用</a:t>
            </a:r>
            <a:r>
              <a:rPr lang="en-US" altLang="zh-TW" sz="2000" dirty="0" smtClean="0">
                <a:solidFill>
                  <a:srgbClr val="FF0000"/>
                </a:solidFill>
                <a:latin typeface="+mn-ea"/>
              </a:rPr>
              <a:t>IP</a:t>
            </a:r>
            <a:r>
              <a:rPr lang="zh-TW" altLang="en-US" sz="2000" dirty="0" smtClean="0">
                <a:solidFill>
                  <a:srgbClr val="FF0000"/>
                </a:solidFill>
                <a:latin typeface="+mn-ea"/>
              </a:rPr>
              <a:t>協定連線</a:t>
            </a:r>
            <a:r>
              <a:rPr lang="en-US" altLang="zh-TW" sz="2000" dirty="0" smtClean="0">
                <a:latin typeface="+mn-ea"/>
              </a:rPr>
              <a:t>,</a:t>
            </a:r>
            <a:r>
              <a:rPr lang="zh-TW" altLang="en-US" sz="2000" dirty="0" smtClean="0">
                <a:latin typeface="+mn-ea"/>
              </a:rPr>
              <a:t>並採用</a:t>
            </a:r>
            <a:r>
              <a:rPr lang="en-US" altLang="zh-TW" sz="2000" dirty="0" smtClean="0">
                <a:solidFill>
                  <a:srgbClr val="FF0000"/>
                </a:solidFill>
                <a:latin typeface="+mn-ea"/>
              </a:rPr>
              <a:t>single-hop</a:t>
            </a:r>
            <a:r>
              <a:rPr lang="zh-TW" altLang="en-US" sz="2000" dirty="0" smtClean="0">
                <a:solidFill>
                  <a:srgbClr val="FF0000"/>
                </a:solidFill>
                <a:latin typeface="+mn-ea"/>
              </a:rPr>
              <a:t>的無線通訊與數個終端設備連結</a:t>
            </a:r>
            <a:endParaRPr lang="en-US" altLang="zh-TW" sz="2000" dirty="0" smtClean="0">
              <a:solidFill>
                <a:srgbClr val="FF0000"/>
              </a:solidFill>
              <a:latin typeface="+mn-ea"/>
            </a:endParaRPr>
          </a:p>
          <a:p>
            <a:endParaRPr lang="en-US" altLang="zh-TW" dirty="0">
              <a:latin typeface="+mn-ea"/>
            </a:endParaRPr>
          </a:p>
          <a:p>
            <a:endParaRPr lang="zh-TW" altLang="en-US" dirty="0">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293096"/>
            <a:ext cx="525658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736194" y="6309320"/>
            <a:ext cx="1887636" cy="369332"/>
          </a:xfrm>
          <a:prstGeom prst="rect">
            <a:avLst/>
          </a:prstGeom>
          <a:noFill/>
        </p:spPr>
        <p:txBody>
          <a:bodyPr wrap="square" rtlCol="0">
            <a:spAutoFit/>
          </a:bodyPr>
          <a:lstStyle/>
          <a:p>
            <a:pPr algn="ctr"/>
            <a:r>
              <a:rPr lang="zh-TW" altLang="en-US" dirty="0" smtClean="0">
                <a:latin typeface="+mn-ea"/>
              </a:rPr>
              <a:t>樹形拓墣</a:t>
            </a:r>
            <a:endParaRPr lang="zh-TW" altLang="en-US" dirty="0">
              <a:latin typeface="+mn-ea"/>
            </a:endParaRPr>
          </a:p>
        </p:txBody>
      </p:sp>
    </p:spTree>
    <p:extLst>
      <p:ext uri="{BB962C8B-B14F-4D97-AF65-F5344CB8AC3E}">
        <p14:creationId xmlns:p14="http://schemas.microsoft.com/office/powerpoint/2010/main" val="3009777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latin typeface="+mn-ea"/>
              </a:rPr>
              <a:t>LoRa</a:t>
            </a:r>
            <a:r>
              <a:rPr lang="en-US" altLang="zh-TW" dirty="0">
                <a:latin typeface="+mn-ea"/>
              </a:rPr>
              <a:t> Network – </a:t>
            </a:r>
            <a:r>
              <a:rPr lang="en-US" altLang="zh-TW" dirty="0" err="1">
                <a:latin typeface="+mn-ea"/>
              </a:rPr>
              <a:t>LoRaWAN</a:t>
            </a:r>
            <a:r>
              <a:rPr lang="en-US" altLang="zh-TW" dirty="0">
                <a:latin typeface="+mn-ea"/>
              </a:rPr>
              <a:t> </a:t>
            </a:r>
            <a:r>
              <a:rPr lang="en-US" altLang="zh-TW" dirty="0" smtClean="0">
                <a:latin typeface="+mn-ea"/>
              </a:rPr>
              <a:t>Architecture(</a:t>
            </a:r>
            <a:r>
              <a:rPr lang="zh-TW" altLang="en-US" dirty="0" smtClean="0">
                <a:latin typeface="+mn-ea"/>
              </a:rPr>
              <a:t>續</a:t>
            </a:r>
            <a:r>
              <a:rPr lang="en-US" altLang="zh-TW" dirty="0" smtClean="0">
                <a:latin typeface="+mn-ea"/>
              </a:rPr>
              <a:t>)</a:t>
            </a:r>
            <a:endParaRPr lang="zh-TW" altLang="en-US" dirty="0"/>
          </a:p>
        </p:txBody>
      </p:sp>
      <p:sp>
        <p:nvSpPr>
          <p:cNvPr id="3" name="內容版面配置區 2"/>
          <p:cNvSpPr>
            <a:spLocks noGrp="1"/>
          </p:cNvSpPr>
          <p:nvPr>
            <p:ph idx="4294967295"/>
          </p:nvPr>
        </p:nvSpPr>
        <p:spPr>
          <a:xfrm>
            <a:off x="457200" y="1600200"/>
            <a:ext cx="8229600" cy="4876800"/>
          </a:xfrm>
          <a:prstGeom prst="rect">
            <a:avLst/>
          </a:prstGeom>
        </p:spPr>
        <p:txBody>
          <a:bodyPr/>
          <a:lstStyle/>
          <a:p>
            <a:r>
              <a:rPr lang="zh-TW" altLang="en-US" sz="1800" dirty="0" smtClean="0">
                <a:latin typeface="+mn-ea"/>
              </a:rPr>
              <a:t>終端設備與閘道器是採用</a:t>
            </a:r>
            <a:r>
              <a:rPr lang="zh-TW" altLang="en-US" sz="1800" dirty="0" smtClean="0">
                <a:solidFill>
                  <a:srgbClr val="FF0000"/>
                </a:solidFill>
                <a:latin typeface="+mn-ea"/>
              </a:rPr>
              <a:t>雙向通訊</a:t>
            </a:r>
            <a:r>
              <a:rPr lang="en-US" altLang="zh-TW" sz="1800" dirty="0" smtClean="0">
                <a:latin typeface="+mn-ea"/>
              </a:rPr>
              <a:t>,</a:t>
            </a:r>
            <a:r>
              <a:rPr lang="zh-TW" altLang="en-US" sz="1800" dirty="0" smtClean="0">
                <a:latin typeface="+mn-ea"/>
              </a:rPr>
              <a:t>但在特別情況下也能支援</a:t>
            </a:r>
            <a:r>
              <a:rPr lang="zh-TW" altLang="en-US" sz="1800" dirty="0" smtClean="0">
                <a:solidFill>
                  <a:srgbClr val="FF0000"/>
                </a:solidFill>
                <a:latin typeface="+mn-ea"/>
              </a:rPr>
              <a:t>多點傳輸</a:t>
            </a:r>
            <a:r>
              <a:rPr lang="en-US" altLang="zh-TW" sz="1800" dirty="0" smtClean="0">
                <a:latin typeface="+mn-ea"/>
              </a:rPr>
              <a:t>(multicast)</a:t>
            </a:r>
            <a:r>
              <a:rPr lang="zh-TW" altLang="en-US" sz="1800" dirty="0" smtClean="0">
                <a:latin typeface="+mn-ea"/>
              </a:rPr>
              <a:t>以減少傳輸時間</a:t>
            </a:r>
            <a:endParaRPr lang="en-US" altLang="zh-TW" sz="1800" dirty="0" smtClean="0">
              <a:latin typeface="+mn-ea"/>
            </a:endParaRPr>
          </a:p>
          <a:p>
            <a:endParaRPr lang="en-US" altLang="zh-TW" sz="1800" dirty="0">
              <a:latin typeface="+mn-ea"/>
            </a:endParaRPr>
          </a:p>
          <a:p>
            <a:r>
              <a:rPr lang="zh-TW" altLang="en-US" sz="1800" dirty="0" smtClean="0">
                <a:latin typeface="+mn-ea"/>
              </a:rPr>
              <a:t>如前面所說</a:t>
            </a:r>
            <a:r>
              <a:rPr lang="en-US" altLang="zh-TW" sz="1800" dirty="0" smtClean="0">
                <a:latin typeface="+mn-ea"/>
              </a:rPr>
              <a:t>,</a:t>
            </a:r>
            <a:r>
              <a:rPr lang="zh-TW" altLang="en-US" sz="1800" dirty="0" smtClean="0">
                <a:latin typeface="+mn-ea"/>
              </a:rPr>
              <a:t>終端設備與閘道器間會根據傳輸距離和資料長短的</a:t>
            </a:r>
            <a:r>
              <a:rPr lang="en-US" altLang="zh-TW" sz="1800" dirty="0" smtClean="0">
                <a:latin typeface="+mn-ea"/>
              </a:rPr>
              <a:t>trade-off</a:t>
            </a:r>
            <a:r>
              <a:rPr lang="zh-TW" altLang="en-US" sz="1800" dirty="0" smtClean="0">
                <a:latin typeface="+mn-ea"/>
              </a:rPr>
              <a:t>決定使用何種頻道和</a:t>
            </a:r>
            <a:r>
              <a:rPr lang="en-US" altLang="zh-TW" sz="1800" dirty="0" smtClean="0">
                <a:latin typeface="+mn-ea"/>
              </a:rPr>
              <a:t>data rate,</a:t>
            </a:r>
            <a:r>
              <a:rPr lang="zh-TW" altLang="en-US" sz="1800" dirty="0" smtClean="0">
                <a:latin typeface="+mn-ea"/>
              </a:rPr>
              <a:t> </a:t>
            </a:r>
            <a:r>
              <a:rPr lang="en-US" altLang="zh-TW" sz="1800" dirty="0" smtClean="0">
                <a:latin typeface="+mn-ea"/>
              </a:rPr>
              <a:t>data rate</a:t>
            </a:r>
            <a:r>
              <a:rPr lang="zh-TW" altLang="en-US" sz="1800" dirty="0" smtClean="0">
                <a:latin typeface="+mn-ea"/>
              </a:rPr>
              <a:t>的範圍從</a:t>
            </a:r>
            <a:r>
              <a:rPr lang="en-US" altLang="zh-TW" sz="1800" dirty="0" smtClean="0">
                <a:latin typeface="+mn-ea"/>
              </a:rPr>
              <a:t>0.3kbs~50kbs,</a:t>
            </a:r>
            <a:r>
              <a:rPr lang="zh-TW" altLang="en-US" sz="1800" dirty="0" smtClean="0">
                <a:latin typeface="+mn-ea"/>
              </a:rPr>
              <a:t>而為了最大化的延長終端設備的電池壽命</a:t>
            </a:r>
            <a:r>
              <a:rPr lang="en-US" altLang="zh-TW" sz="1800" dirty="0" smtClean="0">
                <a:latin typeface="+mn-ea"/>
              </a:rPr>
              <a:t>,</a:t>
            </a:r>
            <a:r>
              <a:rPr lang="en-US" altLang="zh-TW" sz="1800" dirty="0">
                <a:latin typeface="+mn-ea"/>
              </a:rPr>
              <a:t> </a:t>
            </a:r>
            <a:r>
              <a:rPr lang="en-US" altLang="zh-TW" sz="1800" dirty="0" err="1" smtClean="0">
                <a:latin typeface="+mn-ea"/>
              </a:rPr>
              <a:t>LoRaWAN</a:t>
            </a:r>
            <a:r>
              <a:rPr lang="zh-TW" altLang="en-US" sz="1800" dirty="0" smtClean="0">
                <a:latin typeface="+mn-ea"/>
              </a:rPr>
              <a:t>會</a:t>
            </a:r>
            <a:r>
              <a:rPr lang="zh-TW" altLang="en-US" sz="1800" dirty="0" smtClean="0">
                <a:solidFill>
                  <a:srgbClr val="FF0000"/>
                </a:solidFill>
                <a:latin typeface="+mn-ea"/>
              </a:rPr>
              <a:t>根據</a:t>
            </a:r>
            <a:r>
              <a:rPr lang="en-US" altLang="zh-TW" sz="1800" dirty="0" smtClean="0">
                <a:solidFill>
                  <a:srgbClr val="FF0000"/>
                </a:solidFill>
                <a:latin typeface="+mn-ea"/>
              </a:rPr>
              <a:t>adaptive </a:t>
            </a:r>
            <a:r>
              <a:rPr lang="en-US" altLang="zh-TW" sz="1800" dirty="0">
                <a:solidFill>
                  <a:srgbClr val="FF0000"/>
                </a:solidFill>
                <a:latin typeface="+mn-ea"/>
              </a:rPr>
              <a:t>data rate (ADR) </a:t>
            </a:r>
            <a:r>
              <a:rPr lang="en-US" altLang="zh-TW" sz="1800" dirty="0" smtClean="0">
                <a:solidFill>
                  <a:srgbClr val="FF0000"/>
                </a:solidFill>
                <a:latin typeface="+mn-ea"/>
              </a:rPr>
              <a:t>scheme</a:t>
            </a:r>
            <a:r>
              <a:rPr lang="zh-TW" altLang="en-US" sz="1800" dirty="0" smtClean="0">
                <a:solidFill>
                  <a:srgbClr val="FF0000"/>
                </a:solidFill>
                <a:latin typeface="+mn-ea"/>
              </a:rPr>
              <a:t>來自行調整</a:t>
            </a:r>
            <a:r>
              <a:rPr lang="en-US" altLang="zh-TW" sz="1800" dirty="0" smtClean="0">
                <a:solidFill>
                  <a:srgbClr val="FF0000"/>
                </a:solidFill>
                <a:latin typeface="+mn-ea"/>
              </a:rPr>
              <a:t>data rate</a:t>
            </a:r>
            <a:r>
              <a:rPr lang="zh-TW" altLang="en-US" sz="1800" dirty="0" smtClean="0">
                <a:solidFill>
                  <a:srgbClr val="FF0000"/>
                </a:solidFill>
                <a:latin typeface="+mn-ea"/>
              </a:rPr>
              <a:t>和</a:t>
            </a:r>
            <a:r>
              <a:rPr lang="en-US" altLang="zh-TW" sz="1800" dirty="0" smtClean="0">
                <a:solidFill>
                  <a:srgbClr val="FF0000"/>
                </a:solidFill>
                <a:latin typeface="+mn-ea"/>
              </a:rPr>
              <a:t>RF</a:t>
            </a:r>
          </a:p>
          <a:p>
            <a:endParaRPr lang="en-US" altLang="zh-TW" sz="1800" dirty="0">
              <a:latin typeface="+mn-ea"/>
            </a:endParaRPr>
          </a:p>
          <a:p>
            <a:r>
              <a:rPr lang="zh-TW" altLang="en-US" sz="1800" dirty="0" smtClean="0">
                <a:latin typeface="+mn-ea"/>
              </a:rPr>
              <a:t>而若如需傳送需保護的資料的話</a:t>
            </a:r>
            <a:r>
              <a:rPr lang="en-US" altLang="zh-TW" sz="1800" dirty="0" smtClean="0">
                <a:latin typeface="+mn-ea"/>
              </a:rPr>
              <a:t>,</a:t>
            </a:r>
            <a:r>
              <a:rPr lang="zh-TW" altLang="en-US" sz="1800" dirty="0" smtClean="0">
                <a:latin typeface="+mn-ea"/>
              </a:rPr>
              <a:t>可藉由在網路層和應用層加密來達到需求</a:t>
            </a:r>
            <a:endParaRPr lang="en-US" altLang="zh-TW" sz="1800" dirty="0" smtClean="0">
              <a:latin typeface="+mn-ea"/>
            </a:endParaRPr>
          </a:p>
          <a:p>
            <a:endParaRPr lang="en-US" altLang="zh-TW" dirty="0"/>
          </a:p>
          <a:p>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457656"/>
            <a:ext cx="615617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203848" y="6185848"/>
            <a:ext cx="2736304" cy="369332"/>
          </a:xfrm>
          <a:prstGeom prst="rect">
            <a:avLst/>
          </a:prstGeom>
          <a:noFill/>
        </p:spPr>
        <p:txBody>
          <a:bodyPr wrap="square" rtlCol="0">
            <a:spAutoFit/>
          </a:bodyPr>
          <a:lstStyle/>
          <a:p>
            <a:pPr algn="ctr"/>
            <a:r>
              <a:rPr lang="en-US" altLang="zh-TW" dirty="0" err="1" smtClean="0">
                <a:latin typeface="+mn-ea"/>
              </a:rPr>
              <a:t>LoRaWAN</a:t>
            </a:r>
            <a:r>
              <a:rPr lang="zh-TW" altLang="en-US" dirty="0" smtClean="0">
                <a:latin typeface="+mn-ea"/>
              </a:rPr>
              <a:t>架構</a:t>
            </a:r>
            <a:r>
              <a:rPr lang="en-US" altLang="zh-TW" dirty="0" smtClean="0">
                <a:latin typeface="+mn-ea"/>
              </a:rPr>
              <a:t>(</a:t>
            </a:r>
            <a:r>
              <a:rPr lang="zh-TW" altLang="en-US" dirty="0" smtClean="0">
                <a:latin typeface="+mn-ea"/>
              </a:rPr>
              <a:t>一</a:t>
            </a:r>
            <a:r>
              <a:rPr lang="en-US" altLang="zh-TW" dirty="0" smtClean="0">
                <a:latin typeface="+mn-ea"/>
              </a:rPr>
              <a:t>)</a:t>
            </a:r>
            <a:endParaRPr lang="zh-TW" altLang="en-US" dirty="0"/>
          </a:p>
        </p:txBody>
      </p:sp>
    </p:spTree>
    <p:extLst>
      <p:ext uri="{BB962C8B-B14F-4D97-AF65-F5344CB8AC3E}">
        <p14:creationId xmlns:p14="http://schemas.microsoft.com/office/powerpoint/2010/main" val="349623242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latin typeface="+mn-ea"/>
              </a:rPr>
              <a:t>LoRa</a:t>
            </a:r>
            <a:r>
              <a:rPr lang="en-US" altLang="zh-TW" dirty="0">
                <a:latin typeface="+mn-ea"/>
              </a:rPr>
              <a:t> Network – </a:t>
            </a:r>
            <a:r>
              <a:rPr lang="en-US" altLang="zh-TW" dirty="0" err="1">
                <a:latin typeface="+mn-ea"/>
              </a:rPr>
              <a:t>LoRaWAN</a:t>
            </a:r>
            <a:r>
              <a:rPr lang="en-US" altLang="zh-TW" dirty="0">
                <a:latin typeface="+mn-ea"/>
              </a:rPr>
              <a:t> Architecture(</a:t>
            </a:r>
            <a:r>
              <a:rPr lang="zh-TW" altLang="en-US" dirty="0">
                <a:latin typeface="+mn-ea"/>
              </a:rPr>
              <a:t>續</a:t>
            </a:r>
            <a:r>
              <a:rPr lang="en-US" altLang="zh-TW" dirty="0">
                <a:latin typeface="+mn-ea"/>
              </a:rPr>
              <a:t>)</a:t>
            </a:r>
            <a:endParaRPr lang="zh-TW" altLang="en-US"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57200" y="1844824"/>
            <a:ext cx="8229600" cy="399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3203848" y="6185848"/>
            <a:ext cx="2736304" cy="369332"/>
          </a:xfrm>
          <a:prstGeom prst="rect">
            <a:avLst/>
          </a:prstGeom>
          <a:noFill/>
        </p:spPr>
        <p:txBody>
          <a:bodyPr wrap="square" rtlCol="0">
            <a:spAutoFit/>
          </a:bodyPr>
          <a:lstStyle/>
          <a:p>
            <a:pPr algn="ctr"/>
            <a:r>
              <a:rPr lang="en-US" altLang="zh-TW" dirty="0" err="1" smtClean="0">
                <a:latin typeface="+mn-ea"/>
              </a:rPr>
              <a:t>LoRaWAN</a:t>
            </a:r>
            <a:r>
              <a:rPr lang="zh-TW" altLang="en-US" dirty="0" smtClean="0">
                <a:latin typeface="+mn-ea"/>
              </a:rPr>
              <a:t>架構</a:t>
            </a:r>
            <a:r>
              <a:rPr lang="en-US" altLang="zh-TW" dirty="0" smtClean="0">
                <a:latin typeface="+mn-ea"/>
              </a:rPr>
              <a:t>(</a:t>
            </a:r>
            <a:r>
              <a:rPr lang="zh-TW" altLang="en-US" dirty="0" smtClean="0">
                <a:latin typeface="+mn-ea"/>
              </a:rPr>
              <a:t>二</a:t>
            </a:r>
            <a:r>
              <a:rPr lang="en-US" altLang="zh-TW" dirty="0" smtClean="0">
                <a:latin typeface="+mn-ea"/>
              </a:rPr>
              <a:t>)</a:t>
            </a:r>
            <a:endParaRPr lang="zh-TW" altLang="en-US" dirty="0"/>
          </a:p>
        </p:txBody>
      </p:sp>
      <p:sp>
        <p:nvSpPr>
          <p:cNvPr id="4" name="矩形 3"/>
          <p:cNvSpPr/>
          <p:nvPr/>
        </p:nvSpPr>
        <p:spPr>
          <a:xfrm>
            <a:off x="2195736" y="5229200"/>
            <a:ext cx="129614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940152" y="5085184"/>
            <a:ext cx="1008112"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8176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a:t>
            </a:r>
            <a:r>
              <a:rPr lang="zh-TW" altLang="en-US" dirty="0" smtClean="0"/>
              <a:t> </a:t>
            </a:r>
            <a:r>
              <a:rPr lang="en-US" altLang="zh-TW" dirty="0" smtClean="0"/>
              <a:t>802.15.4g</a:t>
            </a:r>
            <a:r>
              <a:rPr lang="zh-TW" altLang="en-US" dirty="0" smtClean="0"/>
              <a:t>協定簡介</a:t>
            </a:r>
            <a:endParaRPr lang="zh-TW" altLang="en-US" dirty="0"/>
          </a:p>
        </p:txBody>
      </p:sp>
      <p:sp>
        <p:nvSpPr>
          <p:cNvPr id="3" name="內容版面配置區 2"/>
          <p:cNvSpPr>
            <a:spLocks noGrp="1"/>
          </p:cNvSpPr>
          <p:nvPr>
            <p:ph idx="4294967295"/>
          </p:nvPr>
        </p:nvSpPr>
        <p:spPr>
          <a:xfrm>
            <a:off x="457200" y="1600200"/>
            <a:ext cx="8229600" cy="4876800"/>
          </a:xfrm>
          <a:prstGeom prst="rect">
            <a:avLst/>
          </a:prstGeom>
        </p:spPr>
        <p:txBody>
          <a:bodyPr/>
          <a:lstStyle/>
          <a:p>
            <a:r>
              <a:rPr lang="en-US" altLang="zh-TW" dirty="0" smtClean="0">
                <a:latin typeface="+mn-ea"/>
              </a:rPr>
              <a:t>SUN</a:t>
            </a:r>
            <a:r>
              <a:rPr lang="zh-TW" altLang="en-US" dirty="0" smtClean="0">
                <a:latin typeface="+mn-ea"/>
              </a:rPr>
              <a:t> </a:t>
            </a:r>
            <a:r>
              <a:rPr lang="en-US" altLang="zh-TW" dirty="0" smtClean="0">
                <a:latin typeface="+mn-ea"/>
              </a:rPr>
              <a:t>:</a:t>
            </a:r>
            <a:r>
              <a:rPr lang="zh-TW" altLang="en-US" dirty="0" smtClean="0">
                <a:latin typeface="+mn-ea"/>
              </a:rPr>
              <a:t> </a:t>
            </a:r>
            <a:r>
              <a:rPr lang="en-US" altLang="zh-TW" dirty="0" smtClean="0">
                <a:latin typeface="+mn-ea"/>
              </a:rPr>
              <a:t>smart </a:t>
            </a:r>
            <a:r>
              <a:rPr lang="en-US" altLang="zh-TW" dirty="0">
                <a:latin typeface="+mn-ea"/>
              </a:rPr>
              <a:t>metering utility </a:t>
            </a:r>
            <a:r>
              <a:rPr lang="en-US" altLang="zh-TW" dirty="0" smtClean="0">
                <a:latin typeface="+mn-ea"/>
              </a:rPr>
              <a:t>network,</a:t>
            </a:r>
            <a:r>
              <a:rPr lang="zh-TW" altLang="en-US" dirty="0" smtClean="0">
                <a:latin typeface="+mn-ea"/>
              </a:rPr>
              <a:t>為一藉由低</a:t>
            </a:r>
            <a:r>
              <a:rPr lang="en-US" altLang="zh-TW" dirty="0" smtClean="0">
                <a:latin typeface="+mn-ea"/>
              </a:rPr>
              <a:t>data rate</a:t>
            </a:r>
            <a:r>
              <a:rPr lang="zh-TW" altLang="en-US" dirty="0" smtClean="0">
                <a:latin typeface="+mn-ea"/>
              </a:rPr>
              <a:t>的雙向無線傳輸來控制與溝通探測器等設備的網路</a:t>
            </a:r>
            <a:endParaRPr lang="en-US" altLang="zh-TW" dirty="0" smtClean="0">
              <a:latin typeface="+mn-ea"/>
            </a:endParaRPr>
          </a:p>
          <a:p>
            <a:endParaRPr lang="en-US" altLang="zh-TW" dirty="0">
              <a:latin typeface="+mn-ea"/>
            </a:endParaRPr>
          </a:p>
          <a:p>
            <a:r>
              <a:rPr lang="zh-TW" altLang="en-US" dirty="0" smtClean="0">
                <a:latin typeface="+mn-ea"/>
              </a:rPr>
              <a:t>而</a:t>
            </a:r>
            <a:r>
              <a:rPr lang="en-US" altLang="zh-TW" dirty="0" smtClean="0">
                <a:latin typeface="+mn-ea"/>
              </a:rPr>
              <a:t>IEEE</a:t>
            </a:r>
            <a:r>
              <a:rPr lang="zh-TW" altLang="en-US" dirty="0" smtClean="0">
                <a:latin typeface="+mn-ea"/>
              </a:rPr>
              <a:t> </a:t>
            </a:r>
            <a:r>
              <a:rPr lang="en-US" altLang="zh-TW" dirty="0" smtClean="0">
                <a:latin typeface="+mn-ea"/>
              </a:rPr>
              <a:t>802.15.4g</a:t>
            </a:r>
            <a:r>
              <a:rPr lang="zh-TW" altLang="en-US" dirty="0" smtClean="0">
                <a:latin typeface="+mn-ea"/>
              </a:rPr>
              <a:t>便是為了支援</a:t>
            </a:r>
            <a:r>
              <a:rPr lang="zh-TW" altLang="en-US" dirty="0" smtClean="0">
                <a:solidFill>
                  <a:srgbClr val="FF0000"/>
                </a:solidFill>
                <a:latin typeface="+mn-ea"/>
              </a:rPr>
              <a:t>低複雜度</a:t>
            </a:r>
            <a:r>
              <a:rPr lang="en-US" altLang="zh-TW" dirty="0" smtClean="0">
                <a:solidFill>
                  <a:srgbClr val="FF0000"/>
                </a:solidFill>
                <a:latin typeface="+mn-ea"/>
              </a:rPr>
              <a:t>(low-complexity)</a:t>
            </a:r>
            <a:r>
              <a:rPr lang="zh-TW" altLang="en-US" dirty="0" smtClean="0">
                <a:solidFill>
                  <a:srgbClr val="FF0000"/>
                </a:solidFill>
                <a:latin typeface="+mn-ea"/>
              </a:rPr>
              <a:t>、低成本</a:t>
            </a:r>
            <a:r>
              <a:rPr lang="en-US" altLang="zh-TW" dirty="0" smtClean="0">
                <a:solidFill>
                  <a:srgbClr val="FF0000"/>
                </a:solidFill>
                <a:latin typeface="+mn-ea"/>
              </a:rPr>
              <a:t>(low-cost)</a:t>
            </a:r>
            <a:r>
              <a:rPr lang="zh-TW" altLang="en-US" dirty="0" smtClean="0">
                <a:solidFill>
                  <a:srgbClr val="FF0000"/>
                </a:solidFill>
                <a:latin typeface="+mn-ea"/>
              </a:rPr>
              <a:t>、低功耗</a:t>
            </a:r>
            <a:r>
              <a:rPr lang="en-US" altLang="zh-TW" dirty="0" smtClean="0">
                <a:solidFill>
                  <a:srgbClr val="FF0000"/>
                </a:solidFill>
                <a:latin typeface="+mn-ea"/>
              </a:rPr>
              <a:t>(low-power)</a:t>
            </a:r>
            <a:r>
              <a:rPr lang="zh-TW" altLang="en-US" dirty="0" smtClean="0">
                <a:solidFill>
                  <a:srgbClr val="FF0000"/>
                </a:solidFill>
                <a:latin typeface="+mn-ea"/>
              </a:rPr>
              <a:t>的無線通訊</a:t>
            </a:r>
            <a:r>
              <a:rPr lang="en-US" altLang="zh-TW" dirty="0" smtClean="0">
                <a:solidFill>
                  <a:srgbClr val="FF0000"/>
                </a:solidFill>
                <a:latin typeface="+mn-ea"/>
              </a:rPr>
              <a:t>SUN</a:t>
            </a:r>
            <a:r>
              <a:rPr lang="zh-TW" altLang="en-US" dirty="0" smtClean="0">
                <a:latin typeface="+mn-ea"/>
              </a:rPr>
              <a:t>所制定的協定</a:t>
            </a:r>
            <a:endParaRPr lang="en-US" altLang="zh-TW" dirty="0" smtClean="0">
              <a:latin typeface="+mn-ea"/>
            </a:endParaRPr>
          </a:p>
          <a:p>
            <a:endParaRPr lang="en-US" altLang="zh-TW" dirty="0">
              <a:latin typeface="+mn-ea"/>
            </a:endParaRPr>
          </a:p>
          <a:p>
            <a:r>
              <a:rPr lang="zh-TW" altLang="en-US" dirty="0" smtClean="0">
                <a:latin typeface="+mn-ea"/>
              </a:rPr>
              <a:t>規範了</a:t>
            </a:r>
            <a:r>
              <a:rPr lang="zh-TW" altLang="en-US" dirty="0" smtClean="0">
                <a:solidFill>
                  <a:srgbClr val="FF0000"/>
                </a:solidFill>
                <a:latin typeface="+mn-ea"/>
              </a:rPr>
              <a:t>物理層和</a:t>
            </a:r>
            <a:r>
              <a:rPr lang="en-US" altLang="zh-TW" dirty="0" smtClean="0">
                <a:solidFill>
                  <a:srgbClr val="FF0000"/>
                </a:solidFill>
                <a:latin typeface="+mn-ea"/>
              </a:rPr>
              <a:t>MAC</a:t>
            </a:r>
            <a:r>
              <a:rPr lang="zh-TW" altLang="en-US" dirty="0" smtClean="0">
                <a:solidFill>
                  <a:srgbClr val="FF0000"/>
                </a:solidFill>
                <a:latin typeface="+mn-ea"/>
              </a:rPr>
              <a:t>的調變與解調</a:t>
            </a:r>
            <a:r>
              <a:rPr lang="zh-TW" altLang="en-US" dirty="0" smtClean="0">
                <a:latin typeface="+mn-ea"/>
              </a:rPr>
              <a:t>方式</a:t>
            </a:r>
            <a:endParaRPr lang="zh-TW" altLang="en-US" dirty="0">
              <a:latin typeface="+mn-ea"/>
            </a:endParaRPr>
          </a:p>
        </p:txBody>
      </p:sp>
    </p:spTree>
    <p:extLst>
      <p:ext uri="{BB962C8B-B14F-4D97-AF65-F5344CB8AC3E}">
        <p14:creationId xmlns:p14="http://schemas.microsoft.com/office/powerpoint/2010/main" val="34099612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SUN</a:t>
            </a:r>
            <a:r>
              <a:rPr lang="zh-TW" altLang="en-US" dirty="0" smtClean="0"/>
              <a:t> </a:t>
            </a:r>
            <a:r>
              <a:rPr lang="en-US" altLang="zh-TW" dirty="0" smtClean="0"/>
              <a:t>PHYs Overview</a:t>
            </a:r>
            <a:endParaRPr lang="zh-TW" altLang="en-US" dirty="0"/>
          </a:p>
        </p:txBody>
      </p:sp>
      <p:sp>
        <p:nvSpPr>
          <p:cNvPr id="3" name="內容版面配置區 2"/>
          <p:cNvSpPr>
            <a:spLocks noGrp="1"/>
          </p:cNvSpPr>
          <p:nvPr>
            <p:ph idx="4294967295"/>
          </p:nvPr>
        </p:nvSpPr>
        <p:spPr>
          <a:xfrm>
            <a:off x="457200" y="1600200"/>
            <a:ext cx="8229600" cy="4876800"/>
          </a:xfrm>
          <a:prstGeom prst="rect">
            <a:avLst/>
          </a:prstGeom>
        </p:spPr>
        <p:txBody>
          <a:bodyPr>
            <a:normAutofit/>
          </a:bodyPr>
          <a:lstStyle/>
          <a:p>
            <a:r>
              <a:rPr lang="zh-TW" altLang="en-US" sz="1800" dirty="0">
                <a:latin typeface="+mj-ea"/>
                <a:ea typeface="+mj-ea"/>
              </a:rPr>
              <a:t>有三</a:t>
            </a:r>
            <a:r>
              <a:rPr lang="zh-TW" altLang="en-US" sz="1800" dirty="0" smtClean="0">
                <a:latin typeface="+mj-ea"/>
                <a:ea typeface="+mj-ea"/>
              </a:rPr>
              <a:t>種物理層標準可供選擇</a:t>
            </a:r>
            <a:r>
              <a:rPr lang="zh-TW" altLang="en-US" sz="1800" dirty="0">
                <a:latin typeface="+mj-ea"/>
                <a:ea typeface="+mj-ea"/>
              </a:rPr>
              <a:t>分別為</a:t>
            </a:r>
            <a:r>
              <a:rPr lang="en-US" altLang="zh-TW" sz="1800" dirty="0" smtClean="0">
                <a:latin typeface="+mj-ea"/>
                <a:ea typeface="+mj-ea"/>
              </a:rPr>
              <a:t>MR-FSK、MR-Q-QPSK、MR-OFDM</a:t>
            </a:r>
          </a:p>
          <a:p>
            <a:endParaRPr lang="en-US" altLang="zh-TW" sz="1800" dirty="0">
              <a:latin typeface="+mj-ea"/>
              <a:ea typeface="+mj-ea"/>
            </a:endParaRPr>
          </a:p>
          <a:p>
            <a:r>
              <a:rPr lang="en-US" altLang="zh-TW" sz="1800" dirty="0" smtClean="0">
                <a:latin typeface="+mj-ea"/>
                <a:ea typeface="+mj-ea"/>
              </a:rPr>
              <a:t>MR-FSK</a:t>
            </a:r>
            <a:r>
              <a:rPr lang="zh-TW" altLang="en-US" sz="1800" dirty="0" smtClean="0">
                <a:latin typeface="+mj-ea"/>
                <a:ea typeface="+mj-ea"/>
              </a:rPr>
              <a:t>提供了良好的功率</a:t>
            </a:r>
            <a:r>
              <a:rPr lang="en-US" altLang="zh-TW" sz="1800" dirty="0" smtClean="0">
                <a:latin typeface="+mj-ea"/>
                <a:ea typeface="+mj-ea"/>
              </a:rPr>
              <a:t>,</a:t>
            </a:r>
            <a:r>
              <a:rPr lang="zh-TW" altLang="en-US" sz="1800" dirty="0" smtClean="0">
                <a:latin typeface="+mj-ea"/>
                <a:ea typeface="+mj-ea"/>
              </a:rPr>
              <a:t>是</a:t>
            </a:r>
            <a:r>
              <a:rPr lang="en-US" altLang="zh-TW" sz="1800" dirty="0" err="1" smtClean="0">
                <a:latin typeface="+mj-ea"/>
                <a:ea typeface="+mj-ea"/>
              </a:rPr>
              <a:t>LoRa</a:t>
            </a:r>
            <a:r>
              <a:rPr lang="zh-TW" altLang="en-US" sz="1800" dirty="0" smtClean="0">
                <a:latin typeface="+mj-ea"/>
                <a:ea typeface="+mj-ea"/>
              </a:rPr>
              <a:t>採用的物理層協議</a:t>
            </a:r>
            <a:endParaRPr lang="en-US" altLang="zh-TW" sz="1800" dirty="0" smtClean="0">
              <a:latin typeface="+mj-ea"/>
              <a:ea typeface="+mj-ea"/>
            </a:endParaRPr>
          </a:p>
          <a:p>
            <a:endParaRPr lang="en-US" altLang="zh-TW" sz="1800" dirty="0">
              <a:latin typeface="+mj-ea"/>
              <a:ea typeface="+mj-ea"/>
            </a:endParaRPr>
          </a:p>
          <a:p>
            <a:r>
              <a:rPr lang="en-US" altLang="zh-TW" sz="1800" dirty="0" smtClean="0">
                <a:latin typeface="+mj-ea"/>
                <a:ea typeface="+mj-ea"/>
              </a:rPr>
              <a:t>MR-Q-QPSK</a:t>
            </a:r>
            <a:r>
              <a:rPr lang="zh-TW" altLang="en-US" sz="1800" dirty="0" smtClean="0">
                <a:latin typeface="+mj-ea"/>
                <a:ea typeface="+mj-ea"/>
              </a:rPr>
              <a:t>兼容了</a:t>
            </a:r>
            <a:r>
              <a:rPr lang="en-US" altLang="zh-TW" sz="1800" dirty="0" smtClean="0">
                <a:latin typeface="+mj-ea"/>
                <a:ea typeface="+mj-ea"/>
              </a:rPr>
              <a:t>802.15.4</a:t>
            </a:r>
            <a:r>
              <a:rPr lang="zh-TW" altLang="en-US" sz="1800" dirty="0" smtClean="0">
                <a:latin typeface="+mj-ea"/>
                <a:ea typeface="+mj-ea"/>
              </a:rPr>
              <a:t>的協議</a:t>
            </a:r>
            <a:r>
              <a:rPr lang="en-US" altLang="zh-TW" sz="1800" dirty="0" smtClean="0">
                <a:latin typeface="+mj-ea"/>
                <a:ea typeface="+mj-ea"/>
              </a:rPr>
              <a:t>,</a:t>
            </a:r>
            <a:r>
              <a:rPr lang="zh-TW" altLang="en-US" sz="1800" dirty="0" smtClean="0">
                <a:latin typeface="+mj-ea"/>
                <a:ea typeface="+mj-ea"/>
              </a:rPr>
              <a:t>擁有多模式且易於操作</a:t>
            </a:r>
            <a:endParaRPr lang="en-US" altLang="zh-TW" sz="1800" dirty="0" smtClean="0">
              <a:latin typeface="+mj-ea"/>
              <a:ea typeface="+mj-ea"/>
            </a:endParaRPr>
          </a:p>
          <a:p>
            <a:endParaRPr lang="en-US" altLang="zh-TW" sz="1800" dirty="0">
              <a:latin typeface="+mj-ea"/>
              <a:ea typeface="+mj-ea"/>
            </a:endParaRPr>
          </a:p>
          <a:p>
            <a:r>
              <a:rPr lang="en-US" altLang="zh-TW" sz="1800" dirty="0" smtClean="0">
                <a:latin typeface="+mj-ea"/>
                <a:ea typeface="+mj-ea"/>
              </a:rPr>
              <a:t>MR-OFDM</a:t>
            </a:r>
            <a:r>
              <a:rPr lang="zh-TW" altLang="en-US" sz="1800" dirty="0" smtClean="0">
                <a:latin typeface="+mj-ea"/>
                <a:ea typeface="+mj-ea"/>
              </a:rPr>
              <a:t>則適用於較大</a:t>
            </a:r>
            <a:r>
              <a:rPr lang="en-US" altLang="zh-TW" sz="1800" dirty="0" smtClean="0">
                <a:latin typeface="+mj-ea"/>
                <a:ea typeface="+mj-ea"/>
              </a:rPr>
              <a:t>data</a:t>
            </a:r>
            <a:r>
              <a:rPr lang="zh-TW" altLang="en-US" sz="1800" dirty="0" smtClean="0">
                <a:latin typeface="+mj-ea"/>
                <a:ea typeface="+mj-ea"/>
              </a:rPr>
              <a:t> </a:t>
            </a:r>
            <a:r>
              <a:rPr lang="en-US" altLang="zh-TW" sz="1800" dirty="0" smtClean="0">
                <a:latin typeface="+mj-ea"/>
                <a:ea typeface="+mj-ea"/>
              </a:rPr>
              <a:t>rate</a:t>
            </a:r>
            <a:r>
              <a:rPr lang="zh-TW" altLang="en-US" sz="1800" dirty="0" smtClean="0">
                <a:latin typeface="+mj-ea"/>
                <a:ea typeface="+mj-ea"/>
              </a:rPr>
              <a:t>的頻道中</a:t>
            </a:r>
            <a:endParaRPr lang="en-US" altLang="zh-TW" sz="1800" dirty="0">
              <a:latin typeface="+mj-ea"/>
              <a:ea typeface="+mj-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77072"/>
            <a:ext cx="4145657" cy="210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972420" y="6185727"/>
            <a:ext cx="2736304" cy="369332"/>
          </a:xfrm>
          <a:prstGeom prst="rect">
            <a:avLst/>
          </a:prstGeom>
          <a:noFill/>
        </p:spPr>
        <p:txBody>
          <a:bodyPr wrap="square" rtlCol="0">
            <a:spAutoFit/>
          </a:bodyPr>
          <a:lstStyle/>
          <a:p>
            <a:pPr algn="ctr"/>
            <a:r>
              <a:rPr lang="en-US" altLang="zh-TW" dirty="0"/>
              <a:t>SUN</a:t>
            </a:r>
            <a:r>
              <a:rPr lang="zh-TW" altLang="en-US" dirty="0"/>
              <a:t> </a:t>
            </a:r>
            <a:r>
              <a:rPr lang="en-US" altLang="zh-TW" dirty="0"/>
              <a:t>PHYs Overview</a:t>
            </a:r>
            <a:endParaRPr lang="zh-TW" altLang="en-US" dirty="0"/>
          </a:p>
        </p:txBody>
      </p:sp>
    </p:spTree>
    <p:extLst>
      <p:ext uri="{BB962C8B-B14F-4D97-AF65-F5344CB8AC3E}">
        <p14:creationId xmlns:p14="http://schemas.microsoft.com/office/powerpoint/2010/main" val="33401273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MR-FSK</a:t>
            </a:r>
            <a:r>
              <a:rPr lang="zh-TW" altLang="en-US" dirty="0" smtClean="0"/>
              <a:t> </a:t>
            </a:r>
            <a:r>
              <a:rPr lang="en-US" altLang="zh-TW" dirty="0" smtClean="0"/>
              <a:t>PSY</a:t>
            </a:r>
            <a:endParaRPr lang="zh-TW" altLang="en-US" dirty="0"/>
          </a:p>
        </p:txBody>
      </p:sp>
      <p:sp>
        <p:nvSpPr>
          <p:cNvPr id="3" name="內容版面配置區 2"/>
          <p:cNvSpPr>
            <a:spLocks noGrp="1"/>
          </p:cNvSpPr>
          <p:nvPr>
            <p:ph idx="4294967295"/>
          </p:nvPr>
        </p:nvSpPr>
        <p:spPr>
          <a:xfrm>
            <a:off x="457200" y="1600200"/>
            <a:ext cx="8229600" cy="4876800"/>
          </a:xfrm>
          <a:prstGeom prst="rect">
            <a:avLst/>
          </a:prstGeom>
        </p:spPr>
        <p:txBody>
          <a:bodyPr>
            <a:normAutofit/>
          </a:bodyPr>
          <a:lstStyle/>
          <a:p>
            <a:r>
              <a:rPr lang="en-US" altLang="zh-TW" sz="1600" dirty="0" smtClean="0">
                <a:latin typeface="+mn-ea"/>
              </a:rPr>
              <a:t>MR</a:t>
            </a:r>
            <a:r>
              <a:rPr lang="zh-TW" altLang="en-US" sz="1600" dirty="0" smtClean="0">
                <a:latin typeface="+mn-ea"/>
              </a:rPr>
              <a:t>即為</a:t>
            </a:r>
            <a:r>
              <a:rPr lang="en-US" altLang="zh-TW" sz="1600" dirty="0" smtClean="0">
                <a:latin typeface="+mn-ea"/>
              </a:rPr>
              <a:t>Multi Rate,</a:t>
            </a:r>
            <a:r>
              <a:rPr lang="zh-TW" altLang="en-US" sz="1600" dirty="0" smtClean="0">
                <a:latin typeface="+mn-ea"/>
              </a:rPr>
              <a:t>可以</a:t>
            </a:r>
            <a:r>
              <a:rPr lang="zh-TW" altLang="en-US" sz="1600" dirty="0" smtClean="0">
                <a:solidFill>
                  <a:srgbClr val="FF0000"/>
                </a:solidFill>
                <a:latin typeface="+mn-ea"/>
              </a:rPr>
              <a:t>藉由不同的頻率和頻道選擇不同的</a:t>
            </a:r>
            <a:r>
              <a:rPr lang="en-US" altLang="zh-TW" sz="1600" dirty="0" smtClean="0">
                <a:solidFill>
                  <a:srgbClr val="FF0000"/>
                </a:solidFill>
                <a:latin typeface="+mn-ea"/>
              </a:rPr>
              <a:t>data rate</a:t>
            </a:r>
          </a:p>
          <a:p>
            <a:endParaRPr lang="en-US" altLang="zh-TW" sz="1600" dirty="0">
              <a:latin typeface="+mn-ea"/>
            </a:endParaRPr>
          </a:p>
          <a:p>
            <a:r>
              <a:rPr lang="en-US" altLang="zh-TW" sz="1600" dirty="0" smtClean="0">
                <a:latin typeface="+mn-ea"/>
              </a:rPr>
              <a:t>MR-PSK</a:t>
            </a:r>
            <a:r>
              <a:rPr lang="zh-TW" altLang="en-US" sz="1600" dirty="0" smtClean="0">
                <a:latin typeface="+mn-ea"/>
              </a:rPr>
              <a:t>的封包包含了有</a:t>
            </a:r>
            <a:r>
              <a:rPr lang="en-US" altLang="zh-TW" sz="1600" dirty="0" smtClean="0">
                <a:latin typeface="+mn-ea"/>
              </a:rPr>
              <a:t>preamble</a:t>
            </a:r>
            <a:r>
              <a:rPr lang="zh-TW" altLang="en-US" sz="1600" dirty="0" smtClean="0">
                <a:latin typeface="+mn-ea"/>
              </a:rPr>
              <a:t>、</a:t>
            </a:r>
            <a:r>
              <a:rPr lang="en-US" altLang="zh-TW" sz="1600" dirty="0" smtClean="0">
                <a:latin typeface="+mn-ea"/>
              </a:rPr>
              <a:t>frame</a:t>
            </a:r>
            <a:r>
              <a:rPr lang="zh-TW" altLang="en-US" sz="1600" dirty="0" smtClean="0">
                <a:latin typeface="+mn-ea"/>
              </a:rPr>
              <a:t>起始符</a:t>
            </a:r>
            <a:r>
              <a:rPr lang="en-US" altLang="zh-TW" sz="1600" dirty="0" smtClean="0">
                <a:latin typeface="+mn-ea"/>
              </a:rPr>
              <a:t>(SFD)</a:t>
            </a:r>
            <a:r>
              <a:rPr lang="zh-TW" altLang="en-US" sz="1600" dirty="0" smtClean="0">
                <a:latin typeface="+mn-ea"/>
              </a:rPr>
              <a:t>、物理層</a:t>
            </a:r>
            <a:r>
              <a:rPr lang="en-US" altLang="zh-TW" sz="1600" dirty="0" smtClean="0">
                <a:latin typeface="+mn-ea"/>
              </a:rPr>
              <a:t>header</a:t>
            </a:r>
            <a:r>
              <a:rPr lang="zh-TW" altLang="en-US" sz="1600" dirty="0" smtClean="0">
                <a:latin typeface="+mn-ea"/>
              </a:rPr>
              <a:t>、和</a:t>
            </a:r>
            <a:r>
              <a:rPr lang="en-US" altLang="zh-TW" sz="1600" dirty="0" smtClean="0">
                <a:latin typeface="+mn-ea"/>
              </a:rPr>
              <a:t>PSDU</a:t>
            </a:r>
          </a:p>
          <a:p>
            <a:endParaRPr lang="en-US" altLang="zh-TW" sz="1600" dirty="0">
              <a:latin typeface="+mn-ea"/>
            </a:endParaRPr>
          </a:p>
          <a:p>
            <a:r>
              <a:rPr lang="en-US" altLang="zh-TW" sz="1600" dirty="0" smtClean="0">
                <a:latin typeface="+mn-ea"/>
              </a:rPr>
              <a:t>Preamble</a:t>
            </a:r>
            <a:r>
              <a:rPr lang="zh-TW" altLang="en-US" sz="1600" dirty="0" smtClean="0">
                <a:latin typeface="+mn-ea"/>
              </a:rPr>
              <a:t>設定為</a:t>
            </a:r>
            <a:r>
              <a:rPr lang="en-US" altLang="zh-TW" sz="1600" dirty="0" smtClean="0">
                <a:latin typeface="+mn-ea"/>
              </a:rPr>
              <a:t>”01010101”</a:t>
            </a:r>
          </a:p>
          <a:p>
            <a:endParaRPr lang="en-US" altLang="zh-TW" sz="1600" dirty="0">
              <a:latin typeface="+mn-ea"/>
            </a:endParaRPr>
          </a:p>
          <a:p>
            <a:r>
              <a:rPr lang="en-US" altLang="zh-TW" sz="1600" dirty="0" smtClean="0">
                <a:latin typeface="+mn-ea"/>
              </a:rPr>
              <a:t>SFD</a:t>
            </a:r>
            <a:r>
              <a:rPr lang="zh-TW" altLang="en-US" sz="1600" dirty="0" smtClean="0">
                <a:latin typeface="+mn-ea"/>
              </a:rPr>
              <a:t>為</a:t>
            </a:r>
            <a:r>
              <a:rPr lang="en-US" altLang="zh-TW" sz="1600" dirty="0" smtClean="0">
                <a:latin typeface="+mn-ea"/>
              </a:rPr>
              <a:t>16bit,</a:t>
            </a:r>
            <a:r>
              <a:rPr lang="zh-TW" altLang="en-US" sz="1600" dirty="0" smtClean="0">
                <a:latin typeface="+mn-ea"/>
              </a:rPr>
              <a:t>其值決定於</a:t>
            </a:r>
            <a:r>
              <a:rPr lang="en-US" altLang="zh-TW" sz="1600" dirty="0" smtClean="0">
                <a:latin typeface="+mn-ea"/>
              </a:rPr>
              <a:t>FEC(</a:t>
            </a:r>
            <a:r>
              <a:rPr lang="en-US" altLang="zh-TW" sz="1600" dirty="0"/>
              <a:t>forward error correction</a:t>
            </a:r>
            <a:r>
              <a:rPr lang="en-US" altLang="zh-TW" sz="1600" dirty="0" smtClean="0">
                <a:latin typeface="+mn-ea"/>
              </a:rPr>
              <a:t>)</a:t>
            </a:r>
            <a:r>
              <a:rPr lang="zh-TW" altLang="en-US" sz="1600" dirty="0" smtClean="0">
                <a:latin typeface="+mn-ea"/>
              </a:rPr>
              <a:t>的可容性和</a:t>
            </a:r>
            <a:r>
              <a:rPr lang="en-US" altLang="zh-TW" sz="1600" dirty="0" smtClean="0">
                <a:latin typeface="+mn-ea"/>
              </a:rPr>
              <a:t>PIB</a:t>
            </a:r>
            <a:r>
              <a:rPr lang="zh-TW" altLang="en-US" sz="1600" dirty="0" smtClean="0">
                <a:latin typeface="+mn-ea"/>
              </a:rPr>
              <a:t>的屬性</a:t>
            </a:r>
            <a:endParaRPr lang="en-US" altLang="zh-TW" sz="1600" dirty="0" smtClean="0">
              <a:latin typeface="+mn-ea"/>
            </a:endParaRPr>
          </a:p>
          <a:p>
            <a:endParaRPr lang="en-US" altLang="zh-TW" sz="1600" dirty="0">
              <a:latin typeface="+mn-ea"/>
            </a:endParaRPr>
          </a:p>
          <a:p>
            <a:r>
              <a:rPr lang="en-US" altLang="zh-TW" sz="1600" dirty="0" smtClean="0">
                <a:latin typeface="+mn-ea"/>
              </a:rPr>
              <a:t>Header</a:t>
            </a:r>
            <a:r>
              <a:rPr lang="zh-TW" altLang="en-US" sz="1600" dirty="0" smtClean="0">
                <a:latin typeface="+mn-ea"/>
              </a:rPr>
              <a:t>也為</a:t>
            </a:r>
            <a:r>
              <a:rPr lang="en-US" altLang="zh-TW" sz="1600" dirty="0" smtClean="0">
                <a:latin typeface="+mn-ea"/>
              </a:rPr>
              <a:t>16bit,</a:t>
            </a:r>
            <a:r>
              <a:rPr lang="zh-TW" altLang="en-US" sz="1600" dirty="0" smtClean="0">
                <a:latin typeface="+mn-ea"/>
              </a:rPr>
              <a:t>決定了</a:t>
            </a:r>
            <a:r>
              <a:rPr lang="en-US" altLang="zh-TW" sz="1600" dirty="0" smtClean="0">
                <a:latin typeface="+mn-ea"/>
              </a:rPr>
              <a:t>PSDU</a:t>
            </a:r>
            <a:r>
              <a:rPr lang="zh-TW" altLang="en-US" sz="1600" dirty="0" smtClean="0">
                <a:latin typeface="+mn-ea"/>
              </a:rPr>
              <a:t>該如何被還原</a:t>
            </a:r>
            <a:r>
              <a:rPr lang="en-US" altLang="zh-TW" sz="1600" dirty="0" smtClean="0">
                <a:latin typeface="+mn-ea"/>
              </a:rPr>
              <a:t>,</a:t>
            </a:r>
            <a:r>
              <a:rPr lang="zh-TW" altLang="en-US" sz="1600" dirty="0" smtClean="0">
                <a:latin typeface="+mn-ea"/>
              </a:rPr>
              <a:t>其內容包括了</a:t>
            </a:r>
            <a:r>
              <a:rPr lang="en-US" altLang="zh-TW" sz="1600" dirty="0" smtClean="0">
                <a:latin typeface="+mn-ea"/>
              </a:rPr>
              <a:t>length</a:t>
            </a:r>
            <a:r>
              <a:rPr lang="zh-TW" altLang="en-US" sz="1600" dirty="0" smtClean="0">
                <a:latin typeface="+mn-ea"/>
              </a:rPr>
              <a:t>和</a:t>
            </a:r>
            <a:r>
              <a:rPr lang="en-US" altLang="zh-TW" sz="1600" dirty="0" smtClean="0">
                <a:latin typeface="+mn-ea"/>
              </a:rPr>
              <a:t>data whitening flag</a:t>
            </a:r>
          </a:p>
          <a:p>
            <a:endParaRPr lang="en-US" altLang="zh-TW" sz="1600" dirty="0">
              <a:latin typeface="+mn-ea"/>
            </a:endParaRPr>
          </a:p>
          <a:p>
            <a:r>
              <a:rPr lang="zh-TW" altLang="en-US" sz="1600" dirty="0" smtClean="0">
                <a:latin typeface="+mn-ea"/>
              </a:rPr>
              <a:t>而</a:t>
            </a:r>
            <a:r>
              <a:rPr lang="en-US" altLang="zh-TW" sz="1600" dirty="0" smtClean="0">
                <a:latin typeface="+mn-ea"/>
              </a:rPr>
              <a:t>PSDU</a:t>
            </a:r>
            <a:r>
              <a:rPr lang="zh-TW" altLang="en-US" sz="1600" dirty="0" smtClean="0">
                <a:latin typeface="+mn-ea"/>
              </a:rPr>
              <a:t>即為</a:t>
            </a:r>
            <a:r>
              <a:rPr lang="en-US" altLang="zh-TW" sz="1600" dirty="0" smtClean="0">
                <a:latin typeface="+mn-ea"/>
              </a:rPr>
              <a:t>MAC</a:t>
            </a:r>
            <a:r>
              <a:rPr lang="zh-TW" altLang="en-US" sz="1600" dirty="0" smtClean="0">
                <a:latin typeface="+mn-ea"/>
              </a:rPr>
              <a:t>的</a:t>
            </a:r>
            <a:r>
              <a:rPr lang="en-US" altLang="zh-TW" sz="1600" dirty="0" smtClean="0">
                <a:latin typeface="+mn-ea"/>
              </a:rPr>
              <a:t>header</a:t>
            </a:r>
            <a:r>
              <a:rPr lang="zh-TW" altLang="en-US" sz="1600" dirty="0" smtClean="0">
                <a:latin typeface="+mn-ea"/>
              </a:rPr>
              <a:t>、</a:t>
            </a:r>
            <a:r>
              <a:rPr lang="en-US" altLang="zh-TW" sz="1600" dirty="0" smtClean="0">
                <a:latin typeface="+mn-ea"/>
              </a:rPr>
              <a:t>payload</a:t>
            </a:r>
            <a:r>
              <a:rPr lang="zh-TW" altLang="en-US" sz="1600" dirty="0" smtClean="0">
                <a:latin typeface="+mn-ea"/>
              </a:rPr>
              <a:t>、</a:t>
            </a:r>
            <a:r>
              <a:rPr lang="en-US" altLang="zh-TW" sz="1600" dirty="0" smtClean="0">
                <a:latin typeface="+mn-ea"/>
              </a:rPr>
              <a:t>HCS</a:t>
            </a:r>
            <a:r>
              <a:rPr lang="zh-TW" altLang="en-US" sz="1600" dirty="0" smtClean="0">
                <a:latin typeface="+mn-ea"/>
              </a:rPr>
              <a:t>等</a:t>
            </a:r>
            <a:endParaRPr lang="zh-TW" altLang="en-US" sz="1600" dirty="0">
              <a:latin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65" y="5311477"/>
            <a:ext cx="80295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5349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802.15.4g MAC Frame Format</a:t>
            </a:r>
            <a:endParaRPr lang="zh-TW" altLang="en-US" dirty="0"/>
          </a:p>
        </p:txBody>
      </p:sp>
      <p:sp>
        <p:nvSpPr>
          <p:cNvPr id="3" name="內容版面配置區 2"/>
          <p:cNvSpPr>
            <a:spLocks noGrp="1"/>
          </p:cNvSpPr>
          <p:nvPr>
            <p:ph idx="4294967295"/>
          </p:nvPr>
        </p:nvSpPr>
        <p:spPr>
          <a:xfrm>
            <a:off x="457200" y="1600200"/>
            <a:ext cx="8229600" cy="4876800"/>
          </a:xfrm>
          <a:prstGeom prst="rect">
            <a:avLst/>
          </a:prstGeom>
        </p:spPr>
        <p:txBody>
          <a:bodyPr/>
          <a:lstStyle/>
          <a:p>
            <a:r>
              <a:rPr lang="zh-TW" altLang="en-US" dirty="0" smtClean="0"/>
              <a:t>分為</a:t>
            </a:r>
            <a:r>
              <a:rPr lang="en-US" altLang="zh-TW" dirty="0" smtClean="0"/>
              <a:t>beacon,</a:t>
            </a:r>
            <a:r>
              <a:rPr lang="zh-TW" altLang="en-US" dirty="0" smtClean="0"/>
              <a:t> </a:t>
            </a:r>
            <a:r>
              <a:rPr lang="en-US" altLang="zh-TW" dirty="0" smtClean="0"/>
              <a:t>data,</a:t>
            </a:r>
            <a:r>
              <a:rPr lang="zh-TW" altLang="en-US" dirty="0" smtClean="0"/>
              <a:t> </a:t>
            </a:r>
            <a:r>
              <a:rPr lang="en-US" altLang="zh-TW" dirty="0" smtClean="0"/>
              <a:t>acknowledgment,</a:t>
            </a:r>
            <a:r>
              <a:rPr lang="zh-TW" altLang="en-US" dirty="0" smtClean="0"/>
              <a:t> </a:t>
            </a:r>
            <a:r>
              <a:rPr lang="en-US" altLang="zh-TW" dirty="0" smtClean="0"/>
              <a:t>command</a:t>
            </a:r>
            <a:r>
              <a:rPr lang="zh-TW" altLang="en-US" dirty="0" smtClean="0"/>
              <a:t>四種類型</a:t>
            </a:r>
            <a:endParaRPr lang="en-US" altLang="zh-TW" dirty="0" smtClean="0"/>
          </a:p>
          <a:p>
            <a:endParaRPr lang="en-US" altLang="zh-TW" dirty="0" smtClean="0"/>
          </a:p>
          <a:p>
            <a:r>
              <a:rPr lang="zh-TW" altLang="en-US" dirty="0" smtClean="0"/>
              <a:t>一般結構如下圖所示</a:t>
            </a:r>
            <a:r>
              <a:rPr lang="en-US" altLang="zh-TW" dirty="0" smtClean="0"/>
              <a:t>:</a:t>
            </a:r>
            <a:endParaRPr lang="en-US" altLang="zh-TW"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89" y="3429000"/>
            <a:ext cx="7423150"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9684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p:txBody>
          <a:bodyPr/>
          <a:lstStyle/>
          <a:p>
            <a:pPr eaLnBrk="1" hangingPunct="1">
              <a:defRPr/>
            </a:pPr>
            <a:r>
              <a:rPr lang="en-US" altLang="zh-TW" dirty="0" smtClean="0">
                <a:ea typeface="新細明體" pitchFamily="18" charset="-120"/>
              </a:rPr>
              <a:t>Ethernet --TCP/IP</a:t>
            </a:r>
          </a:p>
        </p:txBody>
      </p:sp>
    </p:spTree>
    <p:extLst>
      <p:ext uri="{BB962C8B-B14F-4D97-AF65-F5344CB8AC3E}">
        <p14:creationId xmlns:p14="http://schemas.microsoft.com/office/powerpoint/2010/main" val="319175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4</a:t>
              </a:r>
              <a:endParaRPr lang="zh-TW" altLang="en-US" sz="4000" b="1" dirty="0">
                <a:solidFill>
                  <a:prstClr val="black">
                    <a:lumMod val="50000"/>
                    <a:lumOff val="50000"/>
                  </a:prstClr>
                </a:solidFill>
              </a:endParaRPr>
            </a:p>
            <a:p>
              <a:pPr algn="ctr"/>
              <a:endParaRPr lang="zh-TW" altLang="en-US" sz="4000" dirty="0"/>
            </a:p>
          </p:txBody>
        </p:sp>
      </p:grpSp>
      <p:graphicFrame>
        <p:nvGraphicFramePr>
          <p:cNvPr id="13" name="表格 12"/>
          <p:cNvGraphicFramePr>
            <a:graphicFrameLocks noGrp="1"/>
          </p:cNvGraphicFramePr>
          <p:nvPr>
            <p:extLst>
              <p:ext uri="{D42A27DB-BD31-4B8C-83A1-F6EECF244321}">
                <p14:modId xmlns:p14="http://schemas.microsoft.com/office/powerpoint/2010/main" val="3852819301"/>
              </p:ext>
            </p:extLst>
          </p:nvPr>
        </p:nvGraphicFramePr>
        <p:xfrm>
          <a:off x="210779" y="2383424"/>
          <a:ext cx="8722441" cy="1477624"/>
        </p:xfrm>
        <a:graphic>
          <a:graphicData uri="http://schemas.openxmlformats.org/drawingml/2006/table">
            <a:tbl>
              <a:tblPr firstRow="1" bandRow="1">
                <a:tableStyleId>{5C22544A-7EE6-4342-B048-85BDC9FD1C3A}</a:tableStyleId>
              </a:tblPr>
              <a:tblGrid>
                <a:gridCol w="1246063"/>
                <a:gridCol w="1246063"/>
                <a:gridCol w="1246063"/>
                <a:gridCol w="1246063"/>
                <a:gridCol w="1246063"/>
                <a:gridCol w="1246063"/>
                <a:gridCol w="1246063"/>
              </a:tblGrid>
              <a:tr h="1477624">
                <a:tc>
                  <a:txBody>
                    <a:bodyPr/>
                    <a:lstStyle/>
                    <a:p>
                      <a:pPr algn="ctr"/>
                      <a:r>
                        <a:rPr lang="en-US" altLang="zh-TW" dirty="0" smtClean="0"/>
                        <a:t>Device</a:t>
                      </a:r>
                      <a:br>
                        <a:rPr lang="en-US" altLang="zh-TW" dirty="0" smtClean="0"/>
                      </a:br>
                      <a:r>
                        <a:rPr lang="en-US" altLang="zh-TW" dirty="0" smtClean="0"/>
                        <a:t>Address</a:t>
                      </a:r>
                      <a:endParaRPr lang="zh-TW" altLang="en-US" dirty="0"/>
                    </a:p>
                  </a:txBody>
                  <a:tcPr anchor="ctr">
                    <a:lnR w="28575" cap="flat" cmpd="sng" algn="ctr">
                      <a:solidFill>
                        <a:schemeClr val="bg1"/>
                      </a:solidFill>
                      <a:prstDash val="solid"/>
                      <a:round/>
                      <a:headEnd type="none" w="med" len="med"/>
                      <a:tailEnd type="none" w="med" len="med"/>
                    </a:lnR>
                  </a:tcPr>
                </a:tc>
                <a:tc>
                  <a:txBody>
                    <a:bodyPr/>
                    <a:lstStyle/>
                    <a:p>
                      <a:pPr algn="ctr"/>
                      <a:r>
                        <a:rPr lang="en-US" altLang="zh-TW" dirty="0" smtClean="0"/>
                        <a:t>Command</a:t>
                      </a:r>
                      <a:br>
                        <a:rPr lang="en-US" altLang="zh-TW" dirty="0" smtClean="0"/>
                      </a:br>
                      <a:r>
                        <a:rPr lang="en-US" altLang="zh-TW" dirty="0" smtClean="0"/>
                        <a:t>Function</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Holding</a:t>
                      </a:r>
                      <a:br>
                        <a:rPr lang="en-US" altLang="zh-TW" dirty="0" smtClean="0"/>
                      </a:br>
                      <a:r>
                        <a:rPr lang="en-US" altLang="zh-TW" dirty="0" smtClean="0"/>
                        <a:t>Register</a:t>
                      </a:r>
                      <a:br>
                        <a:rPr lang="en-US" altLang="zh-TW" dirty="0" smtClean="0"/>
                      </a:br>
                      <a:r>
                        <a:rPr lang="en-US" altLang="zh-TW" dirty="0" smtClean="0"/>
                        <a:t>_High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Holding</a:t>
                      </a:r>
                      <a:br>
                        <a:rPr lang="en-US" altLang="zh-TW" dirty="0" smtClean="0"/>
                      </a:br>
                      <a:r>
                        <a:rPr lang="en-US" altLang="zh-TW" dirty="0" smtClean="0"/>
                        <a:t>Register</a:t>
                      </a:r>
                      <a:br>
                        <a:rPr lang="en-US" altLang="zh-TW" dirty="0" smtClean="0"/>
                      </a:br>
                      <a:r>
                        <a:rPr lang="en-US" altLang="zh-TW" dirty="0" smtClean="0"/>
                        <a:t>_Low</a:t>
                      </a:r>
                      <a:endParaRPr lang="zh-TW" altLang="en-US" dirty="0" smtClean="0"/>
                    </a:p>
                    <a:p>
                      <a:pPr algn="ctr"/>
                      <a:endParaRPr lang="zh-TW" altLang="en-US"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Low</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CRC</a:t>
                      </a:r>
                      <a:r>
                        <a:rPr lang="zh-TW" altLang="en-US" dirty="0" smtClean="0"/>
                        <a:t> </a:t>
                      </a:r>
                      <a:r>
                        <a:rPr lang="en-US" altLang="zh-TW" dirty="0" smtClean="0"/>
                        <a:t>,</a:t>
                      </a:r>
                      <a:r>
                        <a:rPr lang="zh-TW" altLang="en-US" dirty="0" smtClean="0"/>
                        <a:t> </a:t>
                      </a:r>
                      <a:r>
                        <a:rPr lang="en-US" altLang="zh-TW" dirty="0" smtClean="0"/>
                        <a:t>data……</a:t>
                      </a:r>
                      <a:endParaRPr lang="zh-TW" altLang="en-US" dirty="0"/>
                    </a:p>
                  </a:txBody>
                  <a:tcPr anchor="ctr">
                    <a:lnL w="28575" cap="flat" cmpd="sng" algn="ctr">
                      <a:solidFill>
                        <a:schemeClr val="bg1"/>
                      </a:solidFill>
                      <a:prstDash val="solid"/>
                      <a:round/>
                      <a:headEnd type="none" w="med" len="med"/>
                      <a:tailEnd type="none" w="med" len="med"/>
                    </a:lnL>
                  </a:tcPr>
                </a:tc>
              </a:tr>
            </a:tbl>
          </a:graphicData>
        </a:graphic>
      </p:graphicFrame>
      <p:sp>
        <p:nvSpPr>
          <p:cNvPr id="14" name="內容版面配置區 2"/>
          <p:cNvSpPr>
            <a:spLocks noGrp="1"/>
          </p:cNvSpPr>
          <p:nvPr>
            <p:ph idx="4294967295"/>
          </p:nvPr>
        </p:nvSpPr>
        <p:spPr>
          <a:xfrm>
            <a:off x="344774" y="1504485"/>
            <a:ext cx="8619714" cy="5236883"/>
          </a:xfrm>
          <a:prstGeom prst="rect">
            <a:avLst/>
          </a:prstGeom>
        </p:spPr>
        <p:txBody>
          <a:bodyPr>
            <a:normAutofit/>
          </a:bodyPr>
          <a:lstStyle/>
          <a:p>
            <a:pPr>
              <a:spcBef>
                <a:spcPts val="1200"/>
              </a:spcBef>
              <a:spcAft>
                <a:spcPts val="600"/>
              </a:spcAft>
              <a:buFont typeface="Wingdings" panose="05000000000000000000" pitchFamily="2" charset="2"/>
              <a:buChar char="Ø"/>
            </a:pPr>
            <a:r>
              <a:rPr lang="en-US" altLang="zh-TW" sz="3900" b="1" dirty="0" smtClean="0">
                <a:latin typeface="Calibri" pitchFamily="34" charset="0"/>
              </a:rPr>
              <a:t>Modbus</a:t>
            </a:r>
            <a:r>
              <a:rPr lang="zh-TW" altLang="en-US" sz="3900" b="1" dirty="0">
                <a:latin typeface="Calibri" pitchFamily="34" charset="0"/>
              </a:rPr>
              <a:t>封包格式</a:t>
            </a:r>
            <a:endParaRPr lang="en-US" altLang="zh-TW" sz="3900" b="1" dirty="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Holding Register (High/Low)</a:t>
            </a:r>
            <a:r>
              <a:rPr lang="zh-TW" altLang="en-US" sz="2400" b="1" dirty="0">
                <a:latin typeface="Calibri" pitchFamily="34" charset="0"/>
              </a:rPr>
              <a:t>：</a:t>
            </a:r>
            <a:br>
              <a:rPr lang="zh-TW" altLang="en-US" sz="2400" b="1" dirty="0">
                <a:latin typeface="Calibri" pitchFamily="34" charset="0"/>
              </a:rPr>
            </a:br>
            <a:r>
              <a:rPr lang="zh-TW" altLang="en-US" sz="2400" b="1" dirty="0" smtClean="0">
                <a:latin typeface="Calibri" pitchFamily="34" charset="0"/>
              </a:rPr>
              <a:t>         每</a:t>
            </a:r>
            <a:r>
              <a:rPr lang="zh-TW" altLang="en-US" sz="2400" b="1" dirty="0">
                <a:latin typeface="Calibri" pitchFamily="34" charset="0"/>
              </a:rPr>
              <a:t>個</a:t>
            </a:r>
            <a:r>
              <a:rPr lang="en-US" altLang="zh-TW" sz="2400" b="1" dirty="0">
                <a:latin typeface="Calibri" pitchFamily="34" charset="0"/>
              </a:rPr>
              <a:t>Slave</a:t>
            </a:r>
            <a:r>
              <a:rPr lang="zh-TW" altLang="en-US" sz="2400" b="1" dirty="0">
                <a:latin typeface="Calibri" pitchFamily="34" charset="0"/>
              </a:rPr>
              <a:t>裝置上為符合</a:t>
            </a:r>
            <a:r>
              <a:rPr lang="en-US" altLang="zh-TW" sz="2400" b="1" dirty="0">
                <a:latin typeface="Calibri" pitchFamily="34" charset="0"/>
              </a:rPr>
              <a:t>Modbus</a:t>
            </a:r>
            <a:r>
              <a:rPr lang="zh-TW" altLang="en-US" sz="2400" b="1" dirty="0">
                <a:latin typeface="Calibri" pitchFamily="34" charset="0"/>
              </a:rPr>
              <a:t>協定</a:t>
            </a:r>
            <a:r>
              <a:rPr lang="zh-TW" altLang="en-US" sz="2400" b="1" dirty="0" smtClean="0">
                <a:latin typeface="Calibri" pitchFamily="34" charset="0"/>
              </a:rPr>
              <a:t>，都會</a:t>
            </a:r>
            <a:r>
              <a:rPr lang="zh-TW" altLang="en-US" sz="2400" b="1" dirty="0">
                <a:latin typeface="Calibri" pitchFamily="34" charset="0"/>
              </a:rPr>
              <a:t>規劃一區塊為</a:t>
            </a:r>
            <a:r>
              <a:rPr lang="en-US" altLang="zh-TW" sz="2400" b="1" dirty="0">
                <a:latin typeface="Calibri" pitchFamily="34" charset="0"/>
              </a:rPr>
              <a:t>Holding Register</a:t>
            </a:r>
            <a:r>
              <a:rPr lang="zh-TW" altLang="en-US" sz="2400" b="1" dirty="0">
                <a:latin typeface="Calibri" pitchFamily="34" charset="0"/>
              </a:rPr>
              <a:t>供</a:t>
            </a:r>
            <a:r>
              <a:rPr lang="en-US" altLang="zh-TW" sz="2400" b="1" dirty="0">
                <a:latin typeface="Calibri" pitchFamily="34" charset="0"/>
              </a:rPr>
              <a:t>Master</a:t>
            </a:r>
            <a:r>
              <a:rPr lang="zh-TW" altLang="en-US" sz="2400" b="1" dirty="0">
                <a:latin typeface="Calibri" pitchFamily="34" charset="0"/>
              </a:rPr>
              <a:t>存取， </a:t>
            </a:r>
            <a:r>
              <a:rPr lang="en-US" altLang="zh-TW" sz="2400" b="1" dirty="0" smtClean="0">
                <a:latin typeface="Calibri" pitchFamily="34" charset="0"/>
              </a:rPr>
              <a:t>Holding </a:t>
            </a:r>
            <a:r>
              <a:rPr lang="en-US" altLang="zh-TW" sz="2400" b="1" dirty="0">
                <a:latin typeface="Calibri" pitchFamily="34" charset="0"/>
              </a:rPr>
              <a:t>Register (High/Low)</a:t>
            </a:r>
            <a:r>
              <a:rPr lang="zh-TW" altLang="en-US" sz="2400" b="1" dirty="0">
                <a:latin typeface="Calibri" pitchFamily="34" charset="0"/>
              </a:rPr>
              <a:t>為</a:t>
            </a:r>
            <a:r>
              <a:rPr lang="en-US" altLang="zh-TW" sz="2400" b="1" dirty="0">
                <a:latin typeface="Calibri" pitchFamily="34" charset="0"/>
              </a:rPr>
              <a:t>Holding Register </a:t>
            </a:r>
            <a:r>
              <a:rPr lang="zh-TW" altLang="en-US" sz="2400" b="1" dirty="0">
                <a:latin typeface="Calibri" pitchFamily="34" charset="0"/>
              </a:rPr>
              <a:t>的位址</a:t>
            </a:r>
            <a:r>
              <a:rPr lang="zh-TW" altLang="en-US" sz="2400" b="1" dirty="0" smtClean="0">
                <a:latin typeface="Calibri" pitchFamily="34" charset="0"/>
              </a:rPr>
              <a:t>，並</a:t>
            </a:r>
            <a:r>
              <a:rPr lang="zh-TW" altLang="en-US" sz="2400" b="1" dirty="0">
                <a:latin typeface="Calibri" pitchFamily="34" charset="0"/>
              </a:rPr>
              <a:t>分為</a:t>
            </a:r>
            <a:r>
              <a:rPr lang="en-US" altLang="zh-TW" sz="2400" b="1" dirty="0">
                <a:latin typeface="Calibri" pitchFamily="34" charset="0"/>
              </a:rPr>
              <a:t>High Byte</a:t>
            </a:r>
            <a:r>
              <a:rPr lang="zh-TW" altLang="en-US" sz="2400" b="1" dirty="0">
                <a:latin typeface="Calibri" pitchFamily="34" charset="0"/>
              </a:rPr>
              <a:t>以及</a:t>
            </a:r>
            <a:r>
              <a:rPr lang="en-US" altLang="zh-TW" sz="2400" b="1" dirty="0">
                <a:latin typeface="Calibri" pitchFamily="34" charset="0"/>
              </a:rPr>
              <a:t>Low </a:t>
            </a:r>
            <a:r>
              <a:rPr lang="en-US" altLang="zh-TW" sz="2400" b="1" dirty="0" smtClean="0">
                <a:latin typeface="Calibri" pitchFamily="34" charset="0"/>
              </a:rPr>
              <a:t>Byte</a:t>
            </a:r>
            <a:r>
              <a:rPr lang="zh-TW" altLang="en-US" sz="2400" b="1" dirty="0" smtClean="0">
                <a:latin typeface="Calibri" pitchFamily="34" charset="0"/>
              </a:rPr>
              <a:t>。</a:t>
            </a:r>
            <a:endParaRPr lang="en-US" altLang="zh-TW" sz="2400" b="1" dirty="0">
              <a:latin typeface="Calibri" pitchFamily="34" charset="0"/>
            </a:endParaRPr>
          </a:p>
        </p:txBody>
      </p:sp>
      <p:sp>
        <p:nvSpPr>
          <p:cNvPr id="12" name="矩形 11"/>
          <p:cNvSpPr/>
          <p:nvPr/>
        </p:nvSpPr>
        <p:spPr>
          <a:xfrm>
            <a:off x="2627784" y="2204864"/>
            <a:ext cx="2592288" cy="18151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57739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9750" y="188913"/>
            <a:ext cx="7696200" cy="1143000"/>
          </a:xfrm>
        </p:spPr>
        <p:txBody>
          <a:bodyPr/>
          <a:lstStyle/>
          <a:p>
            <a:pPr eaLnBrk="1" hangingPunct="1">
              <a:defRPr/>
            </a:pPr>
            <a:r>
              <a:rPr lang="en-US" altLang="zh-TW" smtClean="0">
                <a:ea typeface="新細明體" pitchFamily="18" charset="-120"/>
              </a:rPr>
              <a:t>Introduction</a:t>
            </a:r>
            <a:br>
              <a:rPr lang="en-US" altLang="zh-TW" smtClean="0">
                <a:ea typeface="新細明體" pitchFamily="18" charset="-120"/>
              </a:rPr>
            </a:br>
            <a:r>
              <a:rPr lang="en-US" altLang="zh-TW" sz="2600" smtClean="0">
                <a:ea typeface="新細明體" pitchFamily="18" charset="-120"/>
              </a:rPr>
              <a:t>	</a:t>
            </a:r>
            <a:r>
              <a:rPr lang="en-US" altLang="zh-TW" sz="2600" smtClean="0">
                <a:latin typeface="Verdana"/>
                <a:ea typeface="新細明體" pitchFamily="18" charset="-120"/>
              </a:rPr>
              <a:t>–</a:t>
            </a:r>
            <a:r>
              <a:rPr lang="en-US" altLang="zh-TW" sz="2600" smtClean="0">
                <a:ea typeface="新細明體" pitchFamily="18" charset="-120"/>
              </a:rPr>
              <a:t> Basic  Term</a:t>
            </a:r>
          </a:p>
        </p:txBody>
      </p:sp>
      <p:sp>
        <p:nvSpPr>
          <p:cNvPr id="4099" name="Rectangle 3"/>
          <p:cNvSpPr>
            <a:spLocks noGrp="1" noChangeArrowheads="1"/>
          </p:cNvSpPr>
          <p:nvPr>
            <p:ph type="body" idx="4294967295"/>
          </p:nvPr>
        </p:nvSpPr>
        <p:spPr>
          <a:xfrm>
            <a:off x="468313" y="1268413"/>
            <a:ext cx="7696200" cy="4114800"/>
          </a:xfrm>
          <a:prstGeom prst="rect">
            <a:avLst/>
          </a:prstGeom>
        </p:spPr>
        <p:txBody>
          <a:bodyPr/>
          <a:lstStyle/>
          <a:p>
            <a:pPr eaLnBrk="1" hangingPunct="1"/>
            <a:r>
              <a:rPr lang="en-US" altLang="zh-TW" sz="2000" smtClean="0">
                <a:ea typeface="新細明體" charset="-120"/>
              </a:rPr>
              <a:t>IP</a:t>
            </a:r>
          </a:p>
          <a:p>
            <a:pPr lvl="1" eaLnBrk="1" hangingPunct="1"/>
            <a:r>
              <a:rPr lang="en-US" altLang="zh-TW" sz="1800" smtClean="0">
                <a:ea typeface="新細明體" charset="-120"/>
              </a:rPr>
              <a:t>32-bits, Unique Internet Address of a host</a:t>
            </a:r>
          </a:p>
          <a:p>
            <a:pPr eaLnBrk="1" hangingPunct="1"/>
            <a:r>
              <a:rPr lang="en-US" altLang="zh-TW" sz="2000" smtClean="0">
                <a:ea typeface="新細明體" charset="-120"/>
              </a:rPr>
              <a:t>Port</a:t>
            </a:r>
          </a:p>
          <a:p>
            <a:pPr lvl="1" eaLnBrk="1" hangingPunct="1"/>
            <a:r>
              <a:rPr lang="en-US" altLang="zh-TW" sz="1800" smtClean="0">
                <a:ea typeface="新細明體" charset="-120"/>
              </a:rPr>
              <a:t>16-bits, Uniquely identify application</a:t>
            </a:r>
          </a:p>
          <a:p>
            <a:pPr eaLnBrk="1" hangingPunct="1"/>
            <a:r>
              <a:rPr lang="en-US" altLang="zh-TW" sz="2000" smtClean="0">
                <a:ea typeface="新細明體" charset="-120"/>
              </a:rPr>
              <a:t>MAC Address</a:t>
            </a:r>
          </a:p>
          <a:p>
            <a:pPr lvl="1" eaLnBrk="1" hangingPunct="1"/>
            <a:r>
              <a:rPr lang="en-US" altLang="zh-TW" sz="1800" smtClean="0">
                <a:ea typeface="新細明體" charset="-120"/>
              </a:rPr>
              <a:t>Media Access Control Address</a:t>
            </a:r>
          </a:p>
          <a:p>
            <a:pPr lvl="1" eaLnBrk="1" hangingPunct="1"/>
            <a:r>
              <a:rPr lang="en-US" altLang="zh-TW" sz="1800" smtClean="0">
                <a:ea typeface="新細明體" charset="-120"/>
              </a:rPr>
              <a:t>48-bits, Network Interface Card (NIC) Hardware address</a:t>
            </a:r>
          </a:p>
        </p:txBody>
      </p:sp>
      <p:sp>
        <p:nvSpPr>
          <p:cNvPr id="4100" name="Text Box 4"/>
          <p:cNvSpPr txBox="1">
            <a:spLocks noChangeArrowheads="1"/>
          </p:cNvSpPr>
          <p:nvPr/>
        </p:nvSpPr>
        <p:spPr bwMode="auto">
          <a:xfrm>
            <a:off x="911225" y="4267200"/>
            <a:ext cx="7927975" cy="2219325"/>
          </a:xfrm>
          <a:prstGeom prst="rect">
            <a:avLst/>
          </a:prstGeom>
          <a:solidFill>
            <a:schemeClr val="bg2"/>
          </a:solidFill>
          <a:ln>
            <a:noFill/>
          </a:ln>
          <a:effectLst/>
          <a:extLst>
            <a:ext uri="{91240B29-F687-4F45-9708-019B960494DF}">
              <a14:hiddenLine xmlns:a14="http://schemas.microsoft.com/office/drawing/2010/main" w="38100" cmpd="dbl">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r>
              <a:rPr lang="en-US" altLang="zh-TW" sz="1400" b="1">
                <a:solidFill>
                  <a:schemeClr val="bg1"/>
                </a:solidFill>
                <a:latin typeface="Verdana" pitchFamily="34" charset="0"/>
              </a:rPr>
              <a:t>sabsd [/home/chwong] -chwong- ifconfig</a:t>
            </a:r>
          </a:p>
          <a:p>
            <a:r>
              <a:rPr lang="en-US" altLang="zh-TW" sz="1400" b="1">
                <a:solidFill>
                  <a:schemeClr val="bg1"/>
                </a:solidFill>
                <a:latin typeface="Verdana" pitchFamily="34" charset="0"/>
              </a:rPr>
              <a:t>sk0: flags=8843&lt;UP,BROADCAST,RUNNING,SIMPLEX,MULTICAST&gt; mtu 1500</a:t>
            </a:r>
          </a:p>
          <a:p>
            <a:r>
              <a:rPr lang="en-US" altLang="zh-TW" sz="1400" b="1">
                <a:solidFill>
                  <a:schemeClr val="bg1"/>
                </a:solidFill>
                <a:latin typeface="Verdana" pitchFamily="34" charset="0"/>
              </a:rPr>
              <a:t>        options=b&lt;RXCSUM,TXCSUM,VLAN_MTU&gt;</a:t>
            </a:r>
          </a:p>
          <a:p>
            <a:r>
              <a:rPr lang="en-US" altLang="zh-TW" sz="1400" b="1">
                <a:solidFill>
                  <a:schemeClr val="bg1"/>
                </a:solidFill>
                <a:latin typeface="Verdana" pitchFamily="34" charset="0"/>
              </a:rPr>
              <a:t>        inet 140.117.17.215 netmask 0xffffff00 broadcast 140.117.17.255</a:t>
            </a:r>
          </a:p>
          <a:p>
            <a:r>
              <a:rPr lang="en-US" altLang="zh-TW" sz="1400" b="1">
                <a:solidFill>
                  <a:schemeClr val="bg1"/>
                </a:solidFill>
                <a:latin typeface="Verdana" pitchFamily="34" charset="0"/>
              </a:rPr>
              <a:t>        inet 140.117.17.221 netmask 0xffffffff broadcast 140.117.17.221</a:t>
            </a:r>
          </a:p>
          <a:p>
            <a:r>
              <a:rPr lang="en-US" altLang="zh-TW" sz="1400" b="1">
                <a:solidFill>
                  <a:schemeClr val="bg1"/>
                </a:solidFill>
                <a:latin typeface="Verdana" pitchFamily="34" charset="0"/>
              </a:rPr>
              <a:t>        ether 00:11:d8:06:1e:81</a:t>
            </a:r>
          </a:p>
          <a:p>
            <a:r>
              <a:rPr lang="en-US" altLang="zh-TW" sz="1400" b="1">
                <a:solidFill>
                  <a:schemeClr val="bg1"/>
                </a:solidFill>
                <a:latin typeface="Verdana" pitchFamily="34" charset="0"/>
              </a:rPr>
              <a:t>        media: Ethernet autoselect (100baseTX &lt;full-duplex,flag0,flag1&gt;)</a:t>
            </a:r>
          </a:p>
          <a:p>
            <a:r>
              <a:rPr lang="en-US" altLang="zh-TW" sz="1400" b="1">
                <a:solidFill>
                  <a:schemeClr val="bg1"/>
                </a:solidFill>
                <a:latin typeface="Verdana" pitchFamily="34" charset="0"/>
              </a:rPr>
              <a:t>        status: active</a:t>
            </a:r>
          </a:p>
          <a:p>
            <a:r>
              <a:rPr lang="en-US" altLang="zh-TW" sz="1400" b="1">
                <a:solidFill>
                  <a:schemeClr val="bg1"/>
                </a:solidFill>
                <a:latin typeface="Verdana" pitchFamily="34" charset="0"/>
              </a:rPr>
              <a:t>lo0: flags=8049&lt;UP,LOOPBACK,RUNNING,MULTICAST&gt; mtu 16384</a:t>
            </a:r>
          </a:p>
          <a:p>
            <a:r>
              <a:rPr lang="en-US" altLang="zh-TW" sz="1400" b="1">
                <a:solidFill>
                  <a:schemeClr val="bg1"/>
                </a:solidFill>
                <a:latin typeface="Verdana" pitchFamily="34" charset="0"/>
              </a:rPr>
              <a:t>        inet 127.0.0.1 netmask 0xff000000</a:t>
            </a:r>
          </a:p>
        </p:txBody>
      </p:sp>
    </p:spTree>
    <p:extLst>
      <p:ext uri="{BB962C8B-B14F-4D97-AF65-F5344CB8AC3E}">
        <p14:creationId xmlns:p14="http://schemas.microsoft.com/office/powerpoint/2010/main" val="329366285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altLang="zh-TW" smtClean="0">
                <a:ea typeface="新細明體" pitchFamily="18" charset="-120"/>
              </a:rPr>
              <a:t>Introduction</a:t>
            </a:r>
            <a:br>
              <a:rPr lang="en-US" altLang="zh-TW" smtClean="0">
                <a:ea typeface="新細明體" pitchFamily="18" charset="-120"/>
              </a:rPr>
            </a:br>
            <a:r>
              <a:rPr lang="en-US" altLang="zh-TW" sz="2600" smtClean="0">
                <a:ea typeface="新細明體" pitchFamily="18" charset="-120"/>
              </a:rPr>
              <a:t>	</a:t>
            </a:r>
            <a:r>
              <a:rPr lang="en-US" altLang="zh-TW" sz="2600" smtClean="0">
                <a:latin typeface="Verdana"/>
                <a:ea typeface="新細明體" pitchFamily="18" charset="-120"/>
              </a:rPr>
              <a:t>–</a:t>
            </a:r>
            <a:r>
              <a:rPr lang="en-US" altLang="zh-TW" sz="2600" smtClean="0">
                <a:ea typeface="新細明體" pitchFamily="18" charset="-120"/>
              </a:rPr>
              <a:t> Why TCP/IP ?</a:t>
            </a:r>
          </a:p>
        </p:txBody>
      </p:sp>
      <p:sp>
        <p:nvSpPr>
          <p:cNvPr id="5123"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ea typeface="新細明體" charset="-120"/>
              </a:rPr>
              <a:t>The gap between applications and Network</a:t>
            </a:r>
          </a:p>
          <a:p>
            <a:pPr lvl="1" eaLnBrk="1" hangingPunct="1"/>
            <a:r>
              <a:rPr lang="en-US" altLang="zh-TW" smtClean="0">
                <a:ea typeface="新細明體" charset="-120"/>
              </a:rPr>
              <a:t>Network</a:t>
            </a:r>
          </a:p>
          <a:p>
            <a:pPr lvl="2" eaLnBrk="1" hangingPunct="1"/>
            <a:r>
              <a:rPr lang="en-US" altLang="zh-TW" smtClean="0">
                <a:ea typeface="新細明體" charset="-120"/>
              </a:rPr>
              <a:t>802.3 Ethernet</a:t>
            </a:r>
          </a:p>
          <a:p>
            <a:pPr lvl="2" eaLnBrk="1" hangingPunct="1"/>
            <a:r>
              <a:rPr lang="en-US" altLang="zh-TW" smtClean="0">
                <a:ea typeface="新細明體" charset="-120"/>
              </a:rPr>
              <a:t>802.4 Token bus</a:t>
            </a:r>
          </a:p>
          <a:p>
            <a:pPr lvl="2" eaLnBrk="1" hangingPunct="1"/>
            <a:r>
              <a:rPr lang="en-US" altLang="zh-TW" smtClean="0">
                <a:ea typeface="新細明體" charset="-120"/>
              </a:rPr>
              <a:t>802.5 Token Ring</a:t>
            </a:r>
          </a:p>
          <a:p>
            <a:pPr lvl="2" eaLnBrk="1" hangingPunct="1"/>
            <a:r>
              <a:rPr lang="en-US" altLang="zh-TW" smtClean="0">
                <a:ea typeface="新細明體" charset="-120"/>
              </a:rPr>
              <a:t>802.11 Wireless</a:t>
            </a:r>
          </a:p>
          <a:p>
            <a:pPr lvl="1" eaLnBrk="1" hangingPunct="1"/>
            <a:r>
              <a:rPr lang="en-US" altLang="zh-TW" smtClean="0">
                <a:ea typeface="新細明體" charset="-120"/>
              </a:rPr>
              <a:t>Application </a:t>
            </a:r>
          </a:p>
          <a:p>
            <a:pPr lvl="2" eaLnBrk="1" hangingPunct="1"/>
            <a:r>
              <a:rPr lang="en-US" altLang="zh-TW" smtClean="0">
                <a:ea typeface="新細明體" charset="-120"/>
              </a:rPr>
              <a:t>Reliable </a:t>
            </a:r>
          </a:p>
          <a:p>
            <a:pPr lvl="2" eaLnBrk="1" hangingPunct="1"/>
            <a:r>
              <a:rPr lang="en-US" altLang="zh-TW" smtClean="0">
                <a:ea typeface="新細明體" charset="-120"/>
              </a:rPr>
              <a:t>Performance</a:t>
            </a:r>
          </a:p>
        </p:txBody>
      </p:sp>
      <p:pic>
        <p:nvPicPr>
          <p:cNvPr id="5124" name="Picture 4" descr="img12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59" t="6091" r="30159" b="11674"/>
          <a:stretch>
            <a:fillRect/>
          </a:stretch>
        </p:blipFill>
        <p:spPr bwMode="auto">
          <a:xfrm>
            <a:off x="5486400" y="1828800"/>
            <a:ext cx="33861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rot="2901987">
            <a:off x="3522663" y="4787900"/>
            <a:ext cx="914400" cy="381000"/>
          </a:xfrm>
          <a:custGeom>
            <a:avLst/>
            <a:gdLst>
              <a:gd name="T0" fmla="*/ 685800 w 21600"/>
              <a:gd name="T1" fmla="*/ 0 h 21600"/>
              <a:gd name="T2" fmla="*/ 0 w 21600"/>
              <a:gd name="T3" fmla="*/ 190500 h 21600"/>
              <a:gd name="T4" fmla="*/ 685800 w 21600"/>
              <a:gd name="T5" fmla="*/ 381000 h 21600"/>
              <a:gd name="T6" fmla="*/ 9144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26" name="Text Box 6"/>
          <p:cNvSpPr txBox="1">
            <a:spLocks noChangeArrowheads="1"/>
          </p:cNvSpPr>
          <p:nvPr/>
        </p:nvSpPr>
        <p:spPr bwMode="auto">
          <a:xfrm>
            <a:off x="1547813" y="5661025"/>
            <a:ext cx="6289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r>
              <a:rPr lang="en-US" altLang="zh-TW" sz="2400" b="1">
                <a:solidFill>
                  <a:srgbClr val="993300"/>
                </a:solidFill>
                <a:latin typeface="Times" charset="0"/>
              </a:rPr>
              <a:t>We need something to do the translating work!</a:t>
            </a:r>
          </a:p>
          <a:p>
            <a:r>
              <a:rPr lang="en-US" altLang="zh-TW" sz="2400" b="1">
                <a:solidFill>
                  <a:schemeClr val="accent2"/>
                </a:solidFill>
                <a:latin typeface="Times" charset="0"/>
              </a:rPr>
              <a:t>TCP/IP</a:t>
            </a:r>
            <a:r>
              <a:rPr lang="en-US" altLang="zh-TW" sz="2400" b="1">
                <a:solidFill>
                  <a:srgbClr val="993300"/>
                </a:solidFill>
                <a:latin typeface="Times" charset="0"/>
              </a:rPr>
              <a:t> it is!!</a:t>
            </a:r>
          </a:p>
        </p:txBody>
      </p:sp>
    </p:spTree>
    <p:extLst>
      <p:ext uri="{BB962C8B-B14F-4D97-AF65-F5344CB8AC3E}">
        <p14:creationId xmlns:p14="http://schemas.microsoft.com/office/powerpoint/2010/main" val="28755713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altLang="zh-TW" smtClean="0">
                <a:ea typeface="新細明體" pitchFamily="18" charset="-120"/>
              </a:rPr>
              <a:t>TCP/IP stack layout</a:t>
            </a:r>
          </a:p>
        </p:txBody>
      </p:sp>
      <p:sp>
        <p:nvSpPr>
          <p:cNvPr id="6147" name="Rectangle 3"/>
          <p:cNvSpPr>
            <a:spLocks noChangeArrowheads="1"/>
          </p:cNvSpPr>
          <p:nvPr/>
        </p:nvSpPr>
        <p:spPr bwMode="auto">
          <a:xfrm>
            <a:off x="2895600" y="5410200"/>
            <a:ext cx="1905000" cy="381000"/>
          </a:xfrm>
          <a:prstGeom prst="rect">
            <a:avLst/>
          </a:prstGeom>
          <a:solidFill>
            <a:srgbClr val="3366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Lan adapters</a:t>
            </a:r>
          </a:p>
        </p:txBody>
      </p:sp>
      <p:sp>
        <p:nvSpPr>
          <p:cNvPr id="6148" name="Rectangle 4"/>
          <p:cNvSpPr>
            <a:spLocks noChangeArrowheads="1"/>
          </p:cNvSpPr>
          <p:nvPr/>
        </p:nvSpPr>
        <p:spPr bwMode="auto">
          <a:xfrm>
            <a:off x="2895600" y="4953000"/>
            <a:ext cx="1905000" cy="304800"/>
          </a:xfrm>
          <a:prstGeom prst="rect">
            <a:avLst/>
          </a:prstGeom>
          <a:solidFill>
            <a:srgbClr val="CC99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Lan drivers</a:t>
            </a:r>
          </a:p>
        </p:txBody>
      </p:sp>
      <p:sp>
        <p:nvSpPr>
          <p:cNvPr id="6149" name="Rectangle 5"/>
          <p:cNvSpPr>
            <a:spLocks noChangeArrowheads="1"/>
          </p:cNvSpPr>
          <p:nvPr/>
        </p:nvSpPr>
        <p:spPr bwMode="auto">
          <a:xfrm>
            <a:off x="2895600" y="4267200"/>
            <a:ext cx="1905000" cy="457200"/>
          </a:xfrm>
          <a:prstGeom prst="rect">
            <a:avLst/>
          </a:prstGeom>
          <a:solidFill>
            <a:srgbClr val="00FF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IP</a:t>
            </a:r>
            <a:endParaRPr lang="en-US" altLang="zh-TW" sz="1200">
              <a:latin typeface="Courier New" pitchFamily="49" charset="0"/>
            </a:endParaRPr>
          </a:p>
        </p:txBody>
      </p:sp>
      <p:sp>
        <p:nvSpPr>
          <p:cNvPr id="6150" name="Rectangle 6"/>
          <p:cNvSpPr>
            <a:spLocks noChangeArrowheads="1"/>
          </p:cNvSpPr>
          <p:nvPr/>
        </p:nvSpPr>
        <p:spPr bwMode="auto">
          <a:xfrm>
            <a:off x="5562600" y="3886200"/>
            <a:ext cx="990600" cy="457200"/>
          </a:xfrm>
          <a:prstGeom prst="rect">
            <a:avLst/>
          </a:prstGeom>
          <a:solidFill>
            <a:srgbClr val="CCFF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ICMP</a:t>
            </a:r>
            <a:endParaRPr lang="en-US" altLang="zh-TW" sz="1400">
              <a:latin typeface="Courier New" pitchFamily="49" charset="0"/>
            </a:endParaRPr>
          </a:p>
        </p:txBody>
      </p:sp>
      <p:sp>
        <p:nvSpPr>
          <p:cNvPr id="6151" name="Rectangle 7"/>
          <p:cNvSpPr>
            <a:spLocks noChangeArrowheads="1"/>
          </p:cNvSpPr>
          <p:nvPr/>
        </p:nvSpPr>
        <p:spPr bwMode="auto">
          <a:xfrm>
            <a:off x="6705600" y="3886200"/>
            <a:ext cx="1371600" cy="457200"/>
          </a:xfrm>
          <a:prstGeom prst="rect">
            <a:avLst/>
          </a:prstGeom>
          <a:solidFill>
            <a:srgbClr val="FF99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Routing</a:t>
            </a:r>
            <a:endParaRPr lang="en-US" altLang="zh-TW" sz="1400">
              <a:latin typeface="Courier New" pitchFamily="49" charset="0"/>
            </a:endParaRPr>
          </a:p>
        </p:txBody>
      </p:sp>
      <p:sp>
        <p:nvSpPr>
          <p:cNvPr id="6152" name="Rectangle 8"/>
          <p:cNvSpPr>
            <a:spLocks noChangeArrowheads="1"/>
          </p:cNvSpPr>
          <p:nvPr/>
        </p:nvSpPr>
        <p:spPr bwMode="auto">
          <a:xfrm>
            <a:off x="914400" y="4572000"/>
            <a:ext cx="1066800" cy="381000"/>
          </a:xfrm>
          <a:prstGeom prst="rect">
            <a:avLst/>
          </a:prstGeom>
          <a:solidFill>
            <a:srgbClr val="CCFF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ARP</a:t>
            </a:r>
            <a:endParaRPr lang="en-US" altLang="zh-TW" sz="1400">
              <a:latin typeface="Courier New" pitchFamily="49" charset="0"/>
            </a:endParaRPr>
          </a:p>
        </p:txBody>
      </p:sp>
      <p:sp>
        <p:nvSpPr>
          <p:cNvPr id="6153" name="Rectangle 9"/>
          <p:cNvSpPr>
            <a:spLocks noChangeArrowheads="1"/>
          </p:cNvSpPr>
          <p:nvPr/>
        </p:nvSpPr>
        <p:spPr bwMode="auto">
          <a:xfrm>
            <a:off x="3429000" y="2057400"/>
            <a:ext cx="1143000" cy="1066800"/>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TCP</a:t>
            </a:r>
            <a:endParaRPr lang="en-US" altLang="zh-TW" sz="1400">
              <a:latin typeface="Courier New" pitchFamily="49" charset="0"/>
            </a:endParaRPr>
          </a:p>
        </p:txBody>
      </p:sp>
      <p:sp>
        <p:nvSpPr>
          <p:cNvPr id="6154" name="Rectangle 10"/>
          <p:cNvSpPr>
            <a:spLocks noChangeArrowheads="1"/>
          </p:cNvSpPr>
          <p:nvPr/>
        </p:nvSpPr>
        <p:spPr bwMode="auto">
          <a:xfrm>
            <a:off x="762000" y="2667000"/>
            <a:ext cx="1676400" cy="304800"/>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UDP</a:t>
            </a:r>
            <a:endParaRPr lang="en-US" altLang="zh-TW" sz="1400">
              <a:latin typeface="Courier New" pitchFamily="49" charset="0"/>
            </a:endParaRPr>
          </a:p>
        </p:txBody>
      </p:sp>
      <p:sp>
        <p:nvSpPr>
          <p:cNvPr id="6155" name="Rectangle 11"/>
          <p:cNvSpPr>
            <a:spLocks noChangeArrowheads="1"/>
          </p:cNvSpPr>
          <p:nvPr/>
        </p:nvSpPr>
        <p:spPr bwMode="auto">
          <a:xfrm>
            <a:off x="5638800" y="2667000"/>
            <a:ext cx="2362200" cy="304800"/>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Other protocols</a:t>
            </a:r>
          </a:p>
        </p:txBody>
      </p:sp>
      <p:sp>
        <p:nvSpPr>
          <p:cNvPr id="6156" name="Line 12"/>
          <p:cNvSpPr>
            <a:spLocks noChangeShapeType="1"/>
          </p:cNvSpPr>
          <p:nvPr/>
        </p:nvSpPr>
        <p:spPr bwMode="auto">
          <a:xfrm flipV="1">
            <a:off x="1981200" y="4495800"/>
            <a:ext cx="914400" cy="152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6157" name="AutoShape 13"/>
          <p:cNvCxnSpPr>
            <a:cxnSpLocks noChangeShapeType="1"/>
            <a:stCxn id="6149" idx="3"/>
            <a:endCxn id="6150" idx="1"/>
          </p:cNvCxnSpPr>
          <p:nvPr/>
        </p:nvCxnSpPr>
        <p:spPr bwMode="auto">
          <a:xfrm flipV="1">
            <a:off x="4800600" y="4114800"/>
            <a:ext cx="762000" cy="381000"/>
          </a:xfrm>
          <a:prstGeom prst="straightConnector1">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8" name="Line 14"/>
          <p:cNvSpPr>
            <a:spLocks noChangeShapeType="1"/>
          </p:cNvSpPr>
          <p:nvPr/>
        </p:nvSpPr>
        <p:spPr bwMode="auto">
          <a:xfrm>
            <a:off x="3962400" y="3124200"/>
            <a:ext cx="0" cy="11430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9" name="Line 15"/>
          <p:cNvSpPr>
            <a:spLocks noChangeShapeType="1"/>
          </p:cNvSpPr>
          <p:nvPr/>
        </p:nvSpPr>
        <p:spPr bwMode="auto">
          <a:xfrm>
            <a:off x="1524000" y="2971800"/>
            <a:ext cx="1447800" cy="1295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0" name="Line 16"/>
          <p:cNvSpPr>
            <a:spLocks noChangeShapeType="1"/>
          </p:cNvSpPr>
          <p:nvPr/>
        </p:nvSpPr>
        <p:spPr bwMode="auto">
          <a:xfrm flipV="1">
            <a:off x="4800600" y="4343400"/>
            <a:ext cx="2362200" cy="3048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1" name="Line 17"/>
          <p:cNvSpPr>
            <a:spLocks noChangeShapeType="1"/>
          </p:cNvSpPr>
          <p:nvPr/>
        </p:nvSpPr>
        <p:spPr bwMode="auto">
          <a:xfrm>
            <a:off x="3962400" y="47244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2" name="Line 18"/>
          <p:cNvSpPr>
            <a:spLocks noChangeShapeType="1"/>
          </p:cNvSpPr>
          <p:nvPr/>
        </p:nvSpPr>
        <p:spPr bwMode="auto">
          <a:xfrm>
            <a:off x="3962400" y="52578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3" name="Line 19"/>
          <p:cNvSpPr>
            <a:spLocks noChangeShapeType="1"/>
          </p:cNvSpPr>
          <p:nvPr/>
        </p:nvSpPr>
        <p:spPr bwMode="auto">
          <a:xfrm flipV="1">
            <a:off x="4800600" y="2971800"/>
            <a:ext cx="1219200" cy="1295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4" name="Text Box 20"/>
          <p:cNvSpPr txBox="1">
            <a:spLocks noChangeArrowheads="1"/>
          </p:cNvSpPr>
          <p:nvPr/>
        </p:nvSpPr>
        <p:spPr bwMode="auto">
          <a:xfrm>
            <a:off x="3171825" y="1570038"/>
            <a:ext cx="165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spcBef>
                <a:spcPct val="50000"/>
              </a:spcBef>
            </a:pPr>
            <a:r>
              <a:rPr lang="en-US" altLang="zh-TW" sz="1600" b="1">
                <a:latin typeface="Courier New" pitchFamily="49" charset="0"/>
              </a:rPr>
              <a:t>applications</a:t>
            </a:r>
            <a:endParaRPr lang="en-US" altLang="zh-TW" sz="1200" b="1">
              <a:latin typeface="Courier New" pitchFamily="49" charset="0"/>
            </a:endParaRPr>
          </a:p>
        </p:txBody>
      </p:sp>
      <p:sp>
        <p:nvSpPr>
          <p:cNvPr id="6165" name="Text Box 21"/>
          <p:cNvSpPr>
            <a:spLocks noGrp="1" noChangeArrowheads="1"/>
          </p:cNvSpPr>
          <p:nvPr>
            <p:ph type="body" idx="4294967295"/>
          </p:nvPr>
        </p:nvSpPr>
        <p:spPr>
          <a:xfrm>
            <a:off x="838200" y="1676400"/>
            <a:ext cx="7772400" cy="4419600"/>
          </a:xfrm>
          <a:prstGeom prst="rect">
            <a:avLst/>
          </a:prstGeo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1440" tIns="45720" rIns="91440" bIns="45720"/>
          <a:lstStyle/>
          <a:p>
            <a:pPr algn="ctr" eaLnBrk="1" hangingPunct="1">
              <a:spcBef>
                <a:spcPct val="50000"/>
              </a:spcBef>
              <a:buFont typeface="Wingdings" pitchFamily="2" charset="2"/>
              <a:buNone/>
            </a:pPr>
            <a:r>
              <a:rPr lang="en-US" altLang="zh-TW" sz="1200" smtClean="0">
                <a:latin typeface="Courier New" pitchFamily="49" charset="0"/>
                <a:ea typeface="新細明體" charset="-120"/>
              </a:rPr>
              <a:t> </a:t>
            </a:r>
          </a:p>
        </p:txBody>
      </p:sp>
      <p:sp>
        <p:nvSpPr>
          <p:cNvPr id="6166" name="Text Box 22"/>
          <p:cNvSpPr txBox="1">
            <a:spLocks noChangeArrowheads="1"/>
          </p:cNvSpPr>
          <p:nvPr/>
        </p:nvSpPr>
        <p:spPr bwMode="auto">
          <a:xfrm>
            <a:off x="733425" y="1570038"/>
            <a:ext cx="165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spcBef>
                <a:spcPct val="50000"/>
              </a:spcBef>
            </a:pPr>
            <a:r>
              <a:rPr lang="en-US" altLang="zh-TW" sz="1600" b="1">
                <a:latin typeface="Courier New" pitchFamily="49" charset="0"/>
              </a:rPr>
              <a:t>applications</a:t>
            </a:r>
            <a:endParaRPr lang="en-US" altLang="zh-TW" sz="1400" b="1">
              <a:latin typeface="Courier New" pitchFamily="49" charset="0"/>
            </a:endParaRPr>
          </a:p>
        </p:txBody>
      </p:sp>
      <p:sp>
        <p:nvSpPr>
          <p:cNvPr id="6167" name="Text Box 23"/>
          <p:cNvSpPr txBox="1">
            <a:spLocks noChangeArrowheads="1"/>
          </p:cNvSpPr>
          <p:nvPr/>
        </p:nvSpPr>
        <p:spPr bwMode="auto">
          <a:xfrm>
            <a:off x="5943600" y="157003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spcBef>
                <a:spcPct val="50000"/>
              </a:spcBef>
            </a:pPr>
            <a:r>
              <a:rPr lang="en-US" altLang="zh-TW" sz="1600" b="1">
                <a:latin typeface="Courier New" pitchFamily="49" charset="0"/>
              </a:rPr>
              <a:t>applications</a:t>
            </a:r>
            <a:endParaRPr lang="en-US" altLang="zh-TW" sz="1400" b="1">
              <a:latin typeface="Courier New" pitchFamily="49" charset="0"/>
            </a:endParaRPr>
          </a:p>
        </p:txBody>
      </p:sp>
      <p:sp>
        <p:nvSpPr>
          <p:cNvPr id="6168" name="Line 24"/>
          <p:cNvSpPr>
            <a:spLocks noChangeShapeType="1"/>
          </p:cNvSpPr>
          <p:nvPr/>
        </p:nvSpPr>
        <p:spPr bwMode="auto">
          <a:xfrm>
            <a:off x="2895600" y="6096000"/>
            <a:ext cx="2971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9" name="Line 25"/>
          <p:cNvSpPr>
            <a:spLocks noChangeShapeType="1"/>
          </p:cNvSpPr>
          <p:nvPr/>
        </p:nvSpPr>
        <p:spPr bwMode="auto">
          <a:xfrm>
            <a:off x="3962400" y="5791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0" name="Text Box 26"/>
          <p:cNvSpPr txBox="1">
            <a:spLocks noChangeArrowheads="1"/>
          </p:cNvSpPr>
          <p:nvPr/>
        </p:nvSpPr>
        <p:spPr bwMode="auto">
          <a:xfrm>
            <a:off x="5788025" y="5927725"/>
            <a:ext cx="1406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spcBef>
                <a:spcPct val="50000"/>
              </a:spcBef>
            </a:pPr>
            <a:r>
              <a:rPr lang="en-US" altLang="zh-TW" sz="1600" b="1">
                <a:latin typeface="Courier New" pitchFamily="49" charset="0"/>
              </a:rPr>
              <a:t>Wire/fiber</a:t>
            </a:r>
            <a:endParaRPr lang="en-US" altLang="zh-TW" sz="1600">
              <a:latin typeface="Courier New" pitchFamily="49" charset="0"/>
            </a:endParaRPr>
          </a:p>
        </p:txBody>
      </p:sp>
      <p:sp>
        <p:nvSpPr>
          <p:cNvPr id="6171" name="Line 27"/>
          <p:cNvSpPr>
            <a:spLocks noChangeShapeType="1"/>
          </p:cNvSpPr>
          <p:nvPr/>
        </p:nvSpPr>
        <p:spPr bwMode="auto">
          <a:xfrm>
            <a:off x="1981200" y="4876800"/>
            <a:ext cx="914400" cy="152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2" name="Line 28"/>
          <p:cNvSpPr>
            <a:spLocks noChangeShapeType="1"/>
          </p:cNvSpPr>
          <p:nvPr/>
        </p:nvSpPr>
        <p:spPr bwMode="auto">
          <a:xfrm flipV="1">
            <a:off x="4800600" y="4953000"/>
            <a:ext cx="1295400" cy="152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3" name="Rectangle 29"/>
          <p:cNvSpPr>
            <a:spLocks noChangeArrowheads="1"/>
          </p:cNvSpPr>
          <p:nvPr/>
        </p:nvSpPr>
        <p:spPr bwMode="auto">
          <a:xfrm>
            <a:off x="6096000" y="4724400"/>
            <a:ext cx="1905000" cy="381000"/>
          </a:xfrm>
          <a:prstGeom prst="rect">
            <a:avLst/>
          </a:prstGeom>
          <a:solidFill>
            <a:srgbClr val="C0C0C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Other protocols</a:t>
            </a:r>
            <a:endParaRPr lang="en-US" altLang="zh-TW" sz="1400">
              <a:latin typeface="Courier New" pitchFamily="49" charset="0"/>
            </a:endParaRPr>
          </a:p>
        </p:txBody>
      </p:sp>
      <p:sp>
        <p:nvSpPr>
          <p:cNvPr id="6174" name="Line 30"/>
          <p:cNvSpPr>
            <a:spLocks noChangeShapeType="1"/>
          </p:cNvSpPr>
          <p:nvPr/>
        </p:nvSpPr>
        <p:spPr bwMode="auto">
          <a:xfrm>
            <a:off x="1219200" y="2362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5" name="Line 31"/>
          <p:cNvSpPr>
            <a:spLocks noChangeShapeType="1"/>
          </p:cNvSpPr>
          <p:nvPr/>
        </p:nvSpPr>
        <p:spPr bwMode="auto">
          <a:xfrm>
            <a:off x="3733800" y="18288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6" name="Line 32"/>
          <p:cNvSpPr>
            <a:spLocks noChangeShapeType="1"/>
          </p:cNvSpPr>
          <p:nvPr/>
        </p:nvSpPr>
        <p:spPr bwMode="auto">
          <a:xfrm>
            <a:off x="3962400" y="18288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7" name="Line 33"/>
          <p:cNvSpPr>
            <a:spLocks noChangeShapeType="1"/>
          </p:cNvSpPr>
          <p:nvPr/>
        </p:nvSpPr>
        <p:spPr bwMode="auto">
          <a:xfrm>
            <a:off x="4191000" y="18288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8" name="Line 34"/>
          <p:cNvSpPr>
            <a:spLocks noChangeShapeType="1"/>
          </p:cNvSpPr>
          <p:nvPr/>
        </p:nvSpPr>
        <p:spPr bwMode="auto">
          <a:xfrm>
            <a:off x="1524000" y="2362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79" name="Line 35"/>
          <p:cNvSpPr>
            <a:spLocks noChangeShapeType="1"/>
          </p:cNvSpPr>
          <p:nvPr/>
        </p:nvSpPr>
        <p:spPr bwMode="auto">
          <a:xfrm>
            <a:off x="1828800" y="2362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4983988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altLang="zh-TW" smtClean="0">
                <a:ea typeface="新細明體" pitchFamily="18" charset="-120"/>
              </a:rPr>
              <a:t>Introduction</a:t>
            </a:r>
            <a:br>
              <a:rPr lang="en-US" altLang="zh-TW" smtClean="0">
                <a:ea typeface="新細明體" pitchFamily="18" charset="-120"/>
              </a:rPr>
            </a:br>
            <a:r>
              <a:rPr lang="en-US" altLang="zh-TW" sz="2600" smtClean="0">
                <a:ea typeface="新細明體" pitchFamily="18" charset="-120"/>
              </a:rPr>
              <a:t>	</a:t>
            </a:r>
            <a:r>
              <a:rPr lang="en-US" altLang="zh-TW" sz="2600" smtClean="0">
                <a:latin typeface="Verdana"/>
                <a:ea typeface="新細明體" pitchFamily="18" charset="-120"/>
              </a:rPr>
              <a:t>–</a:t>
            </a:r>
            <a:r>
              <a:rPr lang="en-US" altLang="zh-TW" sz="2600" smtClean="0">
                <a:ea typeface="新細明體" pitchFamily="18" charset="-120"/>
              </a:rPr>
              <a:t>TCP/IP Family</a:t>
            </a:r>
          </a:p>
        </p:txBody>
      </p:sp>
      <p:grpSp>
        <p:nvGrpSpPr>
          <p:cNvPr id="7171" name="Group 3"/>
          <p:cNvGrpSpPr>
            <a:grpSpLocks/>
          </p:cNvGrpSpPr>
          <p:nvPr/>
        </p:nvGrpSpPr>
        <p:grpSpPr bwMode="auto">
          <a:xfrm>
            <a:off x="685800" y="2362200"/>
            <a:ext cx="8153400" cy="3200400"/>
            <a:chOff x="288" y="1488"/>
            <a:chExt cx="5136" cy="2016"/>
          </a:xfrm>
        </p:grpSpPr>
        <p:sp>
          <p:nvSpPr>
            <p:cNvPr id="7172" name="Rectangle 4"/>
            <p:cNvSpPr>
              <a:spLocks noChangeArrowheads="1"/>
            </p:cNvSpPr>
            <p:nvPr/>
          </p:nvSpPr>
          <p:spPr bwMode="auto">
            <a:xfrm>
              <a:off x="288"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arp</a:t>
              </a:r>
            </a:p>
          </p:txBody>
        </p:sp>
        <p:sp>
          <p:nvSpPr>
            <p:cNvPr id="7173" name="Rectangle 5"/>
            <p:cNvSpPr>
              <a:spLocks noChangeArrowheads="1"/>
            </p:cNvSpPr>
            <p:nvPr/>
          </p:nvSpPr>
          <p:spPr bwMode="auto">
            <a:xfrm>
              <a:off x="1056"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FTP</a:t>
              </a:r>
            </a:p>
          </p:txBody>
        </p:sp>
        <p:sp>
          <p:nvSpPr>
            <p:cNvPr id="7174" name="Rectangle 6"/>
            <p:cNvSpPr>
              <a:spLocks noChangeArrowheads="1"/>
            </p:cNvSpPr>
            <p:nvPr/>
          </p:nvSpPr>
          <p:spPr bwMode="auto">
            <a:xfrm>
              <a:off x="1584"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HTTP</a:t>
              </a:r>
            </a:p>
          </p:txBody>
        </p:sp>
        <p:sp>
          <p:nvSpPr>
            <p:cNvPr id="7175" name="Rectangle 7"/>
            <p:cNvSpPr>
              <a:spLocks noChangeArrowheads="1"/>
            </p:cNvSpPr>
            <p:nvPr/>
          </p:nvSpPr>
          <p:spPr bwMode="auto">
            <a:xfrm>
              <a:off x="2112"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SMTP</a:t>
              </a:r>
            </a:p>
          </p:txBody>
        </p:sp>
        <p:sp>
          <p:nvSpPr>
            <p:cNvPr id="7176" name="Rectangle 8"/>
            <p:cNvSpPr>
              <a:spLocks noChangeArrowheads="1"/>
            </p:cNvSpPr>
            <p:nvPr/>
          </p:nvSpPr>
          <p:spPr bwMode="auto">
            <a:xfrm>
              <a:off x="2640"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DNS</a:t>
              </a:r>
            </a:p>
          </p:txBody>
        </p:sp>
        <p:sp>
          <p:nvSpPr>
            <p:cNvPr id="7177" name="Rectangle 9"/>
            <p:cNvSpPr>
              <a:spLocks noChangeArrowheads="1"/>
            </p:cNvSpPr>
            <p:nvPr/>
          </p:nvSpPr>
          <p:spPr bwMode="auto">
            <a:xfrm>
              <a:off x="3264"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DNS</a:t>
              </a:r>
            </a:p>
          </p:txBody>
        </p:sp>
        <p:sp>
          <p:nvSpPr>
            <p:cNvPr id="7178" name="Rectangle 10"/>
            <p:cNvSpPr>
              <a:spLocks noChangeArrowheads="1"/>
            </p:cNvSpPr>
            <p:nvPr/>
          </p:nvSpPr>
          <p:spPr bwMode="auto">
            <a:xfrm>
              <a:off x="3792" y="1488"/>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TFTP</a:t>
              </a:r>
            </a:p>
          </p:txBody>
        </p:sp>
        <p:sp>
          <p:nvSpPr>
            <p:cNvPr id="7179" name="Rectangle 11"/>
            <p:cNvSpPr>
              <a:spLocks noChangeArrowheads="1"/>
            </p:cNvSpPr>
            <p:nvPr/>
          </p:nvSpPr>
          <p:spPr bwMode="auto">
            <a:xfrm>
              <a:off x="4464" y="1488"/>
              <a:ext cx="96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traceroute</a:t>
              </a:r>
            </a:p>
          </p:txBody>
        </p:sp>
        <p:sp>
          <p:nvSpPr>
            <p:cNvPr id="7180" name="Rectangle 12"/>
            <p:cNvSpPr>
              <a:spLocks noChangeArrowheads="1"/>
            </p:cNvSpPr>
            <p:nvPr/>
          </p:nvSpPr>
          <p:spPr bwMode="auto">
            <a:xfrm>
              <a:off x="1056" y="2064"/>
              <a:ext cx="2064"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400">
                  <a:latin typeface="Tahoma" pitchFamily="34" charset="0"/>
                </a:rPr>
                <a:t>TCP</a:t>
              </a:r>
            </a:p>
          </p:txBody>
        </p:sp>
        <p:sp>
          <p:nvSpPr>
            <p:cNvPr id="7181" name="Rectangle 13"/>
            <p:cNvSpPr>
              <a:spLocks noChangeArrowheads="1"/>
            </p:cNvSpPr>
            <p:nvPr/>
          </p:nvSpPr>
          <p:spPr bwMode="auto">
            <a:xfrm>
              <a:off x="3264" y="2064"/>
              <a:ext cx="100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400">
                  <a:latin typeface="Tahoma" pitchFamily="34" charset="0"/>
                </a:rPr>
                <a:t>UDP</a:t>
              </a:r>
            </a:p>
          </p:txBody>
        </p:sp>
        <p:sp>
          <p:nvSpPr>
            <p:cNvPr id="7182" name="Rectangle 14"/>
            <p:cNvSpPr>
              <a:spLocks noChangeArrowheads="1"/>
            </p:cNvSpPr>
            <p:nvPr/>
          </p:nvSpPr>
          <p:spPr bwMode="auto">
            <a:xfrm>
              <a:off x="1056" y="2640"/>
              <a:ext cx="2064"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400">
                  <a:latin typeface="Tahoma" pitchFamily="34" charset="0"/>
                </a:rPr>
                <a:t>IP</a:t>
              </a:r>
            </a:p>
          </p:txBody>
        </p:sp>
        <p:sp>
          <p:nvSpPr>
            <p:cNvPr id="7183" name="Rectangle 15"/>
            <p:cNvSpPr>
              <a:spLocks noChangeArrowheads="1"/>
            </p:cNvSpPr>
            <p:nvPr/>
          </p:nvSpPr>
          <p:spPr bwMode="auto">
            <a:xfrm>
              <a:off x="3456" y="2640"/>
              <a:ext cx="816"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400">
                  <a:latin typeface="Tahoma" pitchFamily="34" charset="0"/>
                </a:rPr>
                <a:t>ICMP</a:t>
              </a:r>
            </a:p>
          </p:txBody>
        </p:sp>
        <p:sp>
          <p:nvSpPr>
            <p:cNvPr id="7184" name="Rectangle 16"/>
            <p:cNvSpPr>
              <a:spLocks noChangeArrowheads="1"/>
            </p:cNvSpPr>
            <p:nvPr/>
          </p:nvSpPr>
          <p:spPr bwMode="auto">
            <a:xfrm>
              <a:off x="1056" y="3216"/>
              <a:ext cx="3216"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400">
                  <a:latin typeface="Tahoma" pitchFamily="34" charset="0"/>
                </a:rPr>
                <a:t>ARP, Device drivers</a:t>
              </a:r>
            </a:p>
          </p:txBody>
        </p:sp>
        <p:cxnSp>
          <p:nvCxnSpPr>
            <p:cNvPr id="7185" name="AutoShape 17"/>
            <p:cNvCxnSpPr>
              <a:cxnSpLocks noChangeShapeType="1"/>
              <a:stCxn id="7180" idx="0"/>
              <a:endCxn id="7173" idx="2"/>
            </p:cNvCxnSpPr>
            <p:nvPr/>
          </p:nvCxnSpPr>
          <p:spPr bwMode="auto">
            <a:xfrm flipH="1" flipV="1">
              <a:off x="1296" y="1776"/>
              <a:ext cx="792"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6" name="AutoShape 18"/>
            <p:cNvCxnSpPr>
              <a:cxnSpLocks noChangeShapeType="1"/>
              <a:stCxn id="7180" idx="0"/>
              <a:endCxn id="7174" idx="2"/>
            </p:cNvCxnSpPr>
            <p:nvPr/>
          </p:nvCxnSpPr>
          <p:spPr bwMode="auto">
            <a:xfrm flipH="1" flipV="1">
              <a:off x="1824" y="1776"/>
              <a:ext cx="264"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7" name="AutoShape 19"/>
            <p:cNvCxnSpPr>
              <a:cxnSpLocks noChangeShapeType="1"/>
              <a:stCxn id="7180" idx="0"/>
              <a:endCxn id="7175" idx="2"/>
            </p:cNvCxnSpPr>
            <p:nvPr/>
          </p:nvCxnSpPr>
          <p:spPr bwMode="auto">
            <a:xfrm flipV="1">
              <a:off x="2088" y="1776"/>
              <a:ext cx="264"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8" name="AutoShape 20"/>
            <p:cNvCxnSpPr>
              <a:cxnSpLocks noChangeShapeType="1"/>
              <a:stCxn id="7180" idx="0"/>
              <a:endCxn id="7176" idx="2"/>
            </p:cNvCxnSpPr>
            <p:nvPr/>
          </p:nvCxnSpPr>
          <p:spPr bwMode="auto">
            <a:xfrm flipV="1">
              <a:off x="2088" y="1776"/>
              <a:ext cx="792"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9" name="AutoShape 21"/>
            <p:cNvCxnSpPr>
              <a:cxnSpLocks noChangeShapeType="1"/>
              <a:stCxn id="7181" idx="0"/>
              <a:endCxn id="7177" idx="2"/>
            </p:cNvCxnSpPr>
            <p:nvPr/>
          </p:nvCxnSpPr>
          <p:spPr bwMode="auto">
            <a:xfrm flipH="1" flipV="1">
              <a:off x="3504" y="1776"/>
              <a:ext cx="264"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0" name="AutoShape 22"/>
            <p:cNvCxnSpPr>
              <a:cxnSpLocks noChangeShapeType="1"/>
              <a:stCxn id="7181" idx="0"/>
              <a:endCxn id="7178" idx="2"/>
            </p:cNvCxnSpPr>
            <p:nvPr/>
          </p:nvCxnSpPr>
          <p:spPr bwMode="auto">
            <a:xfrm flipV="1">
              <a:off x="3768" y="1776"/>
              <a:ext cx="264"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1" name="AutoShape 23"/>
            <p:cNvCxnSpPr>
              <a:cxnSpLocks noChangeShapeType="1"/>
              <a:stCxn id="7182" idx="0"/>
              <a:endCxn id="7180" idx="2"/>
            </p:cNvCxnSpPr>
            <p:nvPr/>
          </p:nvCxnSpPr>
          <p:spPr bwMode="auto">
            <a:xfrm flipV="1">
              <a:off x="2088" y="2352"/>
              <a:ext cx="0"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AutoShape 24"/>
            <p:cNvCxnSpPr>
              <a:cxnSpLocks noChangeShapeType="1"/>
              <a:stCxn id="7182" idx="0"/>
              <a:endCxn id="7181" idx="2"/>
            </p:cNvCxnSpPr>
            <p:nvPr/>
          </p:nvCxnSpPr>
          <p:spPr bwMode="auto">
            <a:xfrm flipV="1">
              <a:off x="2088" y="2352"/>
              <a:ext cx="1680" cy="288"/>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3" name="AutoShape 25"/>
            <p:cNvCxnSpPr>
              <a:cxnSpLocks noChangeShapeType="1"/>
              <a:stCxn id="7182" idx="3"/>
              <a:endCxn id="7183" idx="1"/>
            </p:cNvCxnSpPr>
            <p:nvPr/>
          </p:nvCxnSpPr>
          <p:spPr bwMode="auto">
            <a:xfrm>
              <a:off x="3120" y="2784"/>
              <a:ext cx="336" cy="0"/>
            </a:xfrm>
            <a:prstGeom prst="straightConnector1">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4" name="AutoShape 26"/>
            <p:cNvCxnSpPr>
              <a:cxnSpLocks noChangeShapeType="1"/>
              <a:stCxn id="7183" idx="3"/>
              <a:endCxn id="7179" idx="2"/>
            </p:cNvCxnSpPr>
            <p:nvPr/>
          </p:nvCxnSpPr>
          <p:spPr bwMode="auto">
            <a:xfrm flipV="1">
              <a:off x="4272" y="1776"/>
              <a:ext cx="672" cy="1008"/>
            </a:xfrm>
            <a:prstGeom prst="bentConnector2">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5" name="AutoShape 27"/>
            <p:cNvCxnSpPr>
              <a:cxnSpLocks noChangeShapeType="1"/>
              <a:stCxn id="7184" idx="1"/>
              <a:endCxn id="7172" idx="2"/>
            </p:cNvCxnSpPr>
            <p:nvPr/>
          </p:nvCxnSpPr>
          <p:spPr bwMode="auto">
            <a:xfrm rot="10800000">
              <a:off x="528" y="1776"/>
              <a:ext cx="528" cy="1584"/>
            </a:xfrm>
            <a:prstGeom prst="bentConnector2">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6" name="Line 28"/>
            <p:cNvSpPr>
              <a:spLocks noChangeShapeType="1"/>
            </p:cNvSpPr>
            <p:nvPr/>
          </p:nvSpPr>
          <p:spPr bwMode="auto">
            <a:xfrm>
              <a:off x="4704" y="1776"/>
              <a:ext cx="0" cy="432"/>
            </a:xfrm>
            <a:prstGeom prst="line">
              <a:avLst/>
            </a:prstGeom>
            <a:noFill/>
            <a:ln w="127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cxnSp>
          <p:nvCxnSpPr>
            <p:cNvPr id="7197" name="AutoShape 29"/>
            <p:cNvCxnSpPr>
              <a:cxnSpLocks noChangeShapeType="1"/>
              <a:stCxn id="7196" idx="1"/>
              <a:endCxn id="7181" idx="3"/>
            </p:cNvCxnSpPr>
            <p:nvPr/>
          </p:nvCxnSpPr>
          <p:spPr bwMode="auto">
            <a:xfrm flipH="1">
              <a:off x="4272" y="2208"/>
              <a:ext cx="432" cy="0"/>
            </a:xfrm>
            <a:prstGeom prst="straightConnector1">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8" name="Line 30"/>
            <p:cNvSpPr>
              <a:spLocks noChangeShapeType="1"/>
            </p:cNvSpPr>
            <p:nvPr/>
          </p:nvSpPr>
          <p:spPr bwMode="auto">
            <a:xfrm flipV="1">
              <a:off x="2640" y="2928"/>
              <a:ext cx="0" cy="288"/>
            </a:xfrm>
            <a:prstGeom prst="line">
              <a:avLst/>
            </a:prstGeom>
            <a:noFill/>
            <a:ln w="127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Tree>
    <p:extLst>
      <p:ext uri="{BB962C8B-B14F-4D97-AF65-F5344CB8AC3E}">
        <p14:creationId xmlns:p14="http://schemas.microsoft.com/office/powerpoint/2010/main" val="33546447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39750" y="188913"/>
            <a:ext cx="7696200" cy="1143000"/>
          </a:xfrm>
        </p:spPr>
        <p:txBody>
          <a:bodyPr/>
          <a:lstStyle/>
          <a:p>
            <a:pPr eaLnBrk="1" hangingPunct="1">
              <a:defRPr/>
            </a:pPr>
            <a:r>
              <a:rPr lang="en-US" altLang="zh-TW" sz="1900" smtClean="0"/>
              <a:t>Network Interface and Hardware</a:t>
            </a:r>
            <a:br>
              <a:rPr lang="en-US" altLang="zh-TW" sz="1900" smtClean="0"/>
            </a:br>
            <a:r>
              <a:rPr lang="en-US" altLang="zh-TW" sz="1900" smtClean="0"/>
              <a:t>	– Media</a:t>
            </a:r>
          </a:p>
        </p:txBody>
      </p:sp>
      <p:sp>
        <p:nvSpPr>
          <p:cNvPr id="8195" name="Rectangle 3"/>
          <p:cNvSpPr>
            <a:spLocks noGrp="1" noChangeArrowheads="1"/>
          </p:cNvSpPr>
          <p:nvPr>
            <p:ph type="body" idx="4294967295"/>
          </p:nvPr>
        </p:nvSpPr>
        <p:spPr>
          <a:xfrm>
            <a:off x="539750" y="1341438"/>
            <a:ext cx="7696200" cy="4824412"/>
          </a:xfrm>
          <a:prstGeom prst="rect">
            <a:avLst/>
          </a:prstGeom>
        </p:spPr>
        <p:txBody>
          <a:bodyPr/>
          <a:lstStyle/>
          <a:p>
            <a:pPr eaLnBrk="1" hangingPunct="1">
              <a:lnSpc>
                <a:spcPct val="90000"/>
              </a:lnSpc>
            </a:pPr>
            <a:r>
              <a:rPr lang="en-US" altLang="zh-TW" sz="1600" smtClean="0"/>
              <a:t>Media</a:t>
            </a:r>
          </a:p>
          <a:p>
            <a:pPr lvl="1" eaLnBrk="1" hangingPunct="1">
              <a:lnSpc>
                <a:spcPct val="90000"/>
              </a:lnSpc>
            </a:pPr>
            <a:r>
              <a:rPr lang="en-US" altLang="zh-TW" sz="1500" smtClean="0"/>
              <a:t>Coaxial Cable</a:t>
            </a:r>
          </a:p>
          <a:p>
            <a:pPr lvl="2" eaLnBrk="1" hangingPunct="1">
              <a:lnSpc>
                <a:spcPct val="90000"/>
              </a:lnSpc>
            </a:pPr>
            <a:r>
              <a:rPr lang="en-US" altLang="zh-TW" sz="1300" smtClean="0"/>
              <a:t>Thicknet v.s. thinnet</a:t>
            </a:r>
          </a:p>
          <a:p>
            <a:pPr lvl="2" eaLnBrk="1" hangingPunct="1">
              <a:lnSpc>
                <a:spcPct val="90000"/>
              </a:lnSpc>
            </a:pPr>
            <a:r>
              <a:rPr lang="en-US" altLang="zh-TW" sz="1300" smtClean="0"/>
              <a:t>BNC connector</a:t>
            </a:r>
          </a:p>
          <a:p>
            <a:pPr lvl="1" eaLnBrk="1" hangingPunct="1">
              <a:lnSpc>
                <a:spcPct val="90000"/>
              </a:lnSpc>
            </a:pPr>
            <a:r>
              <a:rPr lang="en-US" altLang="zh-TW" sz="1500" smtClean="0"/>
              <a:t>Twisted Pair Standards</a:t>
            </a:r>
          </a:p>
          <a:p>
            <a:pPr lvl="1" eaLnBrk="1" hangingPunct="1">
              <a:lnSpc>
                <a:spcPct val="90000"/>
              </a:lnSpc>
            </a:pPr>
            <a:endParaRPr lang="en-US" altLang="zh-TW" sz="1500" smtClean="0"/>
          </a:p>
          <a:p>
            <a:pPr lvl="1" eaLnBrk="1" hangingPunct="1">
              <a:lnSpc>
                <a:spcPct val="90000"/>
              </a:lnSpc>
            </a:pPr>
            <a:endParaRPr lang="en-US" altLang="zh-TW" sz="1500" smtClean="0"/>
          </a:p>
          <a:p>
            <a:pPr lvl="3" eaLnBrk="1" hangingPunct="1">
              <a:lnSpc>
                <a:spcPct val="90000"/>
              </a:lnSpc>
            </a:pPr>
            <a:endParaRPr lang="en-US" altLang="zh-TW" sz="1500" smtClean="0"/>
          </a:p>
          <a:p>
            <a:pPr lvl="3" eaLnBrk="1" hangingPunct="1">
              <a:lnSpc>
                <a:spcPct val="90000"/>
              </a:lnSpc>
            </a:pPr>
            <a:endParaRPr lang="en-US" altLang="zh-TW" sz="1500" smtClean="0"/>
          </a:p>
          <a:p>
            <a:pPr lvl="3" eaLnBrk="1" hangingPunct="1">
              <a:lnSpc>
                <a:spcPct val="90000"/>
              </a:lnSpc>
            </a:pPr>
            <a:endParaRPr lang="en-US" altLang="zh-TW" sz="1500" smtClean="0"/>
          </a:p>
          <a:p>
            <a:pPr lvl="2" eaLnBrk="1" hangingPunct="1">
              <a:lnSpc>
                <a:spcPct val="90000"/>
              </a:lnSpc>
            </a:pPr>
            <a:endParaRPr lang="en-US" altLang="zh-TW" sz="1600" smtClean="0"/>
          </a:p>
          <a:p>
            <a:pPr lvl="2" eaLnBrk="1" hangingPunct="1">
              <a:lnSpc>
                <a:spcPct val="90000"/>
              </a:lnSpc>
            </a:pPr>
            <a:r>
              <a:rPr lang="en-US" altLang="zh-TW" sz="1300" smtClean="0"/>
              <a:t>Straight-through v.s. Crossover</a:t>
            </a:r>
          </a:p>
          <a:p>
            <a:pPr lvl="2" eaLnBrk="1" hangingPunct="1">
              <a:lnSpc>
                <a:spcPct val="90000"/>
              </a:lnSpc>
            </a:pPr>
            <a:r>
              <a:rPr lang="en-US" altLang="zh-TW" sz="1300" smtClean="0"/>
              <a:t>RJ-45 connector</a:t>
            </a:r>
          </a:p>
          <a:p>
            <a:pPr lvl="1" eaLnBrk="1" hangingPunct="1">
              <a:lnSpc>
                <a:spcPct val="90000"/>
              </a:lnSpc>
            </a:pPr>
            <a:r>
              <a:rPr lang="en-US" altLang="zh-TW" sz="1500" smtClean="0"/>
              <a:t>Fiber Optic Cable</a:t>
            </a:r>
          </a:p>
          <a:p>
            <a:pPr lvl="2" eaLnBrk="1" hangingPunct="1">
              <a:lnSpc>
                <a:spcPct val="90000"/>
              </a:lnSpc>
            </a:pPr>
            <a:r>
              <a:rPr lang="en-US" altLang="zh-TW" sz="1300" smtClean="0"/>
              <a:t>Multimode v.s. single mode</a:t>
            </a:r>
          </a:p>
          <a:p>
            <a:pPr lvl="1" eaLnBrk="1" hangingPunct="1">
              <a:lnSpc>
                <a:spcPct val="90000"/>
              </a:lnSpc>
            </a:pPr>
            <a:r>
              <a:rPr lang="en-US" altLang="zh-TW" sz="1500" smtClean="0"/>
              <a:t>Wireless</a:t>
            </a:r>
          </a:p>
          <a:p>
            <a:pPr lvl="2" eaLnBrk="1" hangingPunct="1">
              <a:lnSpc>
                <a:spcPct val="90000"/>
              </a:lnSpc>
            </a:pPr>
            <a:r>
              <a:rPr lang="en-US" altLang="zh-TW" sz="1300" smtClean="0"/>
              <a:t>IrDA, Radio (2.4GHz, 5GHz)</a:t>
            </a:r>
          </a:p>
        </p:txBody>
      </p:sp>
      <p:graphicFrame>
        <p:nvGraphicFramePr>
          <p:cNvPr id="141316" name="Group 4"/>
          <p:cNvGraphicFramePr>
            <a:graphicFrameLocks noGrp="1"/>
          </p:cNvGraphicFramePr>
          <p:nvPr/>
        </p:nvGraphicFramePr>
        <p:xfrm>
          <a:off x="1547813" y="2924175"/>
          <a:ext cx="6954837" cy="1103313"/>
        </p:xfrm>
        <a:graphic>
          <a:graphicData uri="http://schemas.openxmlformats.org/drawingml/2006/table">
            <a:tbl>
              <a:tblPr/>
              <a:tblGrid>
                <a:gridCol w="869950"/>
                <a:gridCol w="601662"/>
                <a:gridCol w="936625"/>
                <a:gridCol w="601663"/>
                <a:gridCol w="720725"/>
                <a:gridCol w="857250"/>
                <a:gridCol w="900112"/>
                <a:gridCol w="665163"/>
                <a:gridCol w="801687"/>
              </a:tblGrid>
              <a:tr h="373063">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Pin#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ctr"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r>
              <a:tr h="365125">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T568-A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Green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Blue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W/Blue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Orange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W/Br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Brown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125">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T568-B</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Orange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Blue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W/Blue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Green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W/Br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5000"/>
                        </a:spcBef>
                        <a:buFont typeface="Wingdings" pitchFamily="2" charset="2"/>
                        <a:defRPr kumimoji="1" sz="2000">
                          <a:solidFill>
                            <a:schemeClr val="tx1"/>
                          </a:solidFill>
                          <a:latin typeface="Times New Roman" pitchFamily="18" charset="0"/>
                          <a:ea typeface="華康儷中黑(P)" pitchFamily="34" charset="-120"/>
                        </a:defRPr>
                      </a:lvl1pPr>
                      <a:lvl2pPr>
                        <a:spcBef>
                          <a:spcPct val="25000"/>
                        </a:spcBef>
                        <a:defRPr kumimoji="1">
                          <a:solidFill>
                            <a:schemeClr val="tx1"/>
                          </a:solidFill>
                          <a:latin typeface="Times New Roman" pitchFamily="18" charset="0"/>
                          <a:ea typeface="華康標楷體(P)" pitchFamily="66" charset="-120"/>
                        </a:defRPr>
                      </a:lvl2pPr>
                      <a:lvl3pPr>
                        <a:spcBef>
                          <a:spcPct val="25000"/>
                        </a:spcBef>
                        <a:buClr>
                          <a:schemeClr val="bg2"/>
                        </a:buClr>
                        <a:buFont typeface="Wingdings" pitchFamily="2" charset="2"/>
                        <a:defRPr kumimoji="1" sz="1600">
                          <a:solidFill>
                            <a:schemeClr val="tx1"/>
                          </a:solidFill>
                          <a:latin typeface="Times New Roman" pitchFamily="18" charset="0"/>
                          <a:ea typeface="華康標楷體(P)" pitchFamily="66" charset="-120"/>
                        </a:defRPr>
                      </a:lvl3pPr>
                      <a:lvl4pPr>
                        <a:spcBef>
                          <a:spcPct val="25000"/>
                        </a:spcBef>
                        <a:defRPr kumimoji="1" sz="1400">
                          <a:solidFill>
                            <a:schemeClr val="tx1"/>
                          </a:solidFill>
                          <a:latin typeface="Times New Roman" pitchFamily="18" charset="0"/>
                          <a:ea typeface="華康標楷體(P)" pitchFamily="66" charset="-120"/>
                        </a:defRPr>
                      </a:lvl4pPr>
                      <a:lvl5pPr>
                        <a:spcBef>
                          <a:spcPct val="25000"/>
                        </a:spcBef>
                        <a:defRPr kumimoji="1">
                          <a:solidFill>
                            <a:schemeClr val="tx1"/>
                          </a:solidFill>
                          <a:latin typeface="Times New Roman" pitchFamily="18" charset="0"/>
                          <a:ea typeface="華康標楷體(P)" pitchFamily="66" charset="-120"/>
                        </a:defRPr>
                      </a:lvl5pPr>
                      <a:lvl6pPr fontAlgn="base">
                        <a:spcBef>
                          <a:spcPct val="25000"/>
                        </a:spcBef>
                        <a:spcAft>
                          <a:spcPct val="0"/>
                        </a:spcAft>
                        <a:defRPr kumimoji="1">
                          <a:solidFill>
                            <a:schemeClr val="tx1"/>
                          </a:solidFill>
                          <a:latin typeface="Times New Roman" pitchFamily="18" charset="0"/>
                          <a:ea typeface="華康標楷體(P)" pitchFamily="66" charset="-120"/>
                        </a:defRPr>
                      </a:lvl6pPr>
                      <a:lvl7pPr fontAlgn="base">
                        <a:spcBef>
                          <a:spcPct val="25000"/>
                        </a:spcBef>
                        <a:spcAft>
                          <a:spcPct val="0"/>
                        </a:spcAft>
                        <a:defRPr kumimoji="1">
                          <a:solidFill>
                            <a:schemeClr val="tx1"/>
                          </a:solidFill>
                          <a:latin typeface="Times New Roman" pitchFamily="18" charset="0"/>
                          <a:ea typeface="華康標楷體(P)" pitchFamily="66" charset="-120"/>
                        </a:defRPr>
                      </a:lvl7pPr>
                      <a:lvl8pPr fontAlgn="base">
                        <a:spcBef>
                          <a:spcPct val="25000"/>
                        </a:spcBef>
                        <a:spcAft>
                          <a:spcPct val="0"/>
                        </a:spcAft>
                        <a:defRPr kumimoji="1">
                          <a:solidFill>
                            <a:schemeClr val="tx1"/>
                          </a:solidFill>
                          <a:latin typeface="Times New Roman" pitchFamily="18" charset="0"/>
                          <a:ea typeface="華康標楷體(P)" pitchFamily="66" charset="-120"/>
                        </a:defRPr>
                      </a:lvl8pPr>
                      <a:lvl9pPr fontAlgn="base">
                        <a:spcBef>
                          <a:spcPct val="25000"/>
                        </a:spcBef>
                        <a:spcAft>
                          <a:spcPct val="0"/>
                        </a:spcAft>
                        <a:defRPr kumimoji="1">
                          <a:solidFill>
                            <a:schemeClr val="tx1"/>
                          </a:solidFill>
                          <a:latin typeface="Times New Roman" pitchFamily="18" charset="0"/>
                          <a:ea typeface="華康標楷體(P)" pitchFamily="66" charset="-120"/>
                        </a:defRPr>
                      </a:lvl9pPr>
                    </a:lstStyle>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pPr>
                      <a:r>
                        <a:rPr kumimoji="1" lang="en-US" altLang="zh-TW" sz="1200" b="0" i="0" u="none" strike="noStrike" cap="none" normalizeH="0" baseline="0" smtClean="0">
                          <a:ln>
                            <a:noFill/>
                          </a:ln>
                          <a:solidFill>
                            <a:schemeClr val="tx1"/>
                          </a:solidFill>
                          <a:effectLst/>
                          <a:latin typeface="Times New Roman" pitchFamily="18" charset="0"/>
                          <a:ea typeface="華康儷中黑(P)" pitchFamily="34" charset="-120"/>
                        </a:rPr>
                        <a:t>Brown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8238" name="Picture 46" descr="RJ4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795963" y="836613"/>
            <a:ext cx="2855912"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21103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altLang="zh-TW" smtClean="0"/>
              <a:t>The Link Layer</a:t>
            </a:r>
          </a:p>
        </p:txBody>
      </p:sp>
      <p:sp>
        <p:nvSpPr>
          <p:cNvPr id="9219" name="Rectangle 3"/>
          <p:cNvSpPr>
            <a:spLocks noGrp="1" noChangeArrowheads="1"/>
          </p:cNvSpPr>
          <p:nvPr>
            <p:ph type="body" idx="4294967295"/>
          </p:nvPr>
        </p:nvSpPr>
        <p:spPr>
          <a:xfrm>
            <a:off x="468313" y="1412875"/>
            <a:ext cx="7696200" cy="4114800"/>
          </a:xfrm>
          <a:prstGeom prst="rect">
            <a:avLst/>
          </a:prstGeom>
        </p:spPr>
        <p:txBody>
          <a:bodyPr/>
          <a:lstStyle/>
          <a:p>
            <a:pPr eaLnBrk="1" hangingPunct="1"/>
            <a:r>
              <a:rPr lang="en-US" altLang="zh-TW" smtClean="0"/>
              <a:t>Ethernet: the common LAN</a:t>
            </a:r>
          </a:p>
          <a:p>
            <a:pPr lvl="1" eaLnBrk="1" hangingPunct="1"/>
            <a:r>
              <a:rPr lang="en-US" altLang="zh-TW" sz="1500" smtClean="0"/>
              <a:t>10 Mb/s </a:t>
            </a:r>
            <a:r>
              <a:rPr lang="en-US" altLang="zh-TW" sz="1500" smtClean="0">
                <a:sym typeface="Wingdings" pitchFamily="2" charset="2"/>
              </a:rPr>
              <a:t></a:t>
            </a:r>
            <a:r>
              <a:rPr lang="en-US" altLang="zh-TW" sz="1500" smtClean="0"/>
              <a:t> 100 Mb/s </a:t>
            </a:r>
            <a:r>
              <a:rPr lang="en-US" altLang="zh-TW" sz="1500" smtClean="0">
                <a:sym typeface="Wingdings" pitchFamily="2" charset="2"/>
              </a:rPr>
              <a:t></a:t>
            </a:r>
            <a:r>
              <a:rPr lang="en-US" altLang="zh-TW" sz="1500" smtClean="0"/>
              <a:t> 1Gb/s</a:t>
            </a:r>
          </a:p>
          <a:p>
            <a:pPr lvl="1" eaLnBrk="1" hangingPunct="1"/>
            <a:r>
              <a:rPr lang="en-US" altLang="zh-TW" sz="1500" smtClean="0"/>
              <a:t>802.3 </a:t>
            </a:r>
            <a:r>
              <a:rPr lang="en-US" altLang="zh-TW" sz="1500" smtClean="0">
                <a:sym typeface="Wingdings" pitchFamily="2" charset="2"/>
              </a:rPr>
              <a:t> 802.3u  802.3z</a:t>
            </a:r>
            <a:endParaRPr lang="en-US" altLang="zh-TW" sz="1500" smtClean="0"/>
          </a:p>
          <a:p>
            <a:pPr lvl="1" eaLnBrk="1" hangingPunct="1"/>
            <a:r>
              <a:rPr lang="en-US" altLang="zh-TW" sz="1500" smtClean="0"/>
              <a:t>CSMA/CD  (Carrier Sense Multiple Access/Collision Detect)</a:t>
            </a:r>
          </a:p>
          <a:p>
            <a:pPr eaLnBrk="1" hangingPunct="1"/>
            <a:r>
              <a:rPr lang="en-US" altLang="zh-TW" smtClean="0"/>
              <a:t>Ethernet Address (48bits)</a:t>
            </a:r>
          </a:p>
          <a:p>
            <a:pPr lvl="1" eaLnBrk="1" hangingPunct="1"/>
            <a:r>
              <a:rPr lang="en-US" altLang="zh-TW" sz="2400" smtClean="0"/>
              <a:t>00:80:c8:92:0e:e1</a:t>
            </a:r>
            <a:endParaRPr lang="en-US" altLang="zh-TW" smtClean="0"/>
          </a:p>
          <a:p>
            <a:pPr eaLnBrk="1" hangingPunct="1"/>
            <a:r>
              <a:rPr lang="en-US" altLang="zh-TW" smtClean="0"/>
              <a:t>Ethernet Frame</a:t>
            </a:r>
          </a:p>
          <a:p>
            <a:pPr lvl="1" eaLnBrk="1" hangingPunct="1"/>
            <a:r>
              <a:rPr lang="en-US" altLang="zh-TW" smtClean="0"/>
              <a:t>Ethernet MTU is 1500 bytes.</a:t>
            </a:r>
          </a:p>
        </p:txBody>
      </p:sp>
      <p:grpSp>
        <p:nvGrpSpPr>
          <p:cNvPr id="9220" name="Group 4"/>
          <p:cNvGrpSpPr>
            <a:grpSpLocks/>
          </p:cNvGrpSpPr>
          <p:nvPr/>
        </p:nvGrpSpPr>
        <p:grpSpPr bwMode="auto">
          <a:xfrm>
            <a:off x="533400" y="4724400"/>
            <a:ext cx="8001000" cy="1066800"/>
            <a:chOff x="192" y="3264"/>
            <a:chExt cx="5040" cy="672"/>
          </a:xfrm>
        </p:grpSpPr>
        <p:sp>
          <p:nvSpPr>
            <p:cNvPr id="9221" name="AutoShape 5"/>
            <p:cNvSpPr>
              <a:spLocks noChangeArrowheads="1"/>
            </p:cNvSpPr>
            <p:nvPr/>
          </p:nvSpPr>
          <p:spPr bwMode="auto">
            <a:xfrm>
              <a:off x="192" y="3264"/>
              <a:ext cx="1344" cy="6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sz="2000">
                  <a:latin typeface="Tahoma" pitchFamily="34" charset="0"/>
                </a:rPr>
                <a:t>Preamble</a:t>
              </a:r>
            </a:p>
            <a:p>
              <a:pPr eaLnBrk="1" hangingPunct="1"/>
              <a:r>
                <a:rPr kumimoji="1" lang="en-US" altLang="zh-TW" sz="2000">
                  <a:latin typeface="Tahoma" pitchFamily="34" charset="0"/>
                </a:rPr>
                <a:t>64 bits</a:t>
              </a:r>
            </a:p>
          </p:txBody>
        </p:sp>
        <p:sp>
          <p:nvSpPr>
            <p:cNvPr id="9222" name="AutoShape 6"/>
            <p:cNvSpPr>
              <a:spLocks noChangeArrowheads="1"/>
            </p:cNvSpPr>
            <p:nvPr/>
          </p:nvSpPr>
          <p:spPr bwMode="auto">
            <a:xfrm>
              <a:off x="1008" y="3264"/>
              <a:ext cx="960" cy="6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sz="2000">
                  <a:latin typeface="Tahoma" pitchFamily="34" charset="0"/>
                </a:rPr>
                <a:t>D addr</a:t>
              </a:r>
            </a:p>
            <a:p>
              <a:pPr eaLnBrk="1" hangingPunct="1"/>
              <a:r>
                <a:rPr kumimoji="1" lang="en-US" altLang="zh-TW" sz="2000">
                  <a:latin typeface="Tahoma" pitchFamily="34" charset="0"/>
                </a:rPr>
                <a:t>48 bits</a:t>
              </a:r>
            </a:p>
          </p:txBody>
        </p:sp>
        <p:sp>
          <p:nvSpPr>
            <p:cNvPr id="9223" name="AutoShape 7"/>
            <p:cNvSpPr>
              <a:spLocks noChangeArrowheads="1"/>
            </p:cNvSpPr>
            <p:nvPr/>
          </p:nvSpPr>
          <p:spPr bwMode="auto">
            <a:xfrm>
              <a:off x="1680" y="3264"/>
              <a:ext cx="960" cy="6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sz="2000">
                  <a:latin typeface="Tahoma" pitchFamily="34" charset="0"/>
                </a:rPr>
                <a:t>S addr</a:t>
              </a:r>
            </a:p>
            <a:p>
              <a:pPr eaLnBrk="1" hangingPunct="1"/>
              <a:r>
                <a:rPr kumimoji="1" lang="en-US" altLang="zh-TW" sz="2000">
                  <a:latin typeface="Tahoma" pitchFamily="34" charset="0"/>
                </a:rPr>
                <a:t>48 bits</a:t>
              </a:r>
            </a:p>
          </p:txBody>
        </p:sp>
        <p:sp>
          <p:nvSpPr>
            <p:cNvPr id="9224" name="AutoShape 8"/>
            <p:cNvSpPr>
              <a:spLocks noChangeArrowheads="1"/>
            </p:cNvSpPr>
            <p:nvPr/>
          </p:nvSpPr>
          <p:spPr bwMode="auto">
            <a:xfrm>
              <a:off x="2352" y="3264"/>
              <a:ext cx="864" cy="6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sz="2000">
                  <a:latin typeface="Tahoma" pitchFamily="34" charset="0"/>
                </a:rPr>
                <a:t>Type</a:t>
              </a:r>
            </a:p>
            <a:p>
              <a:pPr eaLnBrk="1" hangingPunct="1"/>
              <a:r>
                <a:rPr kumimoji="1" lang="en-US" altLang="zh-TW" sz="2000">
                  <a:latin typeface="Tahoma" pitchFamily="34" charset="0"/>
                </a:rPr>
                <a:t>16 bits</a:t>
              </a:r>
            </a:p>
          </p:txBody>
        </p:sp>
        <p:sp>
          <p:nvSpPr>
            <p:cNvPr id="9225" name="AutoShape 9"/>
            <p:cNvSpPr>
              <a:spLocks noChangeArrowheads="1"/>
            </p:cNvSpPr>
            <p:nvPr/>
          </p:nvSpPr>
          <p:spPr bwMode="auto">
            <a:xfrm>
              <a:off x="2928" y="3264"/>
              <a:ext cx="1728" cy="6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sz="2000">
                  <a:latin typeface="Tahoma" pitchFamily="34" charset="0"/>
                </a:rPr>
                <a:t>Data</a:t>
              </a:r>
            </a:p>
            <a:p>
              <a:pPr algn="ctr" eaLnBrk="1" hangingPunct="1"/>
              <a:r>
                <a:rPr kumimoji="1" lang="en-US" altLang="zh-TW" sz="2000">
                  <a:latin typeface="Tahoma" pitchFamily="34" charset="0"/>
                </a:rPr>
                <a:t>(max 1500 bytes)</a:t>
              </a:r>
            </a:p>
          </p:txBody>
        </p:sp>
        <p:sp>
          <p:nvSpPr>
            <p:cNvPr id="9226" name="AutoShape 10"/>
            <p:cNvSpPr>
              <a:spLocks noChangeArrowheads="1"/>
            </p:cNvSpPr>
            <p:nvPr/>
          </p:nvSpPr>
          <p:spPr bwMode="auto">
            <a:xfrm>
              <a:off x="4464" y="3264"/>
              <a:ext cx="768" cy="6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sz="2000">
                  <a:latin typeface="Tahoma" pitchFamily="34" charset="0"/>
                </a:rPr>
                <a:t>CRC</a:t>
              </a:r>
            </a:p>
            <a:p>
              <a:pPr eaLnBrk="1" hangingPunct="1"/>
              <a:r>
                <a:rPr kumimoji="1" lang="en-US" altLang="zh-TW" sz="2000">
                  <a:latin typeface="Tahoma" pitchFamily="34" charset="0"/>
                </a:rPr>
                <a:t>32 bits</a:t>
              </a:r>
            </a:p>
          </p:txBody>
        </p:sp>
      </p:grpSp>
    </p:spTree>
    <p:extLst>
      <p:ext uri="{BB962C8B-B14F-4D97-AF65-F5344CB8AC3E}">
        <p14:creationId xmlns:p14="http://schemas.microsoft.com/office/powerpoint/2010/main" val="86978331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457200"/>
            <a:ext cx="7848600" cy="914400"/>
          </a:xfrm>
        </p:spPr>
        <p:txBody>
          <a:bodyPr/>
          <a:lstStyle/>
          <a:p>
            <a:pPr eaLnBrk="1" hangingPunct="1">
              <a:defRPr/>
            </a:pPr>
            <a:r>
              <a:rPr lang="en-US" altLang="zh-TW" smtClean="0">
                <a:ea typeface="新細明體" pitchFamily="18" charset="-120"/>
              </a:rPr>
              <a:t>From the wire into the application</a:t>
            </a:r>
          </a:p>
        </p:txBody>
      </p:sp>
      <p:sp>
        <p:nvSpPr>
          <p:cNvPr id="10243" name="Rectangle 3"/>
          <p:cNvSpPr>
            <a:spLocks noGrp="1" noChangeArrowheads="1"/>
          </p:cNvSpPr>
          <p:nvPr>
            <p:ph type="body" idx="4294967295"/>
          </p:nvPr>
        </p:nvSpPr>
        <p:spPr>
          <a:xfrm>
            <a:off x="685800" y="1600200"/>
            <a:ext cx="7772400" cy="152400"/>
          </a:xfrm>
          <a:prstGeom prst="rect">
            <a:avLst/>
          </a:prstGeom>
        </p:spPr>
        <p:txBody>
          <a:bodyPr/>
          <a:lstStyle/>
          <a:p>
            <a:pPr eaLnBrk="1" hangingPunct="1">
              <a:buFont typeface="Wingdings" pitchFamily="2" charset="2"/>
              <a:buNone/>
            </a:pPr>
            <a:r>
              <a:rPr lang="en-US" altLang="zh-TW" smtClean="0">
                <a:ea typeface="新細明體" charset="-120"/>
              </a:rPr>
              <a:t> </a:t>
            </a:r>
          </a:p>
        </p:txBody>
      </p:sp>
      <p:sp>
        <p:nvSpPr>
          <p:cNvPr id="10244" name="Rectangle 4"/>
          <p:cNvSpPr>
            <a:spLocks noChangeArrowheads="1"/>
          </p:cNvSpPr>
          <p:nvPr/>
        </p:nvSpPr>
        <p:spPr bwMode="auto">
          <a:xfrm>
            <a:off x="838200" y="1752600"/>
            <a:ext cx="1295400" cy="457200"/>
          </a:xfrm>
          <a:prstGeom prst="rect">
            <a:avLst/>
          </a:prstGeom>
          <a:solidFill>
            <a:srgbClr val="EAEAEA">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Preamble</a:t>
            </a:r>
          </a:p>
        </p:txBody>
      </p:sp>
      <p:sp>
        <p:nvSpPr>
          <p:cNvPr id="10245" name="Rectangle 5"/>
          <p:cNvSpPr>
            <a:spLocks noChangeArrowheads="1"/>
          </p:cNvSpPr>
          <p:nvPr/>
        </p:nvSpPr>
        <p:spPr bwMode="auto">
          <a:xfrm>
            <a:off x="2743200" y="1752600"/>
            <a:ext cx="4495800" cy="457200"/>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Data data data	  </a:t>
            </a:r>
          </a:p>
        </p:txBody>
      </p:sp>
      <p:sp>
        <p:nvSpPr>
          <p:cNvPr id="10246" name="Rectangle 6"/>
          <p:cNvSpPr>
            <a:spLocks noChangeArrowheads="1"/>
          </p:cNvSpPr>
          <p:nvPr/>
        </p:nvSpPr>
        <p:spPr bwMode="auto">
          <a:xfrm>
            <a:off x="7315200" y="1752600"/>
            <a:ext cx="914400" cy="457200"/>
          </a:xfrm>
          <a:prstGeom prst="rect">
            <a:avLst/>
          </a:prstGeom>
          <a:solidFill>
            <a:srgbClr val="EAEAEA">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CRC</a:t>
            </a:r>
          </a:p>
        </p:txBody>
      </p:sp>
      <p:sp>
        <p:nvSpPr>
          <p:cNvPr id="10247" name="Rectangle 7"/>
          <p:cNvSpPr>
            <a:spLocks noChangeArrowheads="1"/>
          </p:cNvSpPr>
          <p:nvPr/>
        </p:nvSpPr>
        <p:spPr bwMode="auto">
          <a:xfrm>
            <a:off x="2209800" y="1752600"/>
            <a:ext cx="457200" cy="457200"/>
          </a:xfrm>
          <a:prstGeom prst="rect">
            <a:avLst/>
          </a:prstGeom>
          <a:solidFill>
            <a:srgbClr val="EAEAEA">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SFD</a:t>
            </a:r>
          </a:p>
        </p:txBody>
      </p:sp>
      <p:grpSp>
        <p:nvGrpSpPr>
          <p:cNvPr id="143368" name="Group 8"/>
          <p:cNvGrpSpPr>
            <a:grpSpLocks/>
          </p:cNvGrpSpPr>
          <p:nvPr/>
        </p:nvGrpSpPr>
        <p:grpSpPr bwMode="auto">
          <a:xfrm>
            <a:off x="2590800" y="4191000"/>
            <a:ext cx="5105400" cy="838200"/>
            <a:chOff x="1632" y="2640"/>
            <a:chExt cx="3216" cy="528"/>
          </a:xfrm>
        </p:grpSpPr>
        <p:sp>
          <p:nvSpPr>
            <p:cNvPr id="10274" name="Rectangle 9"/>
            <p:cNvSpPr>
              <a:spLocks noChangeArrowheads="1"/>
            </p:cNvSpPr>
            <p:nvPr/>
          </p:nvSpPr>
          <p:spPr bwMode="auto">
            <a:xfrm>
              <a:off x="1632" y="2880"/>
              <a:ext cx="864" cy="288"/>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TCP header</a:t>
              </a:r>
            </a:p>
          </p:txBody>
        </p:sp>
        <p:sp>
          <p:nvSpPr>
            <p:cNvPr id="10275" name="Rectangle 10"/>
            <p:cNvSpPr>
              <a:spLocks noChangeArrowheads="1"/>
            </p:cNvSpPr>
            <p:nvPr/>
          </p:nvSpPr>
          <p:spPr bwMode="auto">
            <a:xfrm>
              <a:off x="2544" y="2880"/>
              <a:ext cx="2304" cy="288"/>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Data data data</a:t>
              </a:r>
            </a:p>
          </p:txBody>
        </p:sp>
        <p:sp>
          <p:nvSpPr>
            <p:cNvPr id="10276" name="Line 11"/>
            <p:cNvSpPr>
              <a:spLocks noChangeShapeType="1"/>
            </p:cNvSpPr>
            <p:nvPr/>
          </p:nvSpPr>
          <p:spPr bwMode="auto">
            <a:xfrm>
              <a:off x="1632" y="2640"/>
              <a:ext cx="0" cy="24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77" name="Line 12"/>
            <p:cNvSpPr>
              <a:spLocks noChangeShapeType="1"/>
            </p:cNvSpPr>
            <p:nvPr/>
          </p:nvSpPr>
          <p:spPr bwMode="auto">
            <a:xfrm>
              <a:off x="4848" y="2640"/>
              <a:ext cx="0" cy="24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143373" name="Group 13"/>
          <p:cNvGrpSpPr>
            <a:grpSpLocks/>
          </p:cNvGrpSpPr>
          <p:nvPr/>
        </p:nvGrpSpPr>
        <p:grpSpPr bwMode="auto">
          <a:xfrm>
            <a:off x="4038600" y="5029200"/>
            <a:ext cx="3657600" cy="838200"/>
            <a:chOff x="2544" y="3168"/>
            <a:chExt cx="2304" cy="528"/>
          </a:xfrm>
        </p:grpSpPr>
        <p:sp>
          <p:nvSpPr>
            <p:cNvPr id="10271" name="Rectangle 14"/>
            <p:cNvSpPr>
              <a:spLocks noChangeArrowheads="1"/>
            </p:cNvSpPr>
            <p:nvPr/>
          </p:nvSpPr>
          <p:spPr bwMode="auto">
            <a:xfrm>
              <a:off x="2544" y="3408"/>
              <a:ext cx="2304" cy="288"/>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Data data data</a:t>
              </a:r>
            </a:p>
          </p:txBody>
        </p:sp>
        <p:sp>
          <p:nvSpPr>
            <p:cNvPr id="10272" name="Line 15"/>
            <p:cNvSpPr>
              <a:spLocks noChangeShapeType="1"/>
            </p:cNvSpPr>
            <p:nvPr/>
          </p:nvSpPr>
          <p:spPr bwMode="auto">
            <a:xfrm>
              <a:off x="2544" y="3168"/>
              <a:ext cx="0" cy="24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73" name="Line 16"/>
            <p:cNvSpPr>
              <a:spLocks noChangeShapeType="1"/>
            </p:cNvSpPr>
            <p:nvPr/>
          </p:nvSpPr>
          <p:spPr bwMode="auto">
            <a:xfrm>
              <a:off x="4848" y="3168"/>
              <a:ext cx="0" cy="240"/>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0250" name="Text Box 17"/>
          <p:cNvSpPr txBox="1">
            <a:spLocks noChangeArrowheads="1"/>
          </p:cNvSpPr>
          <p:nvPr/>
        </p:nvSpPr>
        <p:spPr bwMode="auto">
          <a:xfrm>
            <a:off x="4191000" y="1447800"/>
            <a:ext cx="231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On the Ethernet wire</a:t>
            </a:r>
          </a:p>
        </p:txBody>
      </p:sp>
      <p:grpSp>
        <p:nvGrpSpPr>
          <p:cNvPr id="143378" name="Group 18"/>
          <p:cNvGrpSpPr>
            <a:grpSpLocks/>
          </p:cNvGrpSpPr>
          <p:nvPr/>
        </p:nvGrpSpPr>
        <p:grpSpPr bwMode="auto">
          <a:xfrm>
            <a:off x="914400" y="2209800"/>
            <a:ext cx="7315200" cy="914400"/>
            <a:chOff x="576" y="1392"/>
            <a:chExt cx="4608" cy="576"/>
          </a:xfrm>
        </p:grpSpPr>
        <p:grpSp>
          <p:nvGrpSpPr>
            <p:cNvPr id="10263" name="Group 19"/>
            <p:cNvGrpSpPr>
              <a:grpSpLocks/>
            </p:cNvGrpSpPr>
            <p:nvPr/>
          </p:nvGrpSpPr>
          <p:grpSpPr bwMode="auto">
            <a:xfrm>
              <a:off x="576" y="1392"/>
              <a:ext cx="4608" cy="576"/>
              <a:chOff x="576" y="1392"/>
              <a:chExt cx="4608" cy="576"/>
            </a:xfrm>
          </p:grpSpPr>
          <p:sp>
            <p:nvSpPr>
              <p:cNvPr id="10265" name="Rectangle 20"/>
              <p:cNvSpPr>
                <a:spLocks noChangeArrowheads="1"/>
              </p:cNvSpPr>
              <p:nvPr/>
            </p:nvSpPr>
            <p:spPr bwMode="auto">
              <a:xfrm>
                <a:off x="576" y="1680"/>
                <a:ext cx="672" cy="288"/>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Dest MAC</a:t>
                </a:r>
              </a:p>
            </p:txBody>
          </p:sp>
          <p:sp>
            <p:nvSpPr>
              <p:cNvPr id="10266" name="Rectangle 21"/>
              <p:cNvSpPr>
                <a:spLocks noChangeArrowheads="1"/>
              </p:cNvSpPr>
              <p:nvPr/>
            </p:nvSpPr>
            <p:spPr bwMode="auto">
              <a:xfrm>
                <a:off x="1344" y="1680"/>
                <a:ext cx="576" cy="288"/>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Src Mac</a:t>
                </a:r>
              </a:p>
            </p:txBody>
          </p:sp>
          <p:sp>
            <p:nvSpPr>
              <p:cNvPr id="10267" name="Rectangle 22"/>
              <p:cNvSpPr>
                <a:spLocks noChangeArrowheads="1"/>
              </p:cNvSpPr>
              <p:nvPr/>
            </p:nvSpPr>
            <p:spPr bwMode="auto">
              <a:xfrm>
                <a:off x="2496" y="1680"/>
                <a:ext cx="2688" cy="288"/>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Data data data</a:t>
                </a:r>
              </a:p>
            </p:txBody>
          </p:sp>
          <p:sp>
            <p:nvSpPr>
              <p:cNvPr id="10268" name="Line 23"/>
              <p:cNvSpPr>
                <a:spLocks noChangeShapeType="1"/>
              </p:cNvSpPr>
              <p:nvPr/>
            </p:nvSpPr>
            <p:spPr bwMode="auto">
              <a:xfrm flipH="1">
                <a:off x="576" y="1392"/>
                <a:ext cx="1152" cy="288"/>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9" name="Line 24"/>
              <p:cNvSpPr>
                <a:spLocks noChangeShapeType="1"/>
              </p:cNvSpPr>
              <p:nvPr/>
            </p:nvSpPr>
            <p:spPr bwMode="auto">
              <a:xfrm>
                <a:off x="4560" y="1392"/>
                <a:ext cx="624" cy="288"/>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70" name="Rectangle 25"/>
              <p:cNvSpPr>
                <a:spLocks noChangeArrowheads="1"/>
              </p:cNvSpPr>
              <p:nvPr/>
            </p:nvSpPr>
            <p:spPr bwMode="auto">
              <a:xfrm>
                <a:off x="1968" y="1680"/>
                <a:ext cx="432" cy="288"/>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Type</a:t>
                </a:r>
                <a:endParaRPr lang="en-US" altLang="zh-TW" sz="1400">
                  <a:latin typeface="Courier New" pitchFamily="49" charset="0"/>
                </a:endParaRPr>
              </a:p>
            </p:txBody>
          </p:sp>
        </p:grpSp>
        <p:sp>
          <p:nvSpPr>
            <p:cNvPr id="10264" name="Text Box 26"/>
            <p:cNvSpPr txBox="1">
              <a:spLocks noChangeArrowheads="1"/>
            </p:cNvSpPr>
            <p:nvPr/>
          </p:nvSpPr>
          <p:spPr bwMode="auto">
            <a:xfrm>
              <a:off x="2640" y="1488"/>
              <a:ext cx="11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spcBef>
                  <a:spcPct val="50000"/>
                </a:spcBef>
              </a:pPr>
              <a:r>
                <a:rPr lang="en-US" altLang="zh-TW" sz="1400" b="1">
                  <a:latin typeface="Courier New" pitchFamily="49" charset="0"/>
                </a:rPr>
                <a:t>From lan adapter</a:t>
              </a:r>
            </a:p>
          </p:txBody>
        </p:sp>
      </p:grpSp>
      <p:grpSp>
        <p:nvGrpSpPr>
          <p:cNvPr id="143387" name="Group 27"/>
          <p:cNvGrpSpPr>
            <a:grpSpLocks/>
          </p:cNvGrpSpPr>
          <p:nvPr/>
        </p:nvGrpSpPr>
        <p:grpSpPr bwMode="auto">
          <a:xfrm>
            <a:off x="914400" y="3124200"/>
            <a:ext cx="7315200" cy="1066800"/>
            <a:chOff x="576" y="1968"/>
            <a:chExt cx="4608" cy="672"/>
          </a:xfrm>
        </p:grpSpPr>
        <p:grpSp>
          <p:nvGrpSpPr>
            <p:cNvPr id="10256" name="Group 28"/>
            <p:cNvGrpSpPr>
              <a:grpSpLocks/>
            </p:cNvGrpSpPr>
            <p:nvPr/>
          </p:nvGrpSpPr>
          <p:grpSpPr bwMode="auto">
            <a:xfrm>
              <a:off x="576" y="1968"/>
              <a:ext cx="4608" cy="672"/>
              <a:chOff x="576" y="1968"/>
              <a:chExt cx="4608" cy="672"/>
            </a:xfrm>
          </p:grpSpPr>
          <p:sp>
            <p:nvSpPr>
              <p:cNvPr id="10258" name="Rectangle 29"/>
              <p:cNvSpPr>
                <a:spLocks noChangeArrowheads="1"/>
              </p:cNvSpPr>
              <p:nvPr/>
            </p:nvSpPr>
            <p:spPr bwMode="auto">
              <a:xfrm>
                <a:off x="576" y="2352"/>
                <a:ext cx="960" cy="288"/>
              </a:xfrm>
              <a:prstGeom prst="rect">
                <a:avLst/>
              </a:prstGeom>
              <a:solidFill>
                <a:srgbClr val="00FF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IP header</a:t>
                </a:r>
              </a:p>
            </p:txBody>
          </p:sp>
          <p:sp>
            <p:nvSpPr>
              <p:cNvPr id="10259" name="Rectangle 30"/>
              <p:cNvSpPr>
                <a:spLocks noChangeArrowheads="1"/>
              </p:cNvSpPr>
              <p:nvPr/>
            </p:nvSpPr>
            <p:spPr bwMode="auto">
              <a:xfrm>
                <a:off x="1632" y="2352"/>
                <a:ext cx="3216" cy="288"/>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Data data data</a:t>
                </a:r>
              </a:p>
            </p:txBody>
          </p:sp>
          <p:sp>
            <p:nvSpPr>
              <p:cNvPr id="10260" name="Line 31"/>
              <p:cNvSpPr>
                <a:spLocks noChangeShapeType="1"/>
              </p:cNvSpPr>
              <p:nvPr/>
            </p:nvSpPr>
            <p:spPr bwMode="auto">
              <a:xfrm flipH="1">
                <a:off x="576" y="1968"/>
                <a:ext cx="1920" cy="384"/>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1" name="Line 32"/>
              <p:cNvSpPr>
                <a:spLocks noChangeShapeType="1"/>
              </p:cNvSpPr>
              <p:nvPr/>
            </p:nvSpPr>
            <p:spPr bwMode="auto">
              <a:xfrm>
                <a:off x="5184" y="1968"/>
                <a:ext cx="0" cy="384"/>
              </a:xfrm>
              <a:prstGeom prst="line">
                <a:avLst/>
              </a:prstGeom>
              <a:noFill/>
              <a:ln w="25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2" name="Rectangle 33"/>
              <p:cNvSpPr>
                <a:spLocks noChangeArrowheads="1"/>
              </p:cNvSpPr>
              <p:nvPr/>
            </p:nvSpPr>
            <p:spPr bwMode="auto">
              <a:xfrm>
                <a:off x="4848" y="2352"/>
                <a:ext cx="336" cy="288"/>
              </a:xfrm>
              <a:prstGeom prst="rect">
                <a:avLst/>
              </a:prstGeom>
              <a:solidFill>
                <a:srgbClr val="EAEAEA">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pad</a:t>
                </a:r>
              </a:p>
            </p:txBody>
          </p:sp>
        </p:grpSp>
        <p:sp>
          <p:nvSpPr>
            <p:cNvPr id="10257" name="Text Box 34"/>
            <p:cNvSpPr txBox="1">
              <a:spLocks noChangeArrowheads="1"/>
            </p:cNvSpPr>
            <p:nvPr/>
          </p:nvSpPr>
          <p:spPr bwMode="auto">
            <a:xfrm>
              <a:off x="2640" y="2160"/>
              <a:ext cx="12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spcBef>
                  <a:spcPct val="50000"/>
                </a:spcBef>
              </a:pPr>
              <a:r>
                <a:rPr lang="en-US" altLang="zh-TW" sz="1400" b="1">
                  <a:latin typeface="Courier New" pitchFamily="49" charset="0"/>
                </a:rPr>
                <a:t>To protocol stack</a:t>
              </a:r>
            </a:p>
          </p:txBody>
        </p:sp>
      </p:grpSp>
      <p:grpSp>
        <p:nvGrpSpPr>
          <p:cNvPr id="143395" name="Group 35"/>
          <p:cNvGrpSpPr>
            <a:grpSpLocks/>
          </p:cNvGrpSpPr>
          <p:nvPr/>
        </p:nvGrpSpPr>
        <p:grpSpPr bwMode="auto">
          <a:xfrm>
            <a:off x="3124200" y="5638800"/>
            <a:ext cx="4953000" cy="838200"/>
            <a:chOff x="1968" y="3552"/>
            <a:chExt cx="3120" cy="528"/>
          </a:xfrm>
        </p:grpSpPr>
        <p:sp>
          <p:nvSpPr>
            <p:cNvPr id="10254" name="Rectangle 36"/>
            <p:cNvSpPr>
              <a:spLocks noChangeArrowheads="1"/>
            </p:cNvSpPr>
            <p:nvPr/>
          </p:nvSpPr>
          <p:spPr bwMode="auto">
            <a:xfrm>
              <a:off x="1968" y="3792"/>
              <a:ext cx="3120" cy="288"/>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Application gets this. All else is overhead.</a:t>
              </a:r>
            </a:p>
          </p:txBody>
        </p:sp>
        <p:cxnSp>
          <p:nvCxnSpPr>
            <p:cNvPr id="10255" name="AutoShape 37"/>
            <p:cNvCxnSpPr>
              <a:cxnSpLocks noChangeShapeType="1"/>
              <a:stCxn id="10254" idx="1"/>
              <a:endCxn id="10271" idx="1"/>
            </p:cNvCxnSpPr>
            <p:nvPr/>
          </p:nvCxnSpPr>
          <p:spPr bwMode="auto">
            <a:xfrm rot="10800000" flipH="1">
              <a:off x="1968" y="3552"/>
              <a:ext cx="576" cy="384"/>
            </a:xfrm>
            <a:prstGeom prst="curvedConnector3">
              <a:avLst>
                <a:gd name="adj1" fmla="val -43060"/>
              </a:avLst>
            </a:prstGeom>
            <a:noFill/>
            <a:ln w="25400">
              <a:solidFill>
                <a:srgbClr val="00CC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31781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78"/>
                                        </p:tgtEl>
                                        <p:attrNameLst>
                                          <p:attrName>style.visibility</p:attrName>
                                        </p:attrNameLst>
                                      </p:cBhvr>
                                      <p:to>
                                        <p:strVal val="visible"/>
                                      </p:to>
                                    </p:set>
                                    <p:animEffect transition="in" filter="dissolve">
                                      <p:cBhvr>
                                        <p:cTn id="7" dur="500"/>
                                        <p:tgtEl>
                                          <p:spTgt spid="143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87"/>
                                        </p:tgtEl>
                                        <p:attrNameLst>
                                          <p:attrName>style.visibility</p:attrName>
                                        </p:attrNameLst>
                                      </p:cBhvr>
                                      <p:to>
                                        <p:strVal val="visible"/>
                                      </p:to>
                                    </p:set>
                                    <p:animEffect transition="in" filter="dissolve">
                                      <p:cBhvr>
                                        <p:cTn id="12" dur="500"/>
                                        <p:tgtEl>
                                          <p:spTgt spid="143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368"/>
                                        </p:tgtEl>
                                        <p:attrNameLst>
                                          <p:attrName>style.visibility</p:attrName>
                                        </p:attrNameLst>
                                      </p:cBhvr>
                                      <p:to>
                                        <p:strVal val="visible"/>
                                      </p:to>
                                    </p:set>
                                    <p:animEffect transition="in" filter="dissolve">
                                      <p:cBhvr>
                                        <p:cTn id="17" dur="500"/>
                                        <p:tgtEl>
                                          <p:spTgt spid="143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373"/>
                                        </p:tgtEl>
                                        <p:attrNameLst>
                                          <p:attrName>style.visibility</p:attrName>
                                        </p:attrNameLst>
                                      </p:cBhvr>
                                      <p:to>
                                        <p:strVal val="visible"/>
                                      </p:to>
                                    </p:set>
                                    <p:animEffect transition="in" filter="dissolve">
                                      <p:cBhvr>
                                        <p:cTn id="22" dur="500"/>
                                        <p:tgtEl>
                                          <p:spTgt spid="1433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43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altLang="zh-TW" smtClean="0">
                <a:ea typeface="新細明體" pitchFamily="18" charset="-120"/>
              </a:rPr>
              <a:t>IP addresses</a:t>
            </a:r>
          </a:p>
        </p:txBody>
      </p:sp>
      <p:sp>
        <p:nvSpPr>
          <p:cNvPr id="11267" name="Rectangle 3"/>
          <p:cNvSpPr>
            <a:spLocks noGrp="1" noChangeArrowheads="1"/>
          </p:cNvSpPr>
          <p:nvPr>
            <p:ph type="body" idx="4294967295"/>
          </p:nvPr>
        </p:nvSpPr>
        <p:spPr>
          <a:xfrm>
            <a:off x="685800" y="1371600"/>
            <a:ext cx="7772400" cy="4800600"/>
          </a:xfrm>
          <a:prstGeom prst="rect">
            <a:avLst/>
          </a:prstGeom>
        </p:spPr>
        <p:txBody>
          <a:bodyPr/>
          <a:lstStyle/>
          <a:p>
            <a:pPr eaLnBrk="1" hangingPunct="1"/>
            <a:r>
              <a:rPr lang="en-US" altLang="zh-TW" smtClean="0">
                <a:ea typeface="新細明體" charset="-120"/>
              </a:rPr>
              <a:t>An IP V4 address is a 32-bit binary quantity</a:t>
            </a:r>
          </a:p>
          <a:p>
            <a:pPr eaLnBrk="1" hangingPunct="1"/>
            <a:r>
              <a:rPr lang="en-US" altLang="zh-TW" smtClean="0">
                <a:ea typeface="新細明體" charset="-120"/>
              </a:rPr>
              <a:t>It is not a numeric value, even though we humans write it in dotted decimal or hexadecmial forms</a:t>
            </a:r>
          </a:p>
          <a:p>
            <a:pPr eaLnBrk="1" hangingPunct="1"/>
            <a:r>
              <a:rPr lang="en-US" altLang="zh-TW" smtClean="0">
                <a:ea typeface="新細明體" charset="-120"/>
              </a:rPr>
              <a:t>An IP address represents both a network and a host field, and optionally a locally constructed </a:t>
            </a:r>
            <a:r>
              <a:rPr lang="en-US" altLang="zh-TW" smtClean="0">
                <a:latin typeface="Arial" charset="0"/>
                <a:ea typeface="新細明體" charset="-120"/>
              </a:rPr>
              <a:t>“</a:t>
            </a:r>
            <a:r>
              <a:rPr lang="en-US" altLang="zh-TW" smtClean="0">
                <a:ea typeface="新細明體" charset="-120"/>
              </a:rPr>
              <a:t>subnet</a:t>
            </a:r>
            <a:r>
              <a:rPr lang="en-US" altLang="zh-TW" smtClean="0">
                <a:latin typeface="Arial" charset="0"/>
                <a:ea typeface="新細明體" charset="-120"/>
              </a:rPr>
              <a:t>”</a:t>
            </a:r>
            <a:r>
              <a:rPr lang="en-US" altLang="zh-TW" smtClean="0">
                <a:ea typeface="新細明體" charset="-120"/>
              </a:rPr>
              <a:t> field</a:t>
            </a:r>
          </a:p>
          <a:p>
            <a:pPr eaLnBrk="1" hangingPunct="1"/>
            <a:r>
              <a:rPr lang="en-US" altLang="zh-TW" smtClean="0">
                <a:ea typeface="新細明體" charset="-120"/>
              </a:rPr>
              <a:t>IP fields are bit widths, not decimal values</a:t>
            </a:r>
          </a:p>
        </p:txBody>
      </p:sp>
    </p:spTree>
    <p:extLst>
      <p:ext uri="{BB962C8B-B14F-4D97-AF65-F5344CB8AC3E}">
        <p14:creationId xmlns:p14="http://schemas.microsoft.com/office/powerpoint/2010/main" val="131808834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altLang="zh-TW" smtClean="0">
                <a:ea typeface="新細明體" pitchFamily="18" charset="-120"/>
              </a:rPr>
              <a:t>IP Address Classes</a:t>
            </a:r>
          </a:p>
        </p:txBody>
      </p:sp>
      <p:sp>
        <p:nvSpPr>
          <p:cNvPr id="12291" name="Rectangle 3"/>
          <p:cNvSpPr>
            <a:spLocks noGrp="1" noChangeArrowheads="1"/>
          </p:cNvSpPr>
          <p:nvPr>
            <p:ph type="body" idx="4294967295"/>
          </p:nvPr>
        </p:nvSpPr>
        <p:spPr>
          <a:xfrm>
            <a:off x="152400" y="1524000"/>
            <a:ext cx="8534400" cy="4495800"/>
          </a:xfrm>
          <a:prstGeom prst="rect">
            <a:avLst/>
          </a:prstGeom>
        </p:spPr>
        <p:txBody>
          <a:bodyPr/>
          <a:lstStyle/>
          <a:p>
            <a:pPr eaLnBrk="1" hangingPunct="1"/>
            <a:r>
              <a:rPr lang="en-US" altLang="zh-TW" smtClean="0">
                <a:ea typeface="新細明體" charset="-120"/>
              </a:rPr>
              <a:t>Class A:0..b      0.host - 127.host</a:t>
            </a:r>
          </a:p>
          <a:p>
            <a:pPr eaLnBrk="1" hangingPunct="1"/>
            <a:r>
              <a:rPr lang="en-US" altLang="zh-TW" smtClean="0">
                <a:ea typeface="新細明體" charset="-120"/>
              </a:rPr>
              <a:t>Class B:10..b    128.x.host - 191.x.host</a:t>
            </a:r>
          </a:p>
          <a:p>
            <a:pPr eaLnBrk="1" hangingPunct="1"/>
            <a:r>
              <a:rPr lang="en-US" altLang="zh-TW" smtClean="0">
                <a:ea typeface="新細明體" charset="-120"/>
              </a:rPr>
              <a:t>Class C:110..b  192.x.x.host -  223.x.x.host</a:t>
            </a:r>
          </a:p>
          <a:p>
            <a:pPr eaLnBrk="1" hangingPunct="1"/>
            <a:r>
              <a:rPr lang="en-US" altLang="zh-TW" smtClean="0">
                <a:ea typeface="新細明體" charset="-120"/>
              </a:rPr>
              <a:t>Class D:111..b  224.multicast </a:t>
            </a:r>
          </a:p>
          <a:p>
            <a:pPr eaLnBrk="1" hangingPunct="1"/>
            <a:r>
              <a:rPr lang="en-US" altLang="zh-TW" smtClean="0">
                <a:ea typeface="新細明體" charset="-120"/>
              </a:rPr>
              <a:t>Class E:1111..b 240.reserved</a:t>
            </a:r>
          </a:p>
          <a:p>
            <a:pPr eaLnBrk="1" hangingPunct="1"/>
            <a:r>
              <a:rPr lang="en-US" altLang="zh-TW" smtClean="0">
                <a:ea typeface="新細明體" charset="-120"/>
              </a:rPr>
              <a:t>Classless Internet Domain Routing (CIDR) groups contiguous nets (typically Class C nets). Uses an explicit netmask in routers.	 </a:t>
            </a:r>
          </a:p>
        </p:txBody>
      </p:sp>
    </p:spTree>
    <p:extLst>
      <p:ext uri="{BB962C8B-B14F-4D97-AF65-F5344CB8AC3E}">
        <p14:creationId xmlns:p14="http://schemas.microsoft.com/office/powerpoint/2010/main" val="121348831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US" altLang="zh-TW" smtClean="0">
                <a:ea typeface="新細明體" pitchFamily="18" charset="-120"/>
              </a:rPr>
              <a:t>ICMP</a:t>
            </a:r>
          </a:p>
        </p:txBody>
      </p:sp>
      <p:sp>
        <p:nvSpPr>
          <p:cNvPr id="13315" name="Rectangle 3"/>
          <p:cNvSpPr>
            <a:spLocks noGrp="1" noChangeArrowheads="1"/>
          </p:cNvSpPr>
          <p:nvPr>
            <p:ph type="body" idx="4294967295"/>
          </p:nvPr>
        </p:nvSpPr>
        <p:spPr>
          <a:xfrm>
            <a:off x="685800" y="1371600"/>
            <a:ext cx="8077200" cy="4724400"/>
          </a:xfrm>
          <a:prstGeom prst="rect">
            <a:avLst/>
          </a:prstGeom>
        </p:spPr>
        <p:txBody>
          <a:bodyPr/>
          <a:lstStyle/>
          <a:p>
            <a:pPr eaLnBrk="1" hangingPunct="1"/>
            <a:r>
              <a:rPr lang="en-US" altLang="zh-TW" smtClean="0">
                <a:ea typeface="新細明體" charset="-120"/>
              </a:rPr>
              <a:t>Internet Control Message Protocol</a:t>
            </a:r>
          </a:p>
          <a:p>
            <a:pPr eaLnBrk="1" hangingPunct="1"/>
            <a:r>
              <a:rPr lang="en-US" altLang="zh-TW" smtClean="0">
                <a:ea typeface="新細明體" charset="-120"/>
              </a:rPr>
              <a:t>IP to IP comms for network control</a:t>
            </a:r>
          </a:p>
          <a:p>
            <a:pPr eaLnBrk="1" hangingPunct="1"/>
            <a:r>
              <a:rPr lang="en-US" altLang="zh-TW" smtClean="0">
                <a:ea typeface="新細明體" charset="-120"/>
              </a:rPr>
              <a:t>Carried in IP datagram, so routable too</a:t>
            </a:r>
          </a:p>
          <a:p>
            <a:pPr eaLnBrk="1" hangingPunct="1"/>
            <a:r>
              <a:rPr lang="en-US" altLang="zh-TW" smtClean="0">
                <a:ea typeface="新細明體" charset="-120"/>
              </a:rPr>
              <a:t>Ping uses ICMP </a:t>
            </a:r>
            <a:r>
              <a:rPr lang="en-US" altLang="zh-TW" smtClean="0">
                <a:latin typeface="Arial" charset="0"/>
                <a:ea typeface="新細明體" charset="-120"/>
              </a:rPr>
              <a:t>“</a:t>
            </a:r>
            <a:r>
              <a:rPr lang="en-US" altLang="zh-TW" smtClean="0">
                <a:ea typeface="新細明體" charset="-120"/>
              </a:rPr>
              <a:t>Echo Request</a:t>
            </a:r>
            <a:r>
              <a:rPr lang="en-US" altLang="zh-TW" smtClean="0">
                <a:latin typeface="Arial" charset="0"/>
                <a:ea typeface="新細明體" charset="-120"/>
              </a:rPr>
              <a:t>”</a:t>
            </a:r>
            <a:endParaRPr lang="en-US" altLang="zh-TW" smtClean="0">
              <a:ea typeface="新細明體" charset="-120"/>
            </a:endParaRPr>
          </a:p>
          <a:p>
            <a:pPr eaLnBrk="1" hangingPunct="1"/>
            <a:r>
              <a:rPr lang="en-US" altLang="zh-TW" smtClean="0">
                <a:latin typeface="Arial" charset="0"/>
                <a:ea typeface="新細明體" charset="-120"/>
              </a:rPr>
              <a:t>“</a:t>
            </a:r>
            <a:r>
              <a:rPr lang="en-US" altLang="zh-TW" smtClean="0">
                <a:ea typeface="新細明體" charset="-120"/>
              </a:rPr>
              <a:t>Source Quench</a:t>
            </a:r>
            <a:r>
              <a:rPr lang="en-US" altLang="zh-TW" smtClean="0">
                <a:latin typeface="Arial" charset="0"/>
                <a:ea typeface="新細明體" charset="-120"/>
              </a:rPr>
              <a:t>”</a:t>
            </a:r>
            <a:r>
              <a:rPr lang="en-US" altLang="zh-TW" smtClean="0">
                <a:ea typeface="新細明體" charset="-120"/>
              </a:rPr>
              <a:t> means slow down</a:t>
            </a:r>
          </a:p>
          <a:p>
            <a:pPr eaLnBrk="1" hangingPunct="1"/>
            <a:r>
              <a:rPr lang="en-US" altLang="zh-TW" smtClean="0">
                <a:latin typeface="Arial" charset="0"/>
                <a:ea typeface="新細明體" charset="-120"/>
              </a:rPr>
              <a:t>“</a:t>
            </a:r>
            <a:r>
              <a:rPr lang="en-US" altLang="zh-TW" smtClean="0">
                <a:ea typeface="新細明體" charset="-120"/>
              </a:rPr>
              <a:t>Host unreachable</a:t>
            </a:r>
            <a:r>
              <a:rPr lang="en-US" altLang="zh-TW" smtClean="0">
                <a:latin typeface="Arial" charset="0"/>
                <a:ea typeface="新細明體" charset="-120"/>
              </a:rPr>
              <a:t>”</a:t>
            </a:r>
            <a:endParaRPr lang="en-US" altLang="zh-TW" smtClean="0">
              <a:ea typeface="新細明體" charset="-120"/>
            </a:endParaRPr>
          </a:p>
          <a:p>
            <a:pPr eaLnBrk="1" hangingPunct="1"/>
            <a:r>
              <a:rPr lang="en-US" altLang="zh-TW" smtClean="0">
                <a:ea typeface="新細明體" charset="-120"/>
              </a:rPr>
              <a:t>Many other detailed kinds</a:t>
            </a:r>
          </a:p>
          <a:p>
            <a:pPr eaLnBrk="1" hangingPunct="1"/>
            <a:r>
              <a:rPr lang="en-US" altLang="zh-TW" smtClean="0">
                <a:ea typeface="新細明體" charset="-120"/>
              </a:rPr>
              <a:t>Not accessible to normal user level programs</a:t>
            </a:r>
          </a:p>
        </p:txBody>
      </p:sp>
    </p:spTree>
    <p:extLst>
      <p:ext uri="{BB962C8B-B14F-4D97-AF65-F5344CB8AC3E}">
        <p14:creationId xmlns:p14="http://schemas.microsoft.com/office/powerpoint/2010/main" val="191705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5</a:t>
              </a:r>
              <a:endParaRPr lang="zh-TW" altLang="en-US" sz="4000" b="1" dirty="0">
                <a:solidFill>
                  <a:prstClr val="black">
                    <a:lumMod val="50000"/>
                    <a:lumOff val="50000"/>
                  </a:prstClr>
                </a:solidFill>
              </a:endParaRPr>
            </a:p>
            <a:p>
              <a:pPr algn="ctr"/>
              <a:endParaRPr lang="zh-TW" altLang="en-US" sz="4000" dirty="0"/>
            </a:p>
          </p:txBody>
        </p:sp>
      </p:grpSp>
      <p:graphicFrame>
        <p:nvGraphicFramePr>
          <p:cNvPr id="13" name="表格 12"/>
          <p:cNvGraphicFramePr>
            <a:graphicFrameLocks noGrp="1"/>
          </p:cNvGraphicFramePr>
          <p:nvPr>
            <p:extLst>
              <p:ext uri="{D42A27DB-BD31-4B8C-83A1-F6EECF244321}">
                <p14:modId xmlns:p14="http://schemas.microsoft.com/office/powerpoint/2010/main" val="212627630"/>
              </p:ext>
            </p:extLst>
          </p:nvPr>
        </p:nvGraphicFramePr>
        <p:xfrm>
          <a:off x="210779" y="2383424"/>
          <a:ext cx="8722441" cy="1477624"/>
        </p:xfrm>
        <a:graphic>
          <a:graphicData uri="http://schemas.openxmlformats.org/drawingml/2006/table">
            <a:tbl>
              <a:tblPr firstRow="1" bandRow="1">
                <a:tableStyleId>{5C22544A-7EE6-4342-B048-85BDC9FD1C3A}</a:tableStyleId>
              </a:tblPr>
              <a:tblGrid>
                <a:gridCol w="1246063"/>
                <a:gridCol w="1246063"/>
                <a:gridCol w="1246063"/>
                <a:gridCol w="1246063"/>
                <a:gridCol w="1246063"/>
                <a:gridCol w="1246063"/>
                <a:gridCol w="1246063"/>
              </a:tblGrid>
              <a:tr h="1477624">
                <a:tc>
                  <a:txBody>
                    <a:bodyPr/>
                    <a:lstStyle/>
                    <a:p>
                      <a:pPr algn="ctr"/>
                      <a:r>
                        <a:rPr lang="en-US" altLang="zh-TW" dirty="0" smtClean="0"/>
                        <a:t>Device</a:t>
                      </a:r>
                      <a:br>
                        <a:rPr lang="en-US" altLang="zh-TW" dirty="0" smtClean="0"/>
                      </a:br>
                      <a:r>
                        <a:rPr lang="en-US" altLang="zh-TW" dirty="0" smtClean="0"/>
                        <a:t>Address</a:t>
                      </a:r>
                      <a:endParaRPr lang="zh-TW" altLang="en-US" dirty="0"/>
                    </a:p>
                  </a:txBody>
                  <a:tcPr anchor="ctr">
                    <a:lnR w="28575" cap="flat" cmpd="sng" algn="ctr">
                      <a:solidFill>
                        <a:schemeClr val="bg1"/>
                      </a:solidFill>
                      <a:prstDash val="solid"/>
                      <a:round/>
                      <a:headEnd type="none" w="med" len="med"/>
                      <a:tailEnd type="none" w="med" len="med"/>
                    </a:lnR>
                  </a:tcPr>
                </a:tc>
                <a:tc>
                  <a:txBody>
                    <a:bodyPr/>
                    <a:lstStyle/>
                    <a:p>
                      <a:pPr algn="ctr"/>
                      <a:r>
                        <a:rPr lang="en-US" altLang="zh-TW" dirty="0" smtClean="0"/>
                        <a:t>Command</a:t>
                      </a:r>
                      <a:br>
                        <a:rPr lang="en-US" altLang="zh-TW" dirty="0" smtClean="0"/>
                      </a:br>
                      <a:r>
                        <a:rPr lang="en-US" altLang="zh-TW" dirty="0" smtClean="0"/>
                        <a:t>Function</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Holding</a:t>
                      </a:r>
                      <a:br>
                        <a:rPr lang="en-US" altLang="zh-TW" dirty="0" smtClean="0"/>
                      </a:br>
                      <a:r>
                        <a:rPr lang="en-US" altLang="zh-TW" dirty="0" smtClean="0"/>
                        <a:t>Register</a:t>
                      </a:r>
                      <a:br>
                        <a:rPr lang="en-US" altLang="zh-TW" dirty="0" smtClean="0"/>
                      </a:br>
                      <a:r>
                        <a:rPr lang="en-US" altLang="zh-TW" dirty="0" smtClean="0"/>
                        <a:t>_High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Holding</a:t>
                      </a:r>
                      <a:br>
                        <a:rPr lang="en-US" altLang="zh-TW" dirty="0" smtClean="0"/>
                      </a:br>
                      <a:r>
                        <a:rPr lang="en-US" altLang="zh-TW" dirty="0" smtClean="0"/>
                        <a:t>Register</a:t>
                      </a:r>
                      <a:br>
                        <a:rPr lang="en-US" altLang="zh-TW" dirty="0" smtClean="0"/>
                      </a:br>
                      <a:r>
                        <a:rPr lang="en-US" altLang="zh-TW" dirty="0" smtClean="0"/>
                        <a:t>_Low</a:t>
                      </a:r>
                      <a:endParaRPr lang="zh-TW" altLang="en-US" dirty="0" smtClean="0"/>
                    </a:p>
                    <a:p>
                      <a:pPr algn="ctr"/>
                      <a:endParaRPr lang="zh-TW" altLang="en-US"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Low</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CRC</a:t>
                      </a:r>
                      <a:r>
                        <a:rPr lang="zh-TW" altLang="en-US" dirty="0" smtClean="0"/>
                        <a:t> </a:t>
                      </a:r>
                      <a:r>
                        <a:rPr lang="en-US" altLang="zh-TW" dirty="0" smtClean="0"/>
                        <a:t>,</a:t>
                      </a:r>
                      <a:r>
                        <a:rPr lang="zh-TW" altLang="en-US" dirty="0" smtClean="0"/>
                        <a:t> </a:t>
                      </a:r>
                      <a:r>
                        <a:rPr lang="en-US" altLang="zh-TW" dirty="0" smtClean="0"/>
                        <a:t>data……</a:t>
                      </a:r>
                      <a:endParaRPr lang="zh-TW" altLang="en-US" dirty="0"/>
                    </a:p>
                  </a:txBody>
                  <a:tcPr anchor="ctr">
                    <a:lnL w="28575" cap="flat" cmpd="sng" algn="ctr">
                      <a:solidFill>
                        <a:schemeClr val="bg1"/>
                      </a:solidFill>
                      <a:prstDash val="solid"/>
                      <a:round/>
                      <a:headEnd type="none" w="med" len="med"/>
                      <a:tailEnd type="none" w="med" len="med"/>
                    </a:lnL>
                  </a:tcPr>
                </a:tc>
              </a:tr>
            </a:tbl>
          </a:graphicData>
        </a:graphic>
      </p:graphicFrame>
      <p:sp>
        <p:nvSpPr>
          <p:cNvPr id="14" name="內容版面配置區 2"/>
          <p:cNvSpPr>
            <a:spLocks noGrp="1"/>
          </p:cNvSpPr>
          <p:nvPr>
            <p:ph idx="4294967295"/>
          </p:nvPr>
        </p:nvSpPr>
        <p:spPr>
          <a:xfrm>
            <a:off x="344774" y="1504485"/>
            <a:ext cx="8619714" cy="5236883"/>
          </a:xfrm>
          <a:prstGeom prst="rect">
            <a:avLst/>
          </a:prstGeom>
        </p:spPr>
        <p:txBody>
          <a:bodyPr>
            <a:normAutofit/>
          </a:bodyPr>
          <a:lstStyle/>
          <a:p>
            <a:pPr>
              <a:spcBef>
                <a:spcPts val="1200"/>
              </a:spcBef>
              <a:spcAft>
                <a:spcPts val="600"/>
              </a:spcAft>
              <a:buFont typeface="Wingdings" panose="05000000000000000000" pitchFamily="2" charset="2"/>
              <a:buChar char="Ø"/>
            </a:pPr>
            <a:r>
              <a:rPr lang="en-US" altLang="zh-TW" sz="3900" b="1" dirty="0" smtClean="0">
                <a:latin typeface="Calibri" pitchFamily="34" charset="0"/>
              </a:rPr>
              <a:t>Modbus</a:t>
            </a:r>
            <a:r>
              <a:rPr lang="zh-TW" altLang="en-US" sz="3900" b="1" dirty="0">
                <a:latin typeface="Calibri" pitchFamily="34" charset="0"/>
              </a:rPr>
              <a:t>封包格式</a:t>
            </a:r>
            <a:endParaRPr lang="en-US" altLang="zh-TW" sz="3900" b="1" dirty="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Length(High/Low)</a:t>
            </a:r>
            <a:r>
              <a:rPr lang="zh-TW" altLang="en-US" sz="2400" b="1" dirty="0">
                <a:latin typeface="Calibri" pitchFamily="34" charset="0"/>
              </a:rPr>
              <a:t>：</a:t>
            </a:r>
            <a:br>
              <a:rPr lang="zh-TW" altLang="en-US" sz="2400" b="1" dirty="0">
                <a:latin typeface="Calibri" pitchFamily="34" charset="0"/>
              </a:rPr>
            </a:br>
            <a:r>
              <a:rPr lang="zh-TW" altLang="en-US" sz="2400" b="1" dirty="0" smtClean="0">
                <a:latin typeface="Calibri" pitchFamily="34" charset="0"/>
              </a:rPr>
              <a:t>        指定</a:t>
            </a:r>
            <a:r>
              <a:rPr lang="zh-TW" altLang="en-US" sz="2400" b="1" dirty="0">
                <a:latin typeface="Calibri" pitchFamily="34" charset="0"/>
              </a:rPr>
              <a:t>存取自</a:t>
            </a:r>
            <a:r>
              <a:rPr lang="en-US" altLang="zh-TW" sz="2400" b="1" dirty="0">
                <a:latin typeface="Calibri" pitchFamily="34" charset="0"/>
              </a:rPr>
              <a:t>Holding Register(High/Low)</a:t>
            </a:r>
            <a:r>
              <a:rPr lang="zh-TW" altLang="en-US" sz="2400" b="1" dirty="0">
                <a:latin typeface="Calibri" pitchFamily="34" charset="0"/>
              </a:rPr>
              <a:t>起的數個暫存器</a:t>
            </a:r>
            <a:br>
              <a:rPr lang="zh-TW" altLang="en-US" sz="2400" b="1" dirty="0">
                <a:latin typeface="Calibri" pitchFamily="34" charset="0"/>
              </a:rPr>
            </a:br>
            <a:r>
              <a:rPr lang="en-US" altLang="zh-TW" sz="2400" b="1" dirty="0">
                <a:latin typeface="Calibri" pitchFamily="34" charset="0"/>
              </a:rPr>
              <a:t>EX . </a:t>
            </a:r>
            <a:r>
              <a:rPr lang="en-US" altLang="zh-TW" sz="2400" b="1" dirty="0" err="1">
                <a:latin typeface="Calibri" pitchFamily="34" charset="0"/>
              </a:rPr>
              <a:t>Lenth_High</a:t>
            </a:r>
            <a:r>
              <a:rPr lang="en-US" altLang="zh-TW" sz="2400" b="1" dirty="0">
                <a:latin typeface="Calibri" pitchFamily="34" charset="0"/>
              </a:rPr>
              <a:t> =0x00</a:t>
            </a:r>
            <a:r>
              <a:rPr lang="zh-TW" altLang="en-US" sz="2400" b="1" dirty="0">
                <a:latin typeface="Calibri" pitchFamily="34" charset="0"/>
              </a:rPr>
              <a:t>、</a:t>
            </a:r>
            <a:r>
              <a:rPr lang="en-US" altLang="zh-TW" sz="2400" b="1" dirty="0" err="1">
                <a:latin typeface="Calibri" pitchFamily="34" charset="0"/>
              </a:rPr>
              <a:t>Lenth_Low</a:t>
            </a:r>
            <a:r>
              <a:rPr lang="en-US" altLang="zh-TW" sz="2400" b="1" dirty="0">
                <a:latin typeface="Calibri" pitchFamily="34" charset="0"/>
              </a:rPr>
              <a:t> =0x02</a:t>
            </a:r>
            <a:r>
              <a:rPr lang="zh-TW" altLang="en-US" sz="2400" b="1" dirty="0" smtClean="0">
                <a:latin typeface="Calibri" pitchFamily="34" charset="0"/>
              </a:rPr>
              <a:t>，即</a:t>
            </a:r>
            <a:r>
              <a:rPr lang="zh-TW" altLang="en-US" sz="2400" b="1" dirty="0">
                <a:latin typeface="Calibri" pitchFamily="34" charset="0"/>
              </a:rPr>
              <a:t>表示</a:t>
            </a:r>
            <a:r>
              <a:rPr lang="zh-TW" altLang="en-US" sz="2400" b="1" dirty="0" smtClean="0">
                <a:latin typeface="Calibri" pitchFamily="34" charset="0"/>
              </a:rPr>
              <a:t>存取從</a:t>
            </a:r>
            <a:r>
              <a:rPr lang="zh-TW" altLang="en-US" sz="2400" b="1" dirty="0">
                <a:latin typeface="Calibri" pitchFamily="34" charset="0"/>
              </a:rPr>
              <a:t>指定</a:t>
            </a:r>
            <a:r>
              <a:rPr lang="en-US" altLang="zh-TW" sz="2400" b="1" dirty="0">
                <a:latin typeface="Calibri" pitchFamily="34" charset="0"/>
              </a:rPr>
              <a:t>HR</a:t>
            </a:r>
            <a:r>
              <a:rPr lang="zh-TW" altLang="en-US" sz="2400" b="1" dirty="0">
                <a:latin typeface="Calibri" pitchFamily="34" charset="0"/>
              </a:rPr>
              <a:t>起的兩個</a:t>
            </a:r>
            <a:r>
              <a:rPr lang="zh-TW" altLang="en-US" sz="2400" b="1" dirty="0" smtClean="0">
                <a:latin typeface="Calibri" pitchFamily="34" charset="0"/>
              </a:rPr>
              <a:t>暫存器。</a:t>
            </a:r>
            <a:endParaRPr lang="zh-TW" altLang="en-US" sz="2400" b="1" dirty="0">
              <a:latin typeface="Calibri" pitchFamily="34" charset="0"/>
            </a:endParaRPr>
          </a:p>
        </p:txBody>
      </p:sp>
      <p:sp>
        <p:nvSpPr>
          <p:cNvPr id="12" name="矩形 11"/>
          <p:cNvSpPr/>
          <p:nvPr/>
        </p:nvSpPr>
        <p:spPr>
          <a:xfrm>
            <a:off x="5096848" y="2204864"/>
            <a:ext cx="2643504" cy="18151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660926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en-US" altLang="zh-TW" smtClean="0">
                <a:ea typeface="新細明體" pitchFamily="18" charset="-120"/>
              </a:rPr>
              <a:t>User Datagram Protocol (UDP)</a:t>
            </a:r>
          </a:p>
        </p:txBody>
      </p:sp>
      <p:sp>
        <p:nvSpPr>
          <p:cNvPr id="14339"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ea typeface="新細明體" charset="-120"/>
              </a:rPr>
              <a:t>Does almost nothing</a:t>
            </a:r>
          </a:p>
          <a:p>
            <a:pPr eaLnBrk="1" hangingPunct="1"/>
            <a:r>
              <a:rPr lang="en-US" altLang="zh-TW" smtClean="0">
                <a:ea typeface="新細明體" charset="-120"/>
              </a:rPr>
              <a:t>Adds </a:t>
            </a:r>
            <a:r>
              <a:rPr lang="en-US" altLang="zh-TW" smtClean="0">
                <a:latin typeface="Arial" charset="0"/>
                <a:ea typeface="新細明體" charset="-120"/>
              </a:rPr>
              <a:t>“</a:t>
            </a:r>
            <a:r>
              <a:rPr lang="en-US" altLang="zh-TW" smtClean="0">
                <a:ea typeface="新細明體" charset="-120"/>
              </a:rPr>
              <a:t>ports</a:t>
            </a:r>
            <a:r>
              <a:rPr lang="en-US" altLang="zh-TW" smtClean="0">
                <a:latin typeface="Arial" charset="0"/>
                <a:ea typeface="新細明體" charset="-120"/>
              </a:rPr>
              <a:t>”</a:t>
            </a:r>
            <a:r>
              <a:rPr lang="en-US" altLang="zh-TW" smtClean="0">
                <a:ea typeface="新細明體" charset="-120"/>
              </a:rPr>
              <a:t> to support multiple apps at same time over UDP</a:t>
            </a:r>
          </a:p>
          <a:p>
            <a:pPr eaLnBrk="1" hangingPunct="1"/>
            <a:r>
              <a:rPr lang="en-US" altLang="zh-TW" smtClean="0">
                <a:ea typeface="新細明體" charset="-120"/>
              </a:rPr>
              <a:t>Adds optional checksum over entire UDP datagram</a:t>
            </a:r>
          </a:p>
          <a:p>
            <a:pPr eaLnBrk="1" hangingPunct="1"/>
            <a:r>
              <a:rPr lang="en-US" altLang="zh-TW" smtClean="0">
                <a:ea typeface="新細明體" charset="-120"/>
              </a:rPr>
              <a:t>Uses send and forget mode (datagrams)</a:t>
            </a:r>
          </a:p>
          <a:p>
            <a:pPr eaLnBrk="1" hangingPunct="1"/>
            <a:r>
              <a:rPr lang="en-US" altLang="zh-TW" smtClean="0">
                <a:ea typeface="新細明體" charset="-120"/>
              </a:rPr>
              <a:t>Each datagram is the entire message</a:t>
            </a:r>
          </a:p>
        </p:txBody>
      </p:sp>
    </p:spTree>
    <p:extLst>
      <p:ext uri="{BB962C8B-B14F-4D97-AF65-F5344CB8AC3E}">
        <p14:creationId xmlns:p14="http://schemas.microsoft.com/office/powerpoint/2010/main" val="241660457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altLang="zh-TW" smtClean="0">
                <a:ea typeface="新細明體" pitchFamily="18" charset="-120"/>
              </a:rPr>
              <a:t>Transmission Control Protocol</a:t>
            </a:r>
          </a:p>
        </p:txBody>
      </p:sp>
      <p:sp>
        <p:nvSpPr>
          <p:cNvPr id="15363"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ea typeface="新細明體" charset="-120"/>
              </a:rPr>
              <a:t>The major protocol of the suite</a:t>
            </a:r>
          </a:p>
          <a:p>
            <a:pPr eaLnBrk="1" hangingPunct="1"/>
            <a:r>
              <a:rPr lang="en-US" altLang="zh-TW" smtClean="0">
                <a:ea typeface="新細明體" charset="-120"/>
              </a:rPr>
              <a:t>Validated robust service</a:t>
            </a:r>
          </a:p>
          <a:p>
            <a:pPr eaLnBrk="1" hangingPunct="1"/>
            <a:r>
              <a:rPr lang="en-US" altLang="zh-TW" smtClean="0">
                <a:ea typeface="新細明體" charset="-120"/>
              </a:rPr>
              <a:t>Checksum covers header and payload</a:t>
            </a:r>
          </a:p>
          <a:p>
            <a:pPr eaLnBrk="1" hangingPunct="1"/>
            <a:r>
              <a:rPr lang="en-US" altLang="zh-TW" smtClean="0">
                <a:ea typeface="新細明體" charset="-120"/>
              </a:rPr>
              <a:t>Continuous session (data delivered in sequence without gaps or duplication)</a:t>
            </a:r>
          </a:p>
          <a:p>
            <a:pPr eaLnBrk="1" hangingPunct="1"/>
            <a:r>
              <a:rPr lang="en-US" altLang="zh-TW" smtClean="0">
                <a:ea typeface="新細明體" charset="-120"/>
              </a:rPr>
              <a:t>Has timers to discover missing packets and to quickly replace them (dynamic)</a:t>
            </a:r>
          </a:p>
        </p:txBody>
      </p:sp>
    </p:spTree>
    <p:extLst>
      <p:ext uri="{BB962C8B-B14F-4D97-AF65-F5344CB8AC3E}">
        <p14:creationId xmlns:p14="http://schemas.microsoft.com/office/powerpoint/2010/main" val="342285761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US" altLang="zh-TW" smtClean="0">
                <a:ea typeface="新細明體" pitchFamily="18" charset="-120"/>
              </a:rPr>
              <a:t>TCP, cont</a:t>
            </a:r>
            <a:r>
              <a:rPr lang="en-US" altLang="zh-TW" smtClean="0">
                <a:latin typeface="Arial"/>
                <a:ea typeface="新細明體" pitchFamily="18" charset="-120"/>
              </a:rPr>
              <a:t>’</a:t>
            </a:r>
            <a:r>
              <a:rPr lang="en-US" altLang="zh-TW" smtClean="0">
                <a:ea typeface="新細明體" pitchFamily="18" charset="-120"/>
              </a:rPr>
              <a:t>d</a:t>
            </a:r>
          </a:p>
        </p:txBody>
      </p:sp>
      <p:sp>
        <p:nvSpPr>
          <p:cNvPr id="16387" name="Rectangle 3"/>
          <p:cNvSpPr>
            <a:spLocks noGrp="1" noChangeArrowheads="1"/>
          </p:cNvSpPr>
          <p:nvPr>
            <p:ph type="body" idx="4294967295"/>
          </p:nvPr>
        </p:nvSpPr>
        <p:spPr>
          <a:xfrm>
            <a:off x="533400" y="1295400"/>
            <a:ext cx="7848600" cy="4648200"/>
          </a:xfrm>
          <a:prstGeom prst="rect">
            <a:avLst/>
          </a:prstGeom>
        </p:spPr>
        <p:txBody>
          <a:bodyPr/>
          <a:lstStyle/>
          <a:p>
            <a:pPr eaLnBrk="1" hangingPunct="1"/>
            <a:r>
              <a:rPr lang="en-US" altLang="zh-TW" smtClean="0">
                <a:ea typeface="新細明體" charset="-120"/>
              </a:rPr>
              <a:t>Has </a:t>
            </a:r>
            <a:r>
              <a:rPr lang="en-US" altLang="zh-TW" smtClean="0">
                <a:latin typeface="Arial" charset="0"/>
                <a:ea typeface="新細明體" charset="-120"/>
              </a:rPr>
              <a:t>“</a:t>
            </a:r>
            <a:r>
              <a:rPr lang="en-US" altLang="zh-TW" smtClean="0">
                <a:ea typeface="新細明體" charset="-120"/>
              </a:rPr>
              <a:t>ports</a:t>
            </a:r>
            <a:r>
              <a:rPr lang="en-US" altLang="zh-TW" smtClean="0">
                <a:latin typeface="Arial" charset="0"/>
                <a:ea typeface="新細明體" charset="-120"/>
              </a:rPr>
              <a:t>”</a:t>
            </a:r>
            <a:r>
              <a:rPr lang="en-US" altLang="zh-TW" smtClean="0">
                <a:ea typeface="新細明體" charset="-120"/>
              </a:rPr>
              <a:t> to support multiple applications using TCP at the same time</a:t>
            </a:r>
          </a:p>
          <a:p>
            <a:pPr eaLnBrk="1" hangingPunct="1"/>
            <a:r>
              <a:rPr lang="en-US" altLang="zh-TW" smtClean="0">
                <a:ea typeface="新細明體" charset="-120"/>
              </a:rPr>
              <a:t>Transmission unit is named a </a:t>
            </a:r>
            <a:r>
              <a:rPr lang="en-US" altLang="zh-TW" smtClean="0">
                <a:latin typeface="Arial" charset="0"/>
                <a:ea typeface="新細明體" charset="-120"/>
              </a:rPr>
              <a:t>“</a:t>
            </a:r>
            <a:r>
              <a:rPr lang="en-US" altLang="zh-TW" smtClean="0">
                <a:ea typeface="新細明體" charset="-120"/>
              </a:rPr>
              <a:t>segment</a:t>
            </a:r>
            <a:r>
              <a:rPr lang="en-US" altLang="zh-TW" smtClean="0">
                <a:latin typeface="Arial" charset="0"/>
                <a:ea typeface="新細明體" charset="-120"/>
              </a:rPr>
              <a:t>”</a:t>
            </a:r>
            <a:endParaRPr lang="en-US" altLang="zh-TW" smtClean="0">
              <a:ea typeface="新細明體" charset="-120"/>
            </a:endParaRPr>
          </a:p>
          <a:p>
            <a:pPr eaLnBrk="1" hangingPunct="1"/>
            <a:r>
              <a:rPr lang="en-US" altLang="zh-TW" smtClean="0">
                <a:ea typeface="新細明體" charset="-120"/>
              </a:rPr>
              <a:t>IP can send a segment in one or more pieces (fragments if more than one)</a:t>
            </a:r>
          </a:p>
          <a:p>
            <a:pPr eaLnBrk="1" hangingPunct="1"/>
            <a:r>
              <a:rPr lang="en-US" altLang="zh-TW" smtClean="0">
                <a:ea typeface="新細明體" charset="-120"/>
              </a:rPr>
              <a:t>Max Segment Size (MSS) negotiated at connection startup, can be 64KB, typ. 536B(576-40)  to 1460B(1500-40)</a:t>
            </a:r>
          </a:p>
        </p:txBody>
      </p:sp>
    </p:spTree>
    <p:extLst>
      <p:ext uri="{BB962C8B-B14F-4D97-AF65-F5344CB8AC3E}">
        <p14:creationId xmlns:p14="http://schemas.microsoft.com/office/powerpoint/2010/main" val="40687527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altLang="zh-TW" smtClean="0">
                <a:ea typeface="新細明體" pitchFamily="18" charset="-120"/>
              </a:rPr>
              <a:t>TCP, cont</a:t>
            </a:r>
            <a:r>
              <a:rPr lang="en-US" altLang="zh-TW" smtClean="0">
                <a:latin typeface="Arial"/>
                <a:ea typeface="新細明體" pitchFamily="18" charset="-120"/>
              </a:rPr>
              <a:t>’</a:t>
            </a:r>
            <a:r>
              <a:rPr lang="en-US" altLang="zh-TW" smtClean="0">
                <a:ea typeface="新細明體" pitchFamily="18" charset="-120"/>
              </a:rPr>
              <a:t>d</a:t>
            </a:r>
          </a:p>
        </p:txBody>
      </p:sp>
      <p:sp>
        <p:nvSpPr>
          <p:cNvPr id="17411" name="Rectangle 3"/>
          <p:cNvSpPr>
            <a:spLocks noGrp="1" noChangeArrowheads="1"/>
          </p:cNvSpPr>
          <p:nvPr>
            <p:ph type="body" idx="4294967295"/>
          </p:nvPr>
        </p:nvSpPr>
        <p:spPr>
          <a:xfrm>
            <a:off x="609600" y="1752600"/>
            <a:ext cx="7848600" cy="4191000"/>
          </a:xfrm>
          <a:prstGeom prst="rect">
            <a:avLst/>
          </a:prstGeom>
        </p:spPr>
        <p:txBody>
          <a:bodyPr/>
          <a:lstStyle/>
          <a:p>
            <a:pPr eaLnBrk="1" hangingPunct="1"/>
            <a:r>
              <a:rPr lang="en-US" altLang="zh-TW" smtClean="0">
                <a:ea typeface="新細明體" charset="-120"/>
              </a:rPr>
              <a:t>Each session is full duplex: an independent data channel for each direction</a:t>
            </a:r>
          </a:p>
          <a:p>
            <a:pPr eaLnBrk="1" hangingPunct="1"/>
            <a:r>
              <a:rPr lang="en-US" altLang="zh-TW" smtClean="0">
                <a:ea typeface="新細明體" charset="-120"/>
              </a:rPr>
              <a:t>No concept of message boundaries: data is a stream of octets sent however and whenever TCP wishes</a:t>
            </a:r>
          </a:p>
          <a:p>
            <a:pPr eaLnBrk="1" hangingPunct="1"/>
            <a:r>
              <a:rPr lang="en-US" altLang="zh-TW" smtClean="0">
                <a:ea typeface="新細明體" charset="-120"/>
              </a:rPr>
              <a:t>Typically 4-32KB buffers for transmit and receive, can be much larger</a:t>
            </a:r>
          </a:p>
          <a:p>
            <a:pPr eaLnBrk="1" hangingPunct="1"/>
            <a:r>
              <a:rPr lang="en-US" altLang="zh-TW" smtClean="0">
                <a:ea typeface="新細明體" charset="-120"/>
              </a:rPr>
              <a:t>Receive buffer capacity (window) in pkts</a:t>
            </a:r>
          </a:p>
        </p:txBody>
      </p:sp>
    </p:spTree>
    <p:extLst>
      <p:ext uri="{BB962C8B-B14F-4D97-AF65-F5344CB8AC3E}">
        <p14:creationId xmlns:p14="http://schemas.microsoft.com/office/powerpoint/2010/main" val="223196147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US" altLang="zh-TW" smtClean="0">
                <a:ea typeface="新細明體" pitchFamily="18" charset="-120"/>
              </a:rPr>
              <a:t>TCP, cont</a:t>
            </a:r>
            <a:r>
              <a:rPr lang="en-US" altLang="zh-TW" smtClean="0">
                <a:latin typeface="Arial"/>
                <a:ea typeface="新細明體" pitchFamily="18" charset="-120"/>
              </a:rPr>
              <a:t>’</a:t>
            </a:r>
            <a:r>
              <a:rPr lang="en-US" altLang="zh-TW" smtClean="0">
                <a:ea typeface="新細明體" pitchFamily="18" charset="-120"/>
              </a:rPr>
              <a:t>d</a:t>
            </a:r>
          </a:p>
        </p:txBody>
      </p:sp>
      <p:sp>
        <p:nvSpPr>
          <p:cNvPr id="18435"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ea typeface="新細明體" charset="-120"/>
              </a:rPr>
              <a:t>Supports a number of options</a:t>
            </a:r>
          </a:p>
          <a:p>
            <a:pPr eaLnBrk="1" hangingPunct="1"/>
            <a:r>
              <a:rPr lang="en-US" altLang="zh-TW" smtClean="0">
                <a:ea typeface="新細明體" charset="-120"/>
              </a:rPr>
              <a:t>Typical header size is 20 bytes</a:t>
            </a:r>
          </a:p>
          <a:p>
            <a:pPr eaLnBrk="1" hangingPunct="1"/>
            <a:r>
              <a:rPr lang="en-US" altLang="zh-TW" smtClean="0">
                <a:ea typeface="新細明體" charset="-120"/>
              </a:rPr>
              <a:t>Every header carries both sequence number (of data being sent, if any) and acknowledgment number (of last data octet +1 received in order)</a:t>
            </a:r>
          </a:p>
          <a:p>
            <a:pPr eaLnBrk="1" hangingPunct="1"/>
            <a:r>
              <a:rPr lang="en-US" altLang="zh-TW" smtClean="0">
                <a:ea typeface="新細明體" charset="-120"/>
              </a:rPr>
              <a:t>Numbering is by byte in stream</a:t>
            </a:r>
          </a:p>
          <a:p>
            <a:pPr eaLnBrk="1" hangingPunct="1"/>
            <a:r>
              <a:rPr lang="en-US" altLang="zh-TW" smtClean="0">
                <a:ea typeface="新細明體" charset="-120"/>
              </a:rPr>
              <a:t>IP header provides TCP length value</a:t>
            </a:r>
          </a:p>
        </p:txBody>
      </p:sp>
    </p:spTree>
    <p:extLst>
      <p:ext uri="{BB962C8B-B14F-4D97-AF65-F5344CB8AC3E}">
        <p14:creationId xmlns:p14="http://schemas.microsoft.com/office/powerpoint/2010/main" val="370318184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altLang="zh-TW" smtClean="0">
                <a:ea typeface="新細明體" pitchFamily="18" charset="-120"/>
              </a:rPr>
              <a:t>TCP, cont</a:t>
            </a:r>
            <a:r>
              <a:rPr lang="en-US" altLang="zh-TW" smtClean="0">
                <a:latin typeface="Arial"/>
                <a:ea typeface="新細明體" pitchFamily="18" charset="-120"/>
              </a:rPr>
              <a:t>’</a:t>
            </a:r>
            <a:r>
              <a:rPr lang="en-US" altLang="zh-TW" smtClean="0">
                <a:ea typeface="新細明體" pitchFamily="18" charset="-120"/>
              </a:rPr>
              <a:t>d</a:t>
            </a:r>
          </a:p>
        </p:txBody>
      </p:sp>
      <p:sp>
        <p:nvSpPr>
          <p:cNvPr id="19459"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ea typeface="新細明體" charset="-120"/>
              </a:rPr>
              <a:t>Because sessions span individual segments/packets there is state kept for each session</a:t>
            </a:r>
          </a:p>
          <a:p>
            <a:pPr eaLnBrk="1" hangingPunct="1"/>
            <a:r>
              <a:rPr lang="en-US" altLang="zh-TW" smtClean="0">
                <a:ea typeface="新細明體" charset="-120"/>
              </a:rPr>
              <a:t>Session startup and shutdown requires 3-4 packets, called a </a:t>
            </a:r>
            <a:r>
              <a:rPr lang="en-US" altLang="zh-TW" smtClean="0">
                <a:latin typeface="Arial" charset="0"/>
                <a:ea typeface="新細明體" charset="-120"/>
              </a:rPr>
              <a:t>“</a:t>
            </a:r>
            <a:r>
              <a:rPr lang="en-US" altLang="zh-TW" smtClean="0">
                <a:ea typeface="新細明體" charset="-120"/>
              </a:rPr>
              <a:t>three way handshake</a:t>
            </a:r>
            <a:r>
              <a:rPr lang="en-US" altLang="zh-TW" smtClean="0">
                <a:latin typeface="Arial" charset="0"/>
                <a:ea typeface="新細明體" charset="-120"/>
              </a:rPr>
              <a:t>”</a:t>
            </a:r>
            <a:endParaRPr lang="en-US" altLang="zh-TW" smtClean="0">
              <a:ea typeface="新細明體" charset="-120"/>
            </a:endParaRPr>
          </a:p>
          <a:p>
            <a:pPr eaLnBrk="1" hangingPunct="1"/>
            <a:r>
              <a:rPr lang="en-US" altLang="zh-TW" smtClean="0">
                <a:ea typeface="新細明體" charset="-120"/>
              </a:rPr>
              <a:t>Poor clients can leave sessions half open (SYN attack style) or half closed</a:t>
            </a:r>
          </a:p>
        </p:txBody>
      </p:sp>
    </p:spTree>
    <p:extLst>
      <p:ext uri="{BB962C8B-B14F-4D97-AF65-F5344CB8AC3E}">
        <p14:creationId xmlns:p14="http://schemas.microsoft.com/office/powerpoint/2010/main" val="300142993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Oval 2"/>
          <p:cNvSpPr>
            <a:spLocks noChangeArrowheads="1"/>
          </p:cNvSpPr>
          <p:nvPr/>
        </p:nvSpPr>
        <p:spPr bwMode="auto">
          <a:xfrm>
            <a:off x="609600" y="4648200"/>
            <a:ext cx="2209800" cy="7620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IP for www.cnn.com?</a:t>
            </a:r>
          </a:p>
          <a:p>
            <a:pPr algn="ctr"/>
            <a:r>
              <a:rPr lang="en-US" altLang="zh-TW" sz="1200" b="1">
                <a:latin typeface="Courier New" pitchFamily="49" charset="0"/>
              </a:rPr>
              <a:t>I have no clue</a:t>
            </a:r>
          </a:p>
        </p:txBody>
      </p:sp>
      <p:sp>
        <p:nvSpPr>
          <p:cNvPr id="215043" name="Rectangle 3"/>
          <p:cNvSpPr>
            <a:spLocks noChangeArrowheads="1"/>
          </p:cNvSpPr>
          <p:nvPr/>
        </p:nvSpPr>
        <p:spPr bwMode="auto">
          <a:xfrm>
            <a:off x="152400" y="1905000"/>
            <a:ext cx="2667000" cy="762000"/>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Each name server knows</a:t>
            </a:r>
          </a:p>
          <a:p>
            <a:pPr algn="ctr"/>
            <a:r>
              <a:rPr lang="en-US" altLang="zh-TW" sz="1200" b="1">
                <a:latin typeface="Courier New" pitchFamily="49" charset="0"/>
              </a:rPr>
              <a:t>the way to one level down</a:t>
            </a:r>
          </a:p>
          <a:p>
            <a:pPr algn="ctr"/>
            <a:r>
              <a:rPr lang="en-US" altLang="zh-TW" sz="1200" b="1">
                <a:latin typeface="Courier New" pitchFamily="49" charset="0"/>
              </a:rPr>
              <a:t>and to root</a:t>
            </a:r>
          </a:p>
        </p:txBody>
      </p:sp>
      <p:sp>
        <p:nvSpPr>
          <p:cNvPr id="215044" name="Line 4"/>
          <p:cNvSpPr>
            <a:spLocks noChangeShapeType="1"/>
          </p:cNvSpPr>
          <p:nvPr/>
        </p:nvSpPr>
        <p:spPr bwMode="auto">
          <a:xfrm flipV="1">
            <a:off x="6248400" y="4559300"/>
            <a:ext cx="0" cy="381000"/>
          </a:xfrm>
          <a:prstGeom prst="line">
            <a:avLst/>
          </a:prstGeom>
          <a:noFill/>
          <a:ln w="254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045" name="Freeform 5"/>
          <p:cNvSpPr>
            <a:spLocks/>
          </p:cNvSpPr>
          <p:nvPr/>
        </p:nvSpPr>
        <p:spPr bwMode="auto">
          <a:xfrm>
            <a:off x="6248400" y="2667000"/>
            <a:ext cx="1588" cy="800100"/>
          </a:xfrm>
          <a:custGeom>
            <a:avLst/>
            <a:gdLst>
              <a:gd name="T0" fmla="*/ 0 w 1"/>
              <a:gd name="T1" fmla="*/ 800100 h 504"/>
              <a:gd name="T2" fmla="*/ 1588 w 1"/>
              <a:gd name="T3" fmla="*/ 0 h 504"/>
              <a:gd name="T4" fmla="*/ 0 60000 65536"/>
              <a:gd name="T5" fmla="*/ 0 60000 65536"/>
            </a:gdLst>
            <a:ahLst/>
            <a:cxnLst>
              <a:cxn ang="T4">
                <a:pos x="T0" y="T1"/>
              </a:cxn>
              <a:cxn ang="T5">
                <a:pos x="T2" y="T3"/>
              </a:cxn>
            </a:cxnLst>
            <a:rect l="0" t="0" r="r" b="b"/>
            <a:pathLst>
              <a:path w="1" h="504">
                <a:moveTo>
                  <a:pt x="0" y="504"/>
                </a:moveTo>
                <a:lnTo>
                  <a:pt x="1" y="0"/>
                </a:lnTo>
              </a:path>
            </a:pathLst>
          </a:custGeom>
          <a:noFill/>
          <a:ln w="25400">
            <a:solidFill>
              <a:schemeClr val="accent2"/>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046" name="Oval 6"/>
          <p:cNvSpPr>
            <a:spLocks noChangeArrowheads="1"/>
          </p:cNvSpPr>
          <p:nvPr/>
        </p:nvSpPr>
        <p:spPr bwMode="auto">
          <a:xfrm>
            <a:off x="4343400" y="3429000"/>
            <a:ext cx="2819400" cy="11430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COM: I dunno www.cnn.com,</a:t>
            </a:r>
          </a:p>
          <a:p>
            <a:pPr algn="ctr"/>
            <a:r>
              <a:rPr lang="en-US" altLang="zh-TW" sz="1200" b="1">
                <a:latin typeface="Courier New" pitchFamily="49" charset="0"/>
              </a:rPr>
              <a:t> I will ask CNN.COM below</a:t>
            </a:r>
          </a:p>
        </p:txBody>
      </p:sp>
      <p:sp>
        <p:nvSpPr>
          <p:cNvPr id="215047" name="Line 7"/>
          <p:cNvSpPr>
            <a:spLocks noChangeShapeType="1"/>
          </p:cNvSpPr>
          <p:nvPr/>
        </p:nvSpPr>
        <p:spPr bwMode="auto">
          <a:xfrm>
            <a:off x="5029200" y="4495800"/>
            <a:ext cx="0" cy="45720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048" name="Oval 8"/>
          <p:cNvSpPr>
            <a:spLocks noChangeArrowheads="1"/>
          </p:cNvSpPr>
          <p:nvPr/>
        </p:nvSpPr>
        <p:spPr bwMode="auto">
          <a:xfrm>
            <a:off x="7467600" y="4648200"/>
            <a:ext cx="1447800" cy="8382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Other COM </a:t>
            </a:r>
          </a:p>
          <a:p>
            <a:pPr algn="ctr"/>
            <a:r>
              <a:rPr lang="en-US" altLang="zh-TW" sz="1200" b="1">
                <a:latin typeface="Courier New" pitchFamily="49" charset="0"/>
              </a:rPr>
              <a:t>domains</a:t>
            </a:r>
          </a:p>
        </p:txBody>
      </p:sp>
      <p:sp>
        <p:nvSpPr>
          <p:cNvPr id="215049" name="Freeform 9"/>
          <p:cNvSpPr>
            <a:spLocks/>
          </p:cNvSpPr>
          <p:nvPr/>
        </p:nvSpPr>
        <p:spPr bwMode="auto">
          <a:xfrm>
            <a:off x="7048500" y="4229100"/>
            <a:ext cx="571500" cy="571500"/>
          </a:xfrm>
          <a:custGeom>
            <a:avLst/>
            <a:gdLst>
              <a:gd name="T0" fmla="*/ 0 w 360"/>
              <a:gd name="T1" fmla="*/ 0 h 360"/>
              <a:gd name="T2" fmla="*/ 571500 w 360"/>
              <a:gd name="T3" fmla="*/ 571500 h 360"/>
              <a:gd name="T4" fmla="*/ 0 60000 65536"/>
              <a:gd name="T5" fmla="*/ 0 60000 65536"/>
            </a:gdLst>
            <a:ahLst/>
            <a:cxnLst>
              <a:cxn ang="T4">
                <a:pos x="T0" y="T1"/>
              </a:cxn>
              <a:cxn ang="T5">
                <a:pos x="T2" y="T3"/>
              </a:cxn>
            </a:cxnLst>
            <a:rect l="0" t="0" r="r" b="b"/>
            <a:pathLst>
              <a:path w="360" h="360">
                <a:moveTo>
                  <a:pt x="0" y="0"/>
                </a:moveTo>
                <a:lnTo>
                  <a:pt x="360" y="360"/>
                </a:lnTo>
              </a:path>
            </a:pathLst>
          </a:custGeom>
          <a:noFill/>
          <a:ln w="25400" cmpd="sng">
            <a:solidFill>
              <a:schemeClr val="tx1"/>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050" name="AutoShape 10"/>
          <p:cNvSpPr>
            <a:spLocks noChangeArrowheads="1"/>
          </p:cNvSpPr>
          <p:nvPr/>
        </p:nvSpPr>
        <p:spPr bwMode="auto">
          <a:xfrm>
            <a:off x="7162800" y="990600"/>
            <a:ext cx="381000" cy="304800"/>
          </a:xfrm>
          <a:prstGeom prst="star5">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ea typeface="新細明體" pitchFamily="18" charset="-120"/>
            </a:endParaRPr>
          </a:p>
        </p:txBody>
      </p:sp>
      <p:sp>
        <p:nvSpPr>
          <p:cNvPr id="215051" name="Oval 11"/>
          <p:cNvSpPr>
            <a:spLocks noChangeArrowheads="1"/>
          </p:cNvSpPr>
          <p:nvPr/>
        </p:nvSpPr>
        <p:spPr bwMode="auto">
          <a:xfrm>
            <a:off x="4419600" y="4876800"/>
            <a:ext cx="2667000" cy="12954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CNN.COM: I know</a:t>
            </a:r>
          </a:p>
          <a:p>
            <a:pPr algn="ctr"/>
            <a:r>
              <a:rPr lang="en-US" altLang="zh-TW" sz="1200" b="1">
                <a:latin typeface="Courier New" pitchFamily="49" charset="0"/>
              </a:rPr>
              <a:t>www.cnn.com! Here is </a:t>
            </a:r>
          </a:p>
          <a:p>
            <a:pPr algn="ctr"/>
            <a:r>
              <a:rPr lang="en-US" altLang="zh-TW" sz="1200" b="1">
                <a:latin typeface="Courier New" pitchFamily="49" charset="0"/>
              </a:rPr>
              <a:t>its IP address</a:t>
            </a:r>
          </a:p>
        </p:txBody>
      </p:sp>
      <p:sp>
        <p:nvSpPr>
          <p:cNvPr id="215052" name="Oval 12"/>
          <p:cNvSpPr>
            <a:spLocks noChangeArrowheads="1"/>
          </p:cNvSpPr>
          <p:nvPr/>
        </p:nvSpPr>
        <p:spPr bwMode="auto">
          <a:xfrm>
            <a:off x="7315200" y="5867400"/>
            <a:ext cx="1524000" cy="6858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Other CNN.COM</a:t>
            </a:r>
          </a:p>
          <a:p>
            <a:pPr algn="ctr"/>
            <a:r>
              <a:rPr lang="en-US" altLang="zh-TW" sz="1200" b="1">
                <a:latin typeface="Courier New" pitchFamily="49" charset="0"/>
              </a:rPr>
              <a:t>machines</a:t>
            </a:r>
          </a:p>
        </p:txBody>
      </p:sp>
      <p:sp>
        <p:nvSpPr>
          <p:cNvPr id="215053" name="Freeform 13"/>
          <p:cNvSpPr>
            <a:spLocks/>
          </p:cNvSpPr>
          <p:nvPr/>
        </p:nvSpPr>
        <p:spPr bwMode="auto">
          <a:xfrm>
            <a:off x="6934200" y="5829300"/>
            <a:ext cx="406400" cy="298450"/>
          </a:xfrm>
          <a:custGeom>
            <a:avLst/>
            <a:gdLst>
              <a:gd name="T0" fmla="*/ 0 w 256"/>
              <a:gd name="T1" fmla="*/ 0 h 188"/>
              <a:gd name="T2" fmla="*/ 406400 w 256"/>
              <a:gd name="T3" fmla="*/ 298450 h 188"/>
              <a:gd name="T4" fmla="*/ 381000 w 256"/>
              <a:gd name="T5" fmla="*/ 285750 h 188"/>
              <a:gd name="T6" fmla="*/ 0 60000 65536"/>
              <a:gd name="T7" fmla="*/ 0 60000 65536"/>
              <a:gd name="T8" fmla="*/ 0 60000 65536"/>
            </a:gdLst>
            <a:ahLst/>
            <a:cxnLst>
              <a:cxn ang="T6">
                <a:pos x="T0" y="T1"/>
              </a:cxn>
              <a:cxn ang="T7">
                <a:pos x="T2" y="T3"/>
              </a:cxn>
              <a:cxn ang="T8">
                <a:pos x="T4" y="T5"/>
              </a:cxn>
            </a:cxnLst>
            <a:rect l="0" t="0" r="r" b="b"/>
            <a:pathLst>
              <a:path w="256" h="188">
                <a:moveTo>
                  <a:pt x="0" y="0"/>
                </a:moveTo>
                <a:lnTo>
                  <a:pt x="256" y="188"/>
                </a:lnTo>
                <a:lnTo>
                  <a:pt x="240" y="180"/>
                </a:lnTo>
              </a:path>
            </a:pathLst>
          </a:custGeom>
          <a:noFill/>
          <a:ln w="25400" cmpd="sng">
            <a:solidFill>
              <a:schemeClr val="tx1"/>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054" name="Rectangle 14"/>
          <p:cNvSpPr>
            <a:spLocks noGrp="1" noChangeArrowheads="1"/>
          </p:cNvSpPr>
          <p:nvPr>
            <p:ph type="title"/>
          </p:nvPr>
        </p:nvSpPr>
        <p:spPr/>
        <p:txBody>
          <a:bodyPr/>
          <a:lstStyle/>
          <a:p>
            <a:pPr eaLnBrk="1" hangingPunct="1">
              <a:defRPr/>
            </a:pPr>
            <a:r>
              <a:rPr lang="en-US" altLang="zh-TW" smtClean="0">
                <a:ea typeface="新細明體" pitchFamily="18" charset="-120"/>
              </a:rPr>
              <a:t>DNS name resolution</a:t>
            </a:r>
          </a:p>
        </p:txBody>
      </p:sp>
      <p:sp>
        <p:nvSpPr>
          <p:cNvPr id="20495" name="Rectangle 15"/>
          <p:cNvSpPr>
            <a:spLocks noGrp="1" noChangeArrowheads="1"/>
          </p:cNvSpPr>
          <p:nvPr>
            <p:ph type="body" idx="4294967295"/>
          </p:nvPr>
        </p:nvSpPr>
        <p:spPr>
          <a:xfrm>
            <a:off x="685800" y="1676400"/>
            <a:ext cx="7772400" cy="76200"/>
          </a:xfrm>
          <a:prstGeom prst="rect">
            <a:avLst/>
          </a:prstGeom>
        </p:spPr>
        <p:txBody>
          <a:bodyPr/>
          <a:lstStyle/>
          <a:p>
            <a:pPr eaLnBrk="1" hangingPunct="1">
              <a:buFont typeface="Wingdings" pitchFamily="2" charset="2"/>
              <a:buNone/>
            </a:pPr>
            <a:endParaRPr lang="zh-TW" altLang="zh-TW" smtClean="0">
              <a:ea typeface="新細明體" charset="-120"/>
            </a:endParaRPr>
          </a:p>
        </p:txBody>
      </p:sp>
      <p:sp>
        <p:nvSpPr>
          <p:cNvPr id="215056" name="Freeform 16"/>
          <p:cNvSpPr>
            <a:spLocks/>
          </p:cNvSpPr>
          <p:nvPr/>
        </p:nvSpPr>
        <p:spPr bwMode="auto">
          <a:xfrm>
            <a:off x="4953000" y="2552700"/>
            <a:ext cx="1588" cy="952500"/>
          </a:xfrm>
          <a:custGeom>
            <a:avLst/>
            <a:gdLst>
              <a:gd name="T0" fmla="*/ 0 w 1"/>
              <a:gd name="T1" fmla="*/ 0 h 600"/>
              <a:gd name="T2" fmla="*/ 1588 w 1"/>
              <a:gd name="T3" fmla="*/ 952500 h 600"/>
              <a:gd name="T4" fmla="*/ 0 60000 65536"/>
              <a:gd name="T5" fmla="*/ 0 60000 65536"/>
            </a:gdLst>
            <a:ahLst/>
            <a:cxnLst>
              <a:cxn ang="T4">
                <a:pos x="T0" y="T1"/>
              </a:cxn>
              <a:cxn ang="T5">
                <a:pos x="T2" y="T3"/>
              </a:cxn>
            </a:cxnLst>
            <a:rect l="0" t="0" r="r" b="b"/>
            <a:pathLst>
              <a:path w="1" h="600">
                <a:moveTo>
                  <a:pt x="0" y="0"/>
                </a:moveTo>
                <a:lnTo>
                  <a:pt x="1" y="600"/>
                </a:lnTo>
              </a:path>
            </a:pathLst>
          </a:custGeom>
          <a:noFill/>
          <a:ln w="25400">
            <a:solidFill>
              <a:schemeClr val="tx1"/>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215057" name="AutoShape 17"/>
          <p:cNvCxnSpPr>
            <a:cxnSpLocks noChangeShapeType="1"/>
            <a:stCxn id="215042" idx="0"/>
            <a:endCxn id="215060" idx="2"/>
          </p:cNvCxnSpPr>
          <p:nvPr/>
        </p:nvCxnSpPr>
        <p:spPr bwMode="auto">
          <a:xfrm rot="-5400000">
            <a:off x="1866900" y="2095500"/>
            <a:ext cx="2400300" cy="2705100"/>
          </a:xfrm>
          <a:prstGeom prst="curvedConnector2">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058" name="Line 18"/>
          <p:cNvSpPr>
            <a:spLocks noChangeShapeType="1"/>
          </p:cNvSpPr>
          <p:nvPr/>
        </p:nvSpPr>
        <p:spPr bwMode="auto">
          <a:xfrm>
            <a:off x="7232650" y="2571750"/>
            <a:ext cx="609600" cy="68580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059" name="Oval 19"/>
          <p:cNvSpPr>
            <a:spLocks noChangeArrowheads="1"/>
          </p:cNvSpPr>
          <p:nvPr/>
        </p:nvSpPr>
        <p:spPr bwMode="auto">
          <a:xfrm>
            <a:off x="7797800" y="3048000"/>
            <a:ext cx="990600" cy="6858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200" b="1">
                <a:latin typeface="Courier New" pitchFamily="49" charset="0"/>
              </a:rPr>
              <a:t>Other top</a:t>
            </a:r>
          </a:p>
          <a:p>
            <a:pPr algn="ctr"/>
            <a:r>
              <a:rPr lang="en-US" altLang="zh-TW" sz="1200" b="1">
                <a:latin typeface="Courier New" pitchFamily="49" charset="0"/>
              </a:rPr>
              <a:t>domains</a:t>
            </a:r>
          </a:p>
        </p:txBody>
      </p:sp>
      <p:sp>
        <p:nvSpPr>
          <p:cNvPr id="215060" name="Oval 20"/>
          <p:cNvSpPr>
            <a:spLocks noChangeArrowheads="1"/>
          </p:cNvSpPr>
          <p:nvPr/>
        </p:nvSpPr>
        <p:spPr bwMode="auto">
          <a:xfrm>
            <a:off x="4419600" y="1828800"/>
            <a:ext cx="3429000" cy="8382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en-US" altLang="zh-TW" sz="1400" b="1">
                <a:latin typeface="Courier New" pitchFamily="49" charset="0"/>
              </a:rPr>
              <a:t>Root: I dunno www.cnn.com. </a:t>
            </a:r>
          </a:p>
          <a:p>
            <a:pPr algn="ctr"/>
            <a:r>
              <a:rPr lang="en-US" altLang="zh-TW" sz="1400" b="1">
                <a:latin typeface="Courier New" pitchFamily="49" charset="0"/>
              </a:rPr>
              <a:t>I will ask .COM below</a:t>
            </a:r>
            <a:endParaRPr lang="en-US" altLang="zh-TW" sz="1200" b="1">
              <a:latin typeface="Courier New" pitchFamily="49" charset="0"/>
            </a:endParaRPr>
          </a:p>
        </p:txBody>
      </p:sp>
      <p:cxnSp>
        <p:nvCxnSpPr>
          <p:cNvPr id="215061" name="AutoShape 21"/>
          <p:cNvCxnSpPr>
            <a:cxnSpLocks noChangeShapeType="1"/>
            <a:stCxn id="215060" idx="2"/>
          </p:cNvCxnSpPr>
          <p:nvPr/>
        </p:nvCxnSpPr>
        <p:spPr bwMode="auto">
          <a:xfrm rot="10800000" flipV="1">
            <a:off x="2362200" y="2247900"/>
            <a:ext cx="2057400" cy="2473325"/>
          </a:xfrm>
          <a:prstGeom prst="curvedConnector2">
            <a:avLst/>
          </a:prstGeom>
          <a:noFill/>
          <a:ln w="254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6882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p:cTn id="7" dur="500" fill="hold"/>
                                        <p:tgtEl>
                                          <p:spTgt spid="215042"/>
                                        </p:tgtEl>
                                        <p:attrNameLst>
                                          <p:attrName>ppt_w</p:attrName>
                                        </p:attrNameLst>
                                      </p:cBhvr>
                                      <p:tavLst>
                                        <p:tav tm="0">
                                          <p:val>
                                            <p:fltVal val="0"/>
                                          </p:val>
                                        </p:tav>
                                        <p:tav tm="100000">
                                          <p:val>
                                            <p:strVal val="#ppt_w"/>
                                          </p:val>
                                        </p:tav>
                                      </p:tavLst>
                                    </p:anim>
                                    <p:anim calcmode="lin" valueType="num">
                                      <p:cBhvr>
                                        <p:cTn id="8" dur="500" fill="hold"/>
                                        <p:tgtEl>
                                          <p:spTgt spid="2150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5043"/>
                                        </p:tgtEl>
                                        <p:attrNameLst>
                                          <p:attrName>style.visibility</p:attrName>
                                        </p:attrNameLst>
                                      </p:cBhvr>
                                      <p:to>
                                        <p:strVal val="visible"/>
                                      </p:to>
                                    </p:set>
                                    <p:animEffect transition="in" filter="dissolve">
                                      <p:cBhvr>
                                        <p:cTn id="13" dur="500"/>
                                        <p:tgtEl>
                                          <p:spTgt spid="2150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15057"/>
                                        </p:tgtEl>
                                        <p:attrNameLst>
                                          <p:attrName>style.visibility</p:attrName>
                                        </p:attrNameLst>
                                      </p:cBhvr>
                                      <p:to>
                                        <p:strVal val="visible"/>
                                      </p:to>
                                    </p:set>
                                    <p:animEffect transition="in" filter="wipe(down)">
                                      <p:cBhvr>
                                        <p:cTn id="18" dur="500"/>
                                        <p:tgtEl>
                                          <p:spTgt spid="215057"/>
                                        </p:tgtEl>
                                      </p:cBhvr>
                                    </p:animEffect>
                                  </p:childTnLst>
                                </p:cTn>
                              </p:par>
                            </p:childTnLst>
                          </p:cTn>
                        </p:par>
                        <p:par>
                          <p:cTn id="19" fill="hold" nodeType="afterGroup">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15060"/>
                                        </p:tgtEl>
                                        <p:attrNameLst>
                                          <p:attrName>style.visibility</p:attrName>
                                        </p:attrNameLst>
                                      </p:cBhvr>
                                      <p:to>
                                        <p:strVal val="visible"/>
                                      </p:to>
                                    </p:set>
                                    <p:anim calcmode="lin" valueType="num">
                                      <p:cBhvr>
                                        <p:cTn id="22" dur="500" fill="hold"/>
                                        <p:tgtEl>
                                          <p:spTgt spid="215060"/>
                                        </p:tgtEl>
                                        <p:attrNameLst>
                                          <p:attrName>ppt_w</p:attrName>
                                        </p:attrNameLst>
                                      </p:cBhvr>
                                      <p:tavLst>
                                        <p:tav tm="0">
                                          <p:val>
                                            <p:fltVal val="0"/>
                                          </p:val>
                                        </p:tav>
                                        <p:tav tm="100000">
                                          <p:val>
                                            <p:strVal val="#ppt_w"/>
                                          </p:val>
                                        </p:tav>
                                      </p:tavLst>
                                    </p:anim>
                                    <p:anim calcmode="lin" valueType="num">
                                      <p:cBhvr>
                                        <p:cTn id="23" dur="500" fill="hold"/>
                                        <p:tgtEl>
                                          <p:spTgt spid="215060"/>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15058"/>
                                        </p:tgtEl>
                                        <p:attrNameLst>
                                          <p:attrName>style.visibility</p:attrName>
                                        </p:attrNameLst>
                                      </p:cBhvr>
                                      <p:to>
                                        <p:strVal val="visible"/>
                                      </p:to>
                                    </p:set>
                                    <p:animEffect transition="in" filter="wipe(up)">
                                      <p:cBhvr>
                                        <p:cTn id="28" dur="500"/>
                                        <p:tgtEl>
                                          <p:spTgt spid="215058"/>
                                        </p:tgtEl>
                                      </p:cBhvr>
                                    </p:animEffect>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15059"/>
                                        </p:tgtEl>
                                        <p:attrNameLst>
                                          <p:attrName>style.visibility</p:attrName>
                                        </p:attrNameLst>
                                      </p:cBhvr>
                                      <p:to>
                                        <p:strVal val="visible"/>
                                      </p:to>
                                    </p:set>
                                    <p:anim calcmode="lin" valueType="num">
                                      <p:cBhvr>
                                        <p:cTn id="32" dur="500" fill="hold"/>
                                        <p:tgtEl>
                                          <p:spTgt spid="215059"/>
                                        </p:tgtEl>
                                        <p:attrNameLst>
                                          <p:attrName>ppt_w</p:attrName>
                                        </p:attrNameLst>
                                      </p:cBhvr>
                                      <p:tavLst>
                                        <p:tav tm="0">
                                          <p:val>
                                            <p:fltVal val="0"/>
                                          </p:val>
                                        </p:tav>
                                        <p:tav tm="100000">
                                          <p:val>
                                            <p:strVal val="#ppt_w"/>
                                          </p:val>
                                        </p:tav>
                                      </p:tavLst>
                                    </p:anim>
                                    <p:anim calcmode="lin" valueType="num">
                                      <p:cBhvr>
                                        <p:cTn id="33" dur="500" fill="hold"/>
                                        <p:tgtEl>
                                          <p:spTgt spid="21505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215056"/>
                                        </p:tgtEl>
                                        <p:attrNameLst>
                                          <p:attrName>style.visibility</p:attrName>
                                        </p:attrNameLst>
                                      </p:cBhvr>
                                      <p:to>
                                        <p:strVal val="visible"/>
                                      </p:to>
                                    </p:set>
                                    <p:animEffect transition="in" filter="wipe(up)">
                                      <p:cBhvr>
                                        <p:cTn id="37" dur="500"/>
                                        <p:tgtEl>
                                          <p:spTgt spid="215056"/>
                                        </p:tgtEl>
                                      </p:cBhvr>
                                    </p:animEffect>
                                  </p:childTnLst>
                                </p:cTn>
                              </p:par>
                            </p:childTnLst>
                          </p:cTn>
                        </p:par>
                        <p:par>
                          <p:cTn id="38" fill="hold" nodeType="afterGroup">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215046"/>
                                        </p:tgtEl>
                                        <p:attrNameLst>
                                          <p:attrName>style.visibility</p:attrName>
                                        </p:attrNameLst>
                                      </p:cBhvr>
                                      <p:to>
                                        <p:strVal val="visible"/>
                                      </p:to>
                                    </p:set>
                                    <p:anim calcmode="lin" valueType="num">
                                      <p:cBhvr>
                                        <p:cTn id="41" dur="500" fill="hold"/>
                                        <p:tgtEl>
                                          <p:spTgt spid="215046"/>
                                        </p:tgtEl>
                                        <p:attrNameLst>
                                          <p:attrName>ppt_w</p:attrName>
                                        </p:attrNameLst>
                                      </p:cBhvr>
                                      <p:tavLst>
                                        <p:tav tm="0">
                                          <p:val>
                                            <p:fltVal val="0"/>
                                          </p:val>
                                        </p:tav>
                                        <p:tav tm="100000">
                                          <p:val>
                                            <p:strVal val="#ppt_w"/>
                                          </p:val>
                                        </p:tav>
                                      </p:tavLst>
                                    </p:anim>
                                    <p:anim calcmode="lin" valueType="num">
                                      <p:cBhvr>
                                        <p:cTn id="42" dur="500" fill="hold"/>
                                        <p:tgtEl>
                                          <p:spTgt spid="215046"/>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15049"/>
                                        </p:tgtEl>
                                        <p:attrNameLst>
                                          <p:attrName>style.visibility</p:attrName>
                                        </p:attrNameLst>
                                      </p:cBhvr>
                                      <p:to>
                                        <p:strVal val="visible"/>
                                      </p:to>
                                    </p:set>
                                    <p:animEffect transition="in" filter="wipe(up)">
                                      <p:cBhvr>
                                        <p:cTn id="47" dur="500"/>
                                        <p:tgtEl>
                                          <p:spTgt spid="215049"/>
                                        </p:tgtEl>
                                      </p:cBhvr>
                                    </p:animEffect>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215048"/>
                                        </p:tgtEl>
                                        <p:attrNameLst>
                                          <p:attrName>style.visibility</p:attrName>
                                        </p:attrNameLst>
                                      </p:cBhvr>
                                      <p:to>
                                        <p:strVal val="visible"/>
                                      </p:to>
                                    </p:set>
                                    <p:anim calcmode="lin" valueType="num">
                                      <p:cBhvr>
                                        <p:cTn id="51" dur="500" fill="hold"/>
                                        <p:tgtEl>
                                          <p:spTgt spid="215048"/>
                                        </p:tgtEl>
                                        <p:attrNameLst>
                                          <p:attrName>ppt_w</p:attrName>
                                        </p:attrNameLst>
                                      </p:cBhvr>
                                      <p:tavLst>
                                        <p:tav tm="0">
                                          <p:val>
                                            <p:fltVal val="0"/>
                                          </p:val>
                                        </p:tav>
                                        <p:tav tm="100000">
                                          <p:val>
                                            <p:strVal val="#ppt_w"/>
                                          </p:val>
                                        </p:tav>
                                      </p:tavLst>
                                    </p:anim>
                                    <p:anim calcmode="lin" valueType="num">
                                      <p:cBhvr>
                                        <p:cTn id="52" dur="500" fill="hold"/>
                                        <p:tgtEl>
                                          <p:spTgt spid="215048"/>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215047"/>
                                        </p:tgtEl>
                                        <p:attrNameLst>
                                          <p:attrName>style.visibility</p:attrName>
                                        </p:attrNameLst>
                                      </p:cBhvr>
                                      <p:to>
                                        <p:strVal val="visible"/>
                                      </p:to>
                                    </p:set>
                                    <p:animEffect transition="in" filter="wipe(up)">
                                      <p:cBhvr>
                                        <p:cTn id="56" dur="500"/>
                                        <p:tgtEl>
                                          <p:spTgt spid="215047"/>
                                        </p:tgtEl>
                                      </p:cBhvr>
                                    </p:animEffect>
                                  </p:childTnLst>
                                </p:cTn>
                              </p:par>
                            </p:childTnLst>
                          </p:cTn>
                        </p:par>
                        <p:par>
                          <p:cTn id="57" fill="hold" nodeType="afterGroup">
                            <p:stCondLst>
                              <p:cond delay="1500"/>
                            </p:stCondLst>
                            <p:childTnLst>
                              <p:par>
                                <p:cTn id="58" presetID="23" presetClass="entr" presetSubtype="16" fill="hold" grpId="0" nodeType="afterEffect">
                                  <p:stCondLst>
                                    <p:cond delay="0"/>
                                  </p:stCondLst>
                                  <p:childTnLst>
                                    <p:set>
                                      <p:cBhvr>
                                        <p:cTn id="59" dur="1" fill="hold">
                                          <p:stCondLst>
                                            <p:cond delay="0"/>
                                          </p:stCondLst>
                                        </p:cTn>
                                        <p:tgtEl>
                                          <p:spTgt spid="215051"/>
                                        </p:tgtEl>
                                        <p:attrNameLst>
                                          <p:attrName>style.visibility</p:attrName>
                                        </p:attrNameLst>
                                      </p:cBhvr>
                                      <p:to>
                                        <p:strVal val="visible"/>
                                      </p:to>
                                    </p:set>
                                    <p:anim calcmode="lin" valueType="num">
                                      <p:cBhvr>
                                        <p:cTn id="60" dur="500" fill="hold"/>
                                        <p:tgtEl>
                                          <p:spTgt spid="215051"/>
                                        </p:tgtEl>
                                        <p:attrNameLst>
                                          <p:attrName>ppt_w</p:attrName>
                                        </p:attrNameLst>
                                      </p:cBhvr>
                                      <p:tavLst>
                                        <p:tav tm="0">
                                          <p:val>
                                            <p:fltVal val="0"/>
                                          </p:val>
                                        </p:tav>
                                        <p:tav tm="100000">
                                          <p:val>
                                            <p:strVal val="#ppt_w"/>
                                          </p:val>
                                        </p:tav>
                                      </p:tavLst>
                                    </p:anim>
                                    <p:anim calcmode="lin" valueType="num">
                                      <p:cBhvr>
                                        <p:cTn id="61" dur="500" fill="hold"/>
                                        <p:tgtEl>
                                          <p:spTgt spid="215051"/>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2" presetClass="entr" presetSubtype="1" fill="hold" grpId="0" nodeType="afterEffect">
                                  <p:stCondLst>
                                    <p:cond delay="0"/>
                                  </p:stCondLst>
                                  <p:childTnLst>
                                    <p:set>
                                      <p:cBhvr>
                                        <p:cTn id="64" dur="1" fill="hold">
                                          <p:stCondLst>
                                            <p:cond delay="0"/>
                                          </p:stCondLst>
                                        </p:cTn>
                                        <p:tgtEl>
                                          <p:spTgt spid="215053"/>
                                        </p:tgtEl>
                                        <p:attrNameLst>
                                          <p:attrName>style.visibility</p:attrName>
                                        </p:attrNameLst>
                                      </p:cBhvr>
                                      <p:to>
                                        <p:strVal val="visible"/>
                                      </p:to>
                                    </p:set>
                                    <p:animEffect transition="in" filter="wipe(up)">
                                      <p:cBhvr>
                                        <p:cTn id="65" dur="500"/>
                                        <p:tgtEl>
                                          <p:spTgt spid="215053"/>
                                        </p:tgtEl>
                                      </p:cBhvr>
                                    </p:animEffect>
                                  </p:childTnLst>
                                </p:cTn>
                              </p:par>
                            </p:childTnLst>
                          </p:cTn>
                        </p:par>
                        <p:par>
                          <p:cTn id="66" fill="hold" nodeType="afterGroup">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215052"/>
                                        </p:tgtEl>
                                        <p:attrNameLst>
                                          <p:attrName>style.visibility</p:attrName>
                                        </p:attrNameLst>
                                      </p:cBhvr>
                                      <p:to>
                                        <p:strVal val="visible"/>
                                      </p:to>
                                    </p:set>
                                    <p:anim calcmode="lin" valueType="num">
                                      <p:cBhvr>
                                        <p:cTn id="69" dur="500" fill="hold"/>
                                        <p:tgtEl>
                                          <p:spTgt spid="215052"/>
                                        </p:tgtEl>
                                        <p:attrNameLst>
                                          <p:attrName>ppt_w</p:attrName>
                                        </p:attrNameLst>
                                      </p:cBhvr>
                                      <p:tavLst>
                                        <p:tav tm="0">
                                          <p:val>
                                            <p:fltVal val="0"/>
                                          </p:val>
                                        </p:tav>
                                        <p:tav tm="100000">
                                          <p:val>
                                            <p:strVal val="#ppt_w"/>
                                          </p:val>
                                        </p:tav>
                                      </p:tavLst>
                                    </p:anim>
                                    <p:anim calcmode="lin" valueType="num">
                                      <p:cBhvr>
                                        <p:cTn id="70" dur="500" fill="hold"/>
                                        <p:tgtEl>
                                          <p:spTgt spid="215052"/>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15044"/>
                                        </p:tgtEl>
                                        <p:attrNameLst>
                                          <p:attrName>style.visibility</p:attrName>
                                        </p:attrNameLst>
                                      </p:cBhvr>
                                      <p:to>
                                        <p:strVal val="visible"/>
                                      </p:to>
                                    </p:set>
                                    <p:animEffect transition="in" filter="wipe(down)">
                                      <p:cBhvr>
                                        <p:cTn id="75" dur="500"/>
                                        <p:tgtEl>
                                          <p:spTgt spid="215044"/>
                                        </p:tgtEl>
                                      </p:cBhvr>
                                    </p:animEffect>
                                  </p:childTnLst>
                                </p:cTn>
                              </p:par>
                            </p:childTnLst>
                          </p:cTn>
                        </p:par>
                        <p:par>
                          <p:cTn id="76" fill="hold" nodeType="afterGroup">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215045"/>
                                        </p:tgtEl>
                                        <p:attrNameLst>
                                          <p:attrName>style.visibility</p:attrName>
                                        </p:attrNameLst>
                                      </p:cBhvr>
                                      <p:to>
                                        <p:strVal val="visible"/>
                                      </p:to>
                                    </p:set>
                                    <p:animEffect transition="in" filter="wipe(down)">
                                      <p:cBhvr>
                                        <p:cTn id="79" dur="500"/>
                                        <p:tgtEl>
                                          <p:spTgt spid="215045"/>
                                        </p:tgtEl>
                                      </p:cBhvr>
                                    </p:animEffect>
                                  </p:childTnLst>
                                </p:cTn>
                              </p:par>
                            </p:childTnLst>
                          </p:cTn>
                        </p:par>
                        <p:par>
                          <p:cTn id="80" fill="hold" nodeType="afterGroup">
                            <p:stCondLst>
                              <p:cond delay="1000"/>
                            </p:stCondLst>
                            <p:childTnLst>
                              <p:par>
                                <p:cTn id="81" presetID="22" presetClass="entr" presetSubtype="2" fill="hold" nodeType="afterEffect">
                                  <p:stCondLst>
                                    <p:cond delay="0"/>
                                  </p:stCondLst>
                                  <p:childTnLst>
                                    <p:set>
                                      <p:cBhvr>
                                        <p:cTn id="82" dur="1" fill="hold">
                                          <p:stCondLst>
                                            <p:cond delay="0"/>
                                          </p:stCondLst>
                                        </p:cTn>
                                        <p:tgtEl>
                                          <p:spTgt spid="215061"/>
                                        </p:tgtEl>
                                        <p:attrNameLst>
                                          <p:attrName>style.visibility</p:attrName>
                                        </p:attrNameLst>
                                      </p:cBhvr>
                                      <p:to>
                                        <p:strVal val="visible"/>
                                      </p:to>
                                    </p:set>
                                    <p:animEffect transition="in" filter="wipe(right)">
                                      <p:cBhvr>
                                        <p:cTn id="83" dur="500"/>
                                        <p:tgtEl>
                                          <p:spTgt spid="21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autoUpdateAnimBg="0"/>
      <p:bldP spid="215043" grpId="0" animBg="1" autoUpdateAnimBg="0"/>
      <p:bldP spid="215044" grpId="0" animBg="1"/>
      <p:bldP spid="215045" grpId="0" animBg="1"/>
      <p:bldP spid="215046" grpId="0" animBg="1" autoUpdateAnimBg="0"/>
      <p:bldP spid="215047" grpId="0" animBg="1"/>
      <p:bldP spid="215048" grpId="0" animBg="1" autoUpdateAnimBg="0"/>
      <p:bldP spid="215049" grpId="0" animBg="1"/>
      <p:bldP spid="215051" grpId="0" animBg="1" autoUpdateAnimBg="0"/>
      <p:bldP spid="215052" grpId="0" animBg="1" autoUpdateAnimBg="0"/>
      <p:bldP spid="215053" grpId="0" animBg="1"/>
      <p:bldP spid="215056" grpId="0" animBg="1"/>
      <p:bldP spid="215058" grpId="0" animBg="1"/>
      <p:bldP spid="215059" grpId="0" animBg="1" autoUpdateAnimBg="0"/>
      <p:bldP spid="215060" grpId="0" animBg="1"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altLang="zh-TW" smtClean="0">
                <a:ea typeface="新細明體" pitchFamily="18" charset="-120"/>
              </a:rPr>
              <a:t>DNS name resolution</a:t>
            </a:r>
          </a:p>
        </p:txBody>
      </p:sp>
      <p:sp>
        <p:nvSpPr>
          <p:cNvPr id="21507"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ea typeface="新細明體" charset="-120"/>
              </a:rPr>
              <a:t>DNS servers cache/remember answers to recent queries</a:t>
            </a:r>
          </a:p>
          <a:p>
            <a:pPr eaLnBrk="1" hangingPunct="1"/>
            <a:r>
              <a:rPr lang="en-US" altLang="zh-TW" smtClean="0">
                <a:ea typeface="新細明體" charset="-120"/>
              </a:rPr>
              <a:t>Caching-only DNS server asks a local friend (forwarding) or root (otherwise) for answers it does not have cached. This is a good item to keep on a wire.</a:t>
            </a:r>
          </a:p>
          <a:p>
            <a:pPr eaLnBrk="1" hangingPunct="1"/>
            <a:r>
              <a:rPr lang="en-US" altLang="zh-TW" smtClean="0">
                <a:ea typeface="新細明體" charset="-120"/>
              </a:rPr>
              <a:t>Reference DNS server is BIND, Berkeley Internet Name Daemon, see www.isc.org</a:t>
            </a:r>
          </a:p>
        </p:txBody>
      </p:sp>
    </p:spTree>
    <p:extLst>
      <p:ext uri="{BB962C8B-B14F-4D97-AF65-F5344CB8AC3E}">
        <p14:creationId xmlns:p14="http://schemas.microsoft.com/office/powerpoint/2010/main" val="287230168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827088" y="1541463"/>
            <a:ext cx="8316912" cy="1462087"/>
          </a:xfrm>
        </p:spPr>
        <p:txBody>
          <a:bodyPr/>
          <a:lstStyle/>
          <a:p>
            <a:pPr eaLnBrk="1" hangingPunct="1">
              <a:defRPr/>
            </a:pPr>
            <a:r>
              <a:rPr lang="en-US" altLang="zh-TW" sz="3000" smtClean="0"/>
              <a:t>Internetworking with TCP/IP (Winsock version)</a:t>
            </a:r>
          </a:p>
        </p:txBody>
      </p:sp>
    </p:spTree>
    <p:extLst>
      <p:ext uri="{BB962C8B-B14F-4D97-AF65-F5344CB8AC3E}">
        <p14:creationId xmlns:p14="http://schemas.microsoft.com/office/powerpoint/2010/main" val="2288823117"/>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altLang="zh-TW" smtClean="0">
                <a:latin typeface="標楷體" pitchFamily="65" charset="-120"/>
                <a:ea typeface="標楷體" pitchFamily="65" charset="-120"/>
              </a:rPr>
              <a:t>Client/Server Paradigm</a:t>
            </a:r>
          </a:p>
        </p:txBody>
      </p:sp>
      <p:sp>
        <p:nvSpPr>
          <p:cNvPr id="23555"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mtClean="0">
                <a:latin typeface="標楷體" pitchFamily="65" charset="-120"/>
                <a:ea typeface="標楷體" pitchFamily="65" charset="-120"/>
              </a:rPr>
              <a:t>Client/Server </a:t>
            </a:r>
            <a:r>
              <a:rPr lang="en-US" altLang="zh-TW" smtClean="0">
                <a:latin typeface="標楷體" pitchFamily="65" charset="-120"/>
                <a:ea typeface="標楷體" pitchFamily="65" charset="-120"/>
                <a:sym typeface="Wingdings" pitchFamily="2" charset="2"/>
              </a:rPr>
              <a:t> </a:t>
            </a:r>
            <a:r>
              <a:rPr lang="zh-TW" altLang="en-US" smtClean="0">
                <a:latin typeface="標楷體" pitchFamily="65" charset="-120"/>
                <a:ea typeface="標楷體" pitchFamily="65" charset="-120"/>
              </a:rPr>
              <a:t>主從式架構</a:t>
            </a:r>
          </a:p>
          <a:p>
            <a:pPr eaLnBrk="1" hangingPunct="1"/>
            <a:r>
              <a:rPr lang="en-US" altLang="zh-TW" smtClean="0">
                <a:latin typeface="標楷體" pitchFamily="65" charset="-120"/>
                <a:ea typeface="標楷體" pitchFamily="65" charset="-120"/>
              </a:rPr>
              <a:t>Client </a:t>
            </a:r>
            <a:r>
              <a:rPr lang="en-US" altLang="zh-TW" smtClean="0">
                <a:latin typeface="標楷體" pitchFamily="65" charset="-120"/>
                <a:ea typeface="標楷體" pitchFamily="65" charset="-120"/>
                <a:sym typeface="Wingdings" pitchFamily="2" charset="2"/>
              </a:rPr>
              <a:t> </a:t>
            </a:r>
            <a:r>
              <a:rPr lang="zh-TW" altLang="en-US" smtClean="0">
                <a:latin typeface="標楷體" pitchFamily="65" charset="-120"/>
                <a:ea typeface="標楷體" pitchFamily="65" charset="-120"/>
              </a:rPr>
              <a:t>從 </a:t>
            </a:r>
          </a:p>
          <a:p>
            <a:pPr eaLnBrk="1" hangingPunct="1"/>
            <a:r>
              <a:rPr lang="en-US" altLang="zh-TW" smtClean="0">
                <a:latin typeface="標楷體" pitchFamily="65" charset="-120"/>
                <a:ea typeface="標楷體" pitchFamily="65" charset="-120"/>
              </a:rPr>
              <a:t>Server </a:t>
            </a:r>
            <a:r>
              <a:rPr lang="en-US" altLang="zh-TW" smtClean="0">
                <a:latin typeface="標楷體" pitchFamily="65" charset="-120"/>
                <a:ea typeface="標楷體" pitchFamily="65" charset="-120"/>
                <a:sym typeface="Wingdings" pitchFamily="2" charset="2"/>
              </a:rPr>
              <a:t> </a:t>
            </a:r>
            <a:r>
              <a:rPr lang="zh-TW" altLang="en-US" smtClean="0">
                <a:latin typeface="標楷體" pitchFamily="65" charset="-120"/>
                <a:ea typeface="標楷體" pitchFamily="65" charset="-120"/>
              </a:rPr>
              <a:t>主 </a:t>
            </a:r>
          </a:p>
        </p:txBody>
      </p:sp>
    </p:spTree>
    <p:extLst>
      <p:ext uri="{BB962C8B-B14F-4D97-AF65-F5344CB8AC3E}">
        <p14:creationId xmlns:p14="http://schemas.microsoft.com/office/powerpoint/2010/main" val="3804134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6</a:t>
              </a:r>
              <a:endParaRPr lang="zh-TW" altLang="en-US" sz="4000" b="1" dirty="0">
                <a:solidFill>
                  <a:prstClr val="black">
                    <a:lumMod val="50000"/>
                    <a:lumOff val="50000"/>
                  </a:prstClr>
                </a:solidFill>
              </a:endParaRPr>
            </a:p>
            <a:p>
              <a:pPr algn="ctr"/>
              <a:endParaRPr lang="zh-TW" altLang="en-US" sz="4000" dirty="0"/>
            </a:p>
          </p:txBody>
        </p:sp>
      </p:grpSp>
      <p:graphicFrame>
        <p:nvGraphicFramePr>
          <p:cNvPr id="13" name="表格 12"/>
          <p:cNvGraphicFramePr>
            <a:graphicFrameLocks noGrp="1"/>
          </p:cNvGraphicFramePr>
          <p:nvPr>
            <p:extLst>
              <p:ext uri="{D42A27DB-BD31-4B8C-83A1-F6EECF244321}">
                <p14:modId xmlns:p14="http://schemas.microsoft.com/office/powerpoint/2010/main" val="1176981668"/>
              </p:ext>
            </p:extLst>
          </p:nvPr>
        </p:nvGraphicFramePr>
        <p:xfrm>
          <a:off x="210779" y="2383424"/>
          <a:ext cx="8722441" cy="1477624"/>
        </p:xfrm>
        <a:graphic>
          <a:graphicData uri="http://schemas.openxmlformats.org/drawingml/2006/table">
            <a:tbl>
              <a:tblPr firstRow="1" bandRow="1">
                <a:tableStyleId>{5C22544A-7EE6-4342-B048-85BDC9FD1C3A}</a:tableStyleId>
              </a:tblPr>
              <a:tblGrid>
                <a:gridCol w="1246063"/>
                <a:gridCol w="1246063"/>
                <a:gridCol w="1246063"/>
                <a:gridCol w="1246063"/>
                <a:gridCol w="1246063"/>
                <a:gridCol w="1246063"/>
                <a:gridCol w="1246063"/>
              </a:tblGrid>
              <a:tr h="1477624">
                <a:tc>
                  <a:txBody>
                    <a:bodyPr/>
                    <a:lstStyle/>
                    <a:p>
                      <a:pPr algn="ctr"/>
                      <a:r>
                        <a:rPr lang="en-US" altLang="zh-TW" dirty="0" smtClean="0"/>
                        <a:t>Device</a:t>
                      </a:r>
                      <a:br>
                        <a:rPr lang="en-US" altLang="zh-TW" dirty="0" smtClean="0"/>
                      </a:br>
                      <a:r>
                        <a:rPr lang="en-US" altLang="zh-TW" dirty="0" smtClean="0"/>
                        <a:t>Address</a:t>
                      </a:r>
                      <a:endParaRPr lang="zh-TW" altLang="en-US" dirty="0"/>
                    </a:p>
                  </a:txBody>
                  <a:tcPr anchor="ctr">
                    <a:lnR w="28575" cap="flat" cmpd="sng" algn="ctr">
                      <a:solidFill>
                        <a:schemeClr val="bg1"/>
                      </a:solidFill>
                      <a:prstDash val="solid"/>
                      <a:round/>
                      <a:headEnd type="none" w="med" len="med"/>
                      <a:tailEnd type="none" w="med" len="med"/>
                    </a:lnR>
                  </a:tcPr>
                </a:tc>
                <a:tc>
                  <a:txBody>
                    <a:bodyPr/>
                    <a:lstStyle/>
                    <a:p>
                      <a:pPr algn="ctr"/>
                      <a:r>
                        <a:rPr lang="en-US" altLang="zh-TW" dirty="0" smtClean="0"/>
                        <a:t>Command</a:t>
                      </a:r>
                      <a:br>
                        <a:rPr lang="en-US" altLang="zh-TW" dirty="0" smtClean="0"/>
                      </a:br>
                      <a:r>
                        <a:rPr lang="en-US" altLang="zh-TW" dirty="0" smtClean="0"/>
                        <a:t>Function</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Holding</a:t>
                      </a:r>
                      <a:br>
                        <a:rPr lang="en-US" altLang="zh-TW" dirty="0" smtClean="0"/>
                      </a:br>
                      <a:r>
                        <a:rPr lang="en-US" altLang="zh-TW" dirty="0" smtClean="0"/>
                        <a:t>Register</a:t>
                      </a:r>
                      <a:br>
                        <a:rPr lang="en-US" altLang="zh-TW" dirty="0" smtClean="0"/>
                      </a:br>
                      <a:r>
                        <a:rPr lang="en-US" altLang="zh-TW" dirty="0" smtClean="0"/>
                        <a:t>_High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Holding</a:t>
                      </a:r>
                      <a:br>
                        <a:rPr lang="en-US" altLang="zh-TW" dirty="0" smtClean="0"/>
                      </a:br>
                      <a:r>
                        <a:rPr lang="en-US" altLang="zh-TW" dirty="0" smtClean="0"/>
                        <a:t>Register</a:t>
                      </a:r>
                      <a:br>
                        <a:rPr lang="en-US" altLang="zh-TW" dirty="0" smtClean="0"/>
                      </a:br>
                      <a:r>
                        <a:rPr lang="en-US" altLang="zh-TW" dirty="0" smtClean="0"/>
                        <a:t>_Low</a:t>
                      </a:r>
                      <a:endParaRPr lang="zh-TW" altLang="en-US" dirty="0" smtClean="0"/>
                    </a:p>
                    <a:p>
                      <a:pPr algn="ctr"/>
                      <a:endParaRPr lang="zh-TW" altLang="en-US" dirty="0"/>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High</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Length_</a:t>
                      </a:r>
                      <a:br>
                        <a:rPr lang="en-US" altLang="zh-TW" dirty="0" smtClean="0"/>
                      </a:br>
                      <a:r>
                        <a:rPr lang="en-US" altLang="zh-TW" dirty="0" smtClean="0"/>
                        <a:t>Low</a:t>
                      </a:r>
                      <a:endParaRPr lang="zh-TW"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altLang="zh-TW" dirty="0" smtClean="0"/>
                        <a:t>CRC</a:t>
                      </a:r>
                      <a:r>
                        <a:rPr lang="zh-TW" altLang="en-US" dirty="0" smtClean="0"/>
                        <a:t> </a:t>
                      </a:r>
                      <a:r>
                        <a:rPr lang="en-US" altLang="zh-TW" dirty="0" smtClean="0"/>
                        <a:t>,</a:t>
                      </a:r>
                      <a:r>
                        <a:rPr lang="zh-TW" altLang="en-US" dirty="0" smtClean="0"/>
                        <a:t> </a:t>
                      </a:r>
                      <a:r>
                        <a:rPr lang="en-US" altLang="zh-TW" dirty="0" smtClean="0"/>
                        <a:t>data……</a:t>
                      </a:r>
                      <a:endParaRPr lang="zh-TW" altLang="en-US" dirty="0"/>
                    </a:p>
                  </a:txBody>
                  <a:tcPr anchor="ctr">
                    <a:lnL w="28575" cap="flat" cmpd="sng" algn="ctr">
                      <a:solidFill>
                        <a:schemeClr val="bg1"/>
                      </a:solidFill>
                      <a:prstDash val="solid"/>
                      <a:round/>
                      <a:headEnd type="none" w="med" len="med"/>
                      <a:tailEnd type="none" w="med" len="med"/>
                    </a:lnL>
                  </a:tcPr>
                </a:tc>
              </a:tr>
            </a:tbl>
          </a:graphicData>
        </a:graphic>
      </p:graphicFrame>
      <p:sp>
        <p:nvSpPr>
          <p:cNvPr id="14" name="內容版面配置區 2"/>
          <p:cNvSpPr>
            <a:spLocks noGrp="1"/>
          </p:cNvSpPr>
          <p:nvPr>
            <p:ph idx="4294967295"/>
          </p:nvPr>
        </p:nvSpPr>
        <p:spPr>
          <a:xfrm>
            <a:off x="344774" y="1504485"/>
            <a:ext cx="8619714" cy="5236883"/>
          </a:xfrm>
          <a:prstGeom prst="rect">
            <a:avLst/>
          </a:prstGeom>
        </p:spPr>
        <p:txBody>
          <a:bodyPr>
            <a:normAutofit/>
          </a:bodyPr>
          <a:lstStyle/>
          <a:p>
            <a:pPr>
              <a:spcBef>
                <a:spcPts val="1200"/>
              </a:spcBef>
              <a:spcAft>
                <a:spcPts val="600"/>
              </a:spcAft>
              <a:buFont typeface="Wingdings" panose="05000000000000000000" pitchFamily="2" charset="2"/>
              <a:buChar char="Ø"/>
            </a:pPr>
            <a:r>
              <a:rPr lang="en-US" altLang="zh-TW" sz="3900" b="1" dirty="0" smtClean="0">
                <a:latin typeface="Calibri" pitchFamily="34" charset="0"/>
              </a:rPr>
              <a:t>Modbus</a:t>
            </a:r>
            <a:r>
              <a:rPr lang="zh-TW" altLang="en-US" sz="3900" b="1" dirty="0">
                <a:latin typeface="Calibri" pitchFamily="34" charset="0"/>
              </a:rPr>
              <a:t>封包格式</a:t>
            </a:r>
            <a:endParaRPr lang="en-US" altLang="zh-TW" sz="3900" b="1" dirty="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smtClean="0">
              <a:latin typeface="Calibri" pitchFamily="34" charset="0"/>
            </a:endParaRPr>
          </a:p>
          <a:p>
            <a:pPr marL="365760" lvl="1" indent="0">
              <a:spcBef>
                <a:spcPts val="1200"/>
              </a:spcBef>
              <a:spcAft>
                <a:spcPts val="600"/>
              </a:spcAft>
              <a:buNone/>
            </a:pPr>
            <a:endParaRPr lang="en-US" altLang="zh-TW"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CRC </a:t>
            </a:r>
            <a:r>
              <a:rPr lang="zh-TW" altLang="en-US" sz="2400" b="1" dirty="0">
                <a:latin typeface="Calibri" pitchFamily="34" charset="0"/>
              </a:rPr>
              <a:t>：</a:t>
            </a:r>
            <a:br>
              <a:rPr lang="zh-TW" altLang="en-US" sz="2400" b="1" dirty="0">
                <a:latin typeface="Calibri" pitchFamily="34" charset="0"/>
              </a:rPr>
            </a:br>
            <a:r>
              <a:rPr lang="en-US" altLang="zh-TW" sz="2400" b="1" dirty="0">
                <a:latin typeface="Calibri" pitchFamily="34" charset="0"/>
              </a:rPr>
              <a:t>Cyclic Redundancy Check</a:t>
            </a:r>
            <a:r>
              <a:rPr lang="zh-TW" altLang="en-US" sz="2400" b="1" dirty="0">
                <a:latin typeface="Calibri" pitchFamily="34" charset="0"/>
              </a:rPr>
              <a:t>，為檢查封包有無錯誤時</a:t>
            </a:r>
            <a:r>
              <a:rPr lang="zh-TW" altLang="en-US" sz="2400" b="1" dirty="0" smtClean="0">
                <a:latin typeface="Calibri" pitchFamily="34" charset="0"/>
              </a:rPr>
              <a:t>使用。</a:t>
            </a:r>
            <a:endParaRPr lang="zh-TW" altLang="en-US"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Data</a:t>
            </a:r>
            <a:r>
              <a:rPr lang="zh-TW" altLang="en-US" sz="2400" b="1" dirty="0">
                <a:latin typeface="Calibri" pitchFamily="34" charset="0"/>
              </a:rPr>
              <a:t>：</a:t>
            </a:r>
            <a:br>
              <a:rPr lang="zh-TW" altLang="en-US" sz="2400" b="1" dirty="0">
                <a:latin typeface="Calibri" pitchFamily="34" charset="0"/>
              </a:rPr>
            </a:br>
            <a:r>
              <a:rPr lang="zh-TW" altLang="en-US" sz="2400" b="1" dirty="0">
                <a:latin typeface="Calibri" pitchFamily="34" charset="0"/>
              </a:rPr>
              <a:t>在特定</a:t>
            </a:r>
            <a:r>
              <a:rPr lang="en-US" altLang="zh-TW" sz="2400" b="1" dirty="0">
                <a:latin typeface="Calibri" pitchFamily="34" charset="0"/>
              </a:rPr>
              <a:t>Function</a:t>
            </a:r>
            <a:r>
              <a:rPr lang="zh-TW" altLang="en-US" sz="2400" b="1" dirty="0">
                <a:latin typeface="Calibri" pitchFamily="34" charset="0"/>
              </a:rPr>
              <a:t>中會使用該</a:t>
            </a:r>
            <a:r>
              <a:rPr lang="zh-TW" altLang="en-US" sz="2400" b="1">
                <a:latin typeface="Calibri" pitchFamily="34" charset="0"/>
              </a:rPr>
              <a:t>區</a:t>
            </a:r>
            <a:r>
              <a:rPr lang="zh-TW" altLang="en-US" sz="2400" b="1" smtClean="0">
                <a:latin typeface="Calibri" pitchFamily="34" charset="0"/>
              </a:rPr>
              <a:t>塊。</a:t>
            </a:r>
            <a:endParaRPr lang="zh-TW" altLang="en-US" sz="2400" b="1" dirty="0">
              <a:latin typeface="Calibri" pitchFamily="34" charset="0"/>
            </a:endParaRPr>
          </a:p>
        </p:txBody>
      </p:sp>
      <p:sp>
        <p:nvSpPr>
          <p:cNvPr id="12" name="矩形 11"/>
          <p:cNvSpPr/>
          <p:nvPr/>
        </p:nvSpPr>
        <p:spPr>
          <a:xfrm>
            <a:off x="7596336" y="2204864"/>
            <a:ext cx="1419368" cy="18151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372356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en-US" altLang="zh-TW" smtClean="0">
                <a:latin typeface="標楷體" pitchFamily="65" charset="-120"/>
                <a:ea typeface="標楷體" pitchFamily="65" charset="-120"/>
              </a:rPr>
              <a:t>Client/Server Paradigm</a:t>
            </a:r>
          </a:p>
        </p:txBody>
      </p:sp>
      <p:sp>
        <p:nvSpPr>
          <p:cNvPr id="24579"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r>
              <a:rPr lang="en-US" altLang="zh-TW" sz="2000" smtClean="0">
                <a:latin typeface="標楷體" pitchFamily="65" charset="-120"/>
                <a:ea typeface="標楷體" pitchFamily="65" charset="-120"/>
              </a:rPr>
              <a:t>Server (</a:t>
            </a:r>
            <a:r>
              <a:rPr lang="zh-TW" altLang="en-US" sz="2000" smtClean="0">
                <a:latin typeface="標楷體" pitchFamily="65" charset="-120"/>
                <a:ea typeface="標楷體" pitchFamily="65" charset="-120"/>
              </a:rPr>
              <a:t>伺服端</a:t>
            </a:r>
            <a:r>
              <a:rPr lang="en-US" altLang="zh-TW" sz="2000" smtClean="0">
                <a:latin typeface="標楷體" pitchFamily="65" charset="-120"/>
                <a:ea typeface="標楷體" pitchFamily="65" charset="-120"/>
              </a:rPr>
              <a:t>)</a:t>
            </a:r>
          </a:p>
          <a:p>
            <a:pPr lvl="1" eaLnBrk="1" hangingPunct="1"/>
            <a:r>
              <a:rPr lang="zh-TW" altLang="en-US" sz="1800" smtClean="0">
                <a:latin typeface="標楷體" pitchFamily="65" charset="-120"/>
                <a:ea typeface="標楷體" pitchFamily="65" charset="-120"/>
              </a:rPr>
              <a:t>資訊的建置管理與維護</a:t>
            </a:r>
          </a:p>
          <a:p>
            <a:pPr lvl="1" eaLnBrk="1" hangingPunct="1"/>
            <a:r>
              <a:rPr lang="zh-TW" altLang="en-US" sz="1800" smtClean="0">
                <a:latin typeface="標楷體" pitchFamily="65" charset="-120"/>
                <a:ea typeface="標楷體" pitchFamily="65" charset="-120"/>
              </a:rPr>
              <a:t>回應 </a:t>
            </a:r>
            <a:r>
              <a:rPr lang="en-US" altLang="zh-TW" sz="1800" smtClean="0">
                <a:latin typeface="標楷體" pitchFamily="65" charset="-120"/>
                <a:ea typeface="標楷體" pitchFamily="65" charset="-120"/>
              </a:rPr>
              <a:t>Client </a:t>
            </a:r>
            <a:r>
              <a:rPr lang="zh-TW" altLang="en-US" sz="1800" smtClean="0">
                <a:latin typeface="標楷體" pitchFamily="65" charset="-120"/>
                <a:ea typeface="標楷體" pitchFamily="65" charset="-120"/>
              </a:rPr>
              <a:t>端所要求的服務</a:t>
            </a:r>
          </a:p>
          <a:p>
            <a:pPr eaLnBrk="1" hangingPunct="1"/>
            <a:r>
              <a:rPr lang="en-US" altLang="zh-TW" sz="2000" smtClean="0">
                <a:latin typeface="標楷體" pitchFamily="65" charset="-120"/>
                <a:ea typeface="標楷體" pitchFamily="65" charset="-120"/>
              </a:rPr>
              <a:t>Client (</a:t>
            </a:r>
            <a:r>
              <a:rPr lang="zh-TW" altLang="en-US" sz="2000" smtClean="0">
                <a:latin typeface="標楷體" pitchFamily="65" charset="-120"/>
                <a:ea typeface="標楷體" pitchFamily="65" charset="-120"/>
              </a:rPr>
              <a:t>客戶端</a:t>
            </a:r>
            <a:r>
              <a:rPr lang="en-US" altLang="zh-TW" sz="2000" smtClean="0">
                <a:latin typeface="標楷體" pitchFamily="65" charset="-120"/>
                <a:ea typeface="標楷體" pitchFamily="65" charset="-120"/>
              </a:rPr>
              <a:t>)</a:t>
            </a:r>
          </a:p>
          <a:p>
            <a:pPr lvl="1" eaLnBrk="1" hangingPunct="1"/>
            <a:r>
              <a:rPr lang="zh-TW" altLang="en-US" sz="1800" smtClean="0">
                <a:latin typeface="標楷體" pitchFamily="65" charset="-120"/>
                <a:ea typeface="標楷體" pitchFamily="65" charset="-120"/>
              </a:rPr>
              <a:t>依照使用者的要求，向 </a:t>
            </a:r>
            <a:r>
              <a:rPr lang="en-US" altLang="zh-TW" sz="1800" smtClean="0">
                <a:latin typeface="標楷體" pitchFamily="65" charset="-120"/>
                <a:ea typeface="標楷體" pitchFamily="65" charset="-120"/>
              </a:rPr>
              <a:t>Server </a:t>
            </a:r>
            <a:r>
              <a:rPr lang="zh-TW" altLang="en-US" sz="1800" smtClean="0">
                <a:latin typeface="標楷體" pitchFamily="65" charset="-120"/>
                <a:ea typeface="標楷體" pitchFamily="65" charset="-120"/>
              </a:rPr>
              <a:t>端提出要求資訊</a:t>
            </a:r>
          </a:p>
          <a:p>
            <a:pPr lvl="1" eaLnBrk="1" hangingPunct="1"/>
            <a:r>
              <a:rPr lang="zh-TW" altLang="en-US" sz="1800" smtClean="0">
                <a:latin typeface="標楷體" pitchFamily="65" charset="-120"/>
                <a:ea typeface="標楷體" pitchFamily="65" charset="-120"/>
              </a:rPr>
              <a:t>處理取得的資訊，並將結果呈現給使用者</a:t>
            </a:r>
          </a:p>
          <a:p>
            <a:pPr eaLnBrk="1" hangingPunct="1"/>
            <a:r>
              <a:rPr lang="zh-TW" altLang="en-US" sz="2000" smtClean="0">
                <a:latin typeface="標楷體" pitchFamily="65" charset="-120"/>
                <a:ea typeface="標楷體" pitchFamily="65" charset="-120"/>
              </a:rPr>
              <a:t>這裡的</a:t>
            </a:r>
            <a:r>
              <a:rPr lang="en-US" altLang="zh-TW" sz="2000" smtClean="0">
                <a:latin typeface="標楷體" pitchFamily="65" charset="-120"/>
                <a:ea typeface="標楷體" pitchFamily="65" charset="-120"/>
              </a:rPr>
              <a:t>Server/Client, </a:t>
            </a:r>
            <a:r>
              <a:rPr lang="zh-TW" altLang="en-US" sz="2000" smtClean="0">
                <a:latin typeface="標楷體" pitchFamily="65" charset="-120"/>
                <a:ea typeface="標楷體" pitchFamily="65" charset="-120"/>
              </a:rPr>
              <a:t>通常指的是軟體程式</a:t>
            </a:r>
          </a:p>
          <a:p>
            <a:pPr eaLnBrk="1" hangingPunct="1"/>
            <a:endParaRPr lang="en-US" altLang="zh-TW" sz="2000" smtClean="0">
              <a:latin typeface="標楷體" pitchFamily="65" charset="-120"/>
              <a:ea typeface="標楷體" pitchFamily="65" charset="-120"/>
            </a:endParaRPr>
          </a:p>
        </p:txBody>
      </p:sp>
    </p:spTree>
    <p:extLst>
      <p:ext uri="{BB962C8B-B14F-4D97-AF65-F5344CB8AC3E}">
        <p14:creationId xmlns:p14="http://schemas.microsoft.com/office/powerpoint/2010/main" val="30974150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en-US" altLang="zh-TW" smtClean="0">
                <a:latin typeface="標楷體" pitchFamily="65" charset="-120"/>
                <a:ea typeface="標楷體" pitchFamily="65" charset="-120"/>
              </a:rPr>
              <a:t>Client/Server Paradigm</a:t>
            </a:r>
          </a:p>
        </p:txBody>
      </p:sp>
      <p:graphicFrame>
        <p:nvGraphicFramePr>
          <p:cNvPr id="25603" name="Object 3"/>
          <p:cNvGraphicFramePr>
            <a:graphicFrameLocks noGrp="1" noChangeAspect="1"/>
          </p:cNvGraphicFramePr>
          <p:nvPr>
            <p:ph idx="4294967295"/>
          </p:nvPr>
        </p:nvGraphicFramePr>
        <p:xfrm>
          <a:off x="119063" y="2520950"/>
          <a:ext cx="8955087" cy="2673350"/>
        </p:xfrm>
        <a:graphic>
          <a:graphicData uri="http://schemas.openxmlformats.org/presentationml/2006/ole">
            <mc:AlternateContent xmlns:mc="http://schemas.openxmlformats.org/markup-compatibility/2006">
              <mc:Choice xmlns:v="urn:schemas-microsoft-com:vml" Requires="v">
                <p:oleObj spid="_x0000_s3077" name="點陣圖影像" r:id="rId3" imgW="6466667" imgH="3238952" progId="Paint.Picture">
                  <p:embed/>
                </p:oleObj>
              </mc:Choice>
              <mc:Fallback>
                <p:oleObj name="點陣圖影像" r:id="rId3" imgW="6466667" imgH="3238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2520950"/>
                        <a:ext cx="8955087"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299977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altLang="zh-TW" smtClean="0"/>
              <a:t>Program Interface to Protocols</a:t>
            </a:r>
          </a:p>
        </p:txBody>
      </p:sp>
      <p:sp>
        <p:nvSpPr>
          <p:cNvPr id="26627" name="Rectangle 3"/>
          <p:cNvSpPr>
            <a:spLocks noGrp="1" noChangeArrowheads="1"/>
          </p:cNvSpPr>
          <p:nvPr>
            <p:ph type="body" sz="half" idx="1"/>
          </p:nvPr>
        </p:nvSpPr>
        <p:spPr>
          <a:xfrm>
            <a:off x="1246188" y="1447800"/>
            <a:ext cx="7134225" cy="4648200"/>
          </a:xfrm>
        </p:spPr>
        <p:txBody>
          <a:bodyPr/>
          <a:lstStyle/>
          <a:p>
            <a:pPr marL="0" indent="0" eaLnBrk="1" hangingPunct="1"/>
            <a:r>
              <a:rPr lang="en-US" altLang="zh-TW" sz="2000" smtClean="0"/>
              <a:t> Socket:</a:t>
            </a:r>
          </a:p>
          <a:p>
            <a:pPr lvl="1" eaLnBrk="1" hangingPunct="1"/>
            <a:r>
              <a:rPr lang="en-US" altLang="zh-TW" sz="1800" smtClean="0"/>
              <a:t>defines interface between application and transport layer.</a:t>
            </a:r>
          </a:p>
          <a:p>
            <a:pPr lvl="1" eaLnBrk="1" hangingPunct="1"/>
            <a:r>
              <a:rPr lang="en-US" altLang="zh-TW" sz="1800" smtClean="0"/>
              <a:t>is created by the application and controlled by the OS.</a:t>
            </a:r>
          </a:p>
          <a:p>
            <a:pPr lvl="1" eaLnBrk="1" hangingPunct="1"/>
            <a:r>
              <a:rPr lang="en-US" altLang="zh-TW" sz="1800" smtClean="0"/>
              <a:t>two processes communicate by sending data into socket, reading data out of socket.</a:t>
            </a:r>
          </a:p>
        </p:txBody>
      </p:sp>
      <p:graphicFrame>
        <p:nvGraphicFramePr>
          <p:cNvPr id="26628" name="Object 4"/>
          <p:cNvGraphicFramePr>
            <a:graphicFrameLocks noGrp="1" noChangeAspect="1"/>
          </p:cNvGraphicFramePr>
          <p:nvPr>
            <p:ph sz="quarter" idx="2"/>
          </p:nvPr>
        </p:nvGraphicFramePr>
        <p:xfrm>
          <a:off x="395288" y="4965700"/>
          <a:ext cx="8353425" cy="1657350"/>
        </p:xfrm>
        <a:graphic>
          <a:graphicData uri="http://schemas.openxmlformats.org/presentationml/2006/ole">
            <mc:AlternateContent xmlns:mc="http://schemas.openxmlformats.org/markup-compatibility/2006">
              <mc:Choice xmlns:v="urn:schemas-microsoft-com:vml" Requires="v">
                <p:oleObj spid="_x0000_s4101" name="點陣圖影像" r:id="rId3" imgW="6276190" imgH="1980952" progId="Paint.Picture">
                  <p:embed/>
                </p:oleObj>
              </mc:Choice>
              <mc:Fallback>
                <p:oleObj name="點陣圖影像" r:id="rId3" imgW="6276190" imgH="19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965700"/>
                        <a:ext cx="83534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700348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en-US" altLang="zh-TW" sz="3000" smtClean="0"/>
              <a:t>Introduction to Winsock</a:t>
            </a:r>
          </a:p>
        </p:txBody>
      </p:sp>
      <p:sp>
        <p:nvSpPr>
          <p:cNvPr id="27651" name="Rectangle 3"/>
          <p:cNvSpPr>
            <a:spLocks noGrp="1" noChangeArrowheads="1"/>
          </p:cNvSpPr>
          <p:nvPr>
            <p:ph type="body" idx="4294967295"/>
          </p:nvPr>
        </p:nvSpPr>
        <p:spPr>
          <a:xfrm>
            <a:off x="457200" y="2006600"/>
            <a:ext cx="8229600" cy="4114800"/>
          </a:xfrm>
          <a:prstGeom prst="rect">
            <a:avLst/>
          </a:prstGeom>
        </p:spPr>
        <p:txBody>
          <a:bodyPr/>
          <a:lstStyle/>
          <a:p>
            <a:pPr eaLnBrk="1" hangingPunct="1">
              <a:lnSpc>
                <a:spcPct val="80000"/>
              </a:lnSpc>
            </a:pPr>
            <a:r>
              <a:rPr lang="zh-TW" altLang="en-US" sz="1800" smtClean="0">
                <a:latin typeface="標楷體" pitchFamily="65" charset="-120"/>
                <a:ea typeface="標楷體" pitchFamily="65" charset="-120"/>
              </a:rPr>
              <a:t>有不少廠商在網路的環境下開發一些給使用者使用的軟體（如 </a:t>
            </a:r>
            <a:r>
              <a:rPr lang="en-US" altLang="zh-TW" sz="1800" smtClean="0">
                <a:latin typeface="標楷體" pitchFamily="65" charset="-120"/>
                <a:ea typeface="標楷體" pitchFamily="65" charset="-120"/>
              </a:rPr>
              <a:t>Telnet</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FTP</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News</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Mail</a:t>
            </a:r>
            <a:r>
              <a:rPr lang="zh-TW" altLang="en-US" sz="1800" smtClean="0">
                <a:latin typeface="標楷體" pitchFamily="65" charset="-120"/>
                <a:ea typeface="標楷體" pitchFamily="65" charset="-120"/>
              </a:rPr>
              <a:t>等等）。早期發展時，由於沒有共同的標準介面，所以各家廠商均各自發展其環境系統及應用軟體；所以開發出來的應用程式也無法在不同廠商的系統上執行</a:t>
            </a:r>
          </a:p>
          <a:p>
            <a:pPr eaLnBrk="1" hangingPunct="1">
              <a:lnSpc>
                <a:spcPct val="80000"/>
              </a:lnSpc>
            </a:pPr>
            <a:endParaRPr lang="zh-TW" altLang="en-US" sz="1800" smtClean="0">
              <a:latin typeface="標楷體" pitchFamily="65" charset="-120"/>
              <a:ea typeface="標楷體" pitchFamily="65" charset="-120"/>
            </a:endParaRPr>
          </a:p>
          <a:p>
            <a:pPr eaLnBrk="1" hangingPunct="1">
              <a:lnSpc>
                <a:spcPct val="80000"/>
              </a:lnSpc>
            </a:pPr>
            <a:r>
              <a:rPr lang="zh-TW" altLang="en-US" sz="1800" smtClean="0">
                <a:latin typeface="標楷體" pitchFamily="65" charset="-120"/>
                <a:ea typeface="標楷體" pitchFamily="65" charset="-120"/>
              </a:rPr>
              <a:t>包括 </a:t>
            </a:r>
            <a:r>
              <a:rPr lang="en-US" altLang="zh-TW" sz="1800" smtClean="0">
                <a:latin typeface="標楷體" pitchFamily="65" charset="-120"/>
                <a:ea typeface="標楷體" pitchFamily="65" charset="-120"/>
              </a:rPr>
              <a:t>Microsoft</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Sun Microsystems</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HP</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Informix</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Novell</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3Com ...</a:t>
            </a:r>
            <a:r>
              <a:rPr lang="zh-TW" altLang="en-US" sz="1800" smtClean="0">
                <a:latin typeface="標楷體" pitchFamily="65" charset="-120"/>
                <a:ea typeface="標楷體" pitchFamily="65" charset="-120"/>
              </a:rPr>
              <a:t>等公司組成的協會，開始著手於整合定義出一套微軟視窗環境下的標準 </a:t>
            </a:r>
            <a:r>
              <a:rPr lang="en-US" altLang="zh-TW" sz="1800" smtClean="0">
                <a:latin typeface="標楷體" pitchFamily="65" charset="-120"/>
                <a:ea typeface="標楷體" pitchFamily="65" charset="-120"/>
              </a:rPr>
              <a:t>TCP/IP </a:t>
            </a:r>
            <a:r>
              <a:rPr lang="zh-TW" altLang="en-US" sz="1800" smtClean="0">
                <a:latin typeface="標楷體" pitchFamily="65" charset="-120"/>
                <a:ea typeface="標楷體" pitchFamily="65" charset="-120"/>
              </a:rPr>
              <a:t>網路開發介面</a:t>
            </a:r>
          </a:p>
          <a:p>
            <a:pPr eaLnBrk="1" hangingPunct="1">
              <a:lnSpc>
                <a:spcPct val="80000"/>
              </a:lnSpc>
            </a:pPr>
            <a:endParaRPr lang="zh-TW" altLang="en-US" sz="1800" smtClean="0">
              <a:latin typeface="標楷體" pitchFamily="65" charset="-120"/>
              <a:ea typeface="標楷體" pitchFamily="65" charset="-120"/>
            </a:endParaRPr>
          </a:p>
          <a:p>
            <a:pPr eaLnBrk="1" hangingPunct="1">
              <a:lnSpc>
                <a:spcPct val="80000"/>
              </a:lnSpc>
            </a:pPr>
            <a:r>
              <a:rPr lang="zh-TW" altLang="en-US" sz="1800" smtClean="0">
                <a:latin typeface="標楷體" pitchFamily="65" charset="-120"/>
                <a:ea typeface="標楷體" pitchFamily="65" charset="-120"/>
              </a:rPr>
              <a:t>利用微軟視窗環境下「動態連結程式庫」（</a:t>
            </a:r>
            <a:r>
              <a:rPr lang="en-US" altLang="zh-TW" sz="1800" smtClean="0">
                <a:latin typeface="標楷體" pitchFamily="65" charset="-120"/>
                <a:ea typeface="標楷體" pitchFamily="65" charset="-120"/>
              </a:rPr>
              <a:t>DLL, Dynamic Link Library</a:t>
            </a:r>
            <a:r>
              <a:rPr lang="zh-TW" altLang="en-US" sz="1800" smtClean="0">
                <a:latin typeface="標楷體" pitchFamily="65" charset="-120"/>
                <a:ea typeface="標楷體" pitchFamily="65" charset="-120"/>
              </a:rPr>
              <a:t>）的特性，讓廠商能夠各自分開發展而彼此不受限；換句話說，也就是你若遵循此一標準介面所開發出來的網路軟體應該可以在各家不同的環境上執行</a:t>
            </a:r>
          </a:p>
          <a:p>
            <a:pPr eaLnBrk="1" hangingPunct="1">
              <a:lnSpc>
                <a:spcPct val="80000"/>
              </a:lnSpc>
              <a:buFont typeface="Wingdings" pitchFamily="2" charset="2"/>
              <a:buNone/>
            </a:pPr>
            <a:r>
              <a:rPr lang="zh-TW" altLang="en-US" sz="1800" smtClean="0">
                <a:latin typeface="標楷體" pitchFamily="65" charset="-120"/>
                <a:ea typeface="標楷體" pitchFamily="65" charset="-120"/>
              </a:rPr>
              <a:t>　</a:t>
            </a:r>
          </a:p>
        </p:txBody>
      </p:sp>
    </p:spTree>
    <p:extLst>
      <p:ext uri="{BB962C8B-B14F-4D97-AF65-F5344CB8AC3E}">
        <p14:creationId xmlns:p14="http://schemas.microsoft.com/office/powerpoint/2010/main" val="2871690497"/>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en-US" altLang="zh-TW" sz="3000" smtClean="0"/>
              <a:t>Introduction to Winsock</a:t>
            </a:r>
          </a:p>
        </p:txBody>
      </p:sp>
      <p:sp>
        <p:nvSpPr>
          <p:cNvPr id="28675"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lnSpc>
                <a:spcPct val="80000"/>
              </a:lnSpc>
            </a:pPr>
            <a:r>
              <a:rPr lang="zh-TW" altLang="en-US" sz="1800" smtClean="0">
                <a:latin typeface="標楷體" pitchFamily="65" charset="-120"/>
                <a:ea typeface="標楷體" pitchFamily="65" charset="-120"/>
              </a:rPr>
              <a:t>這個標準的微軟視窗 </a:t>
            </a:r>
            <a:r>
              <a:rPr lang="en-US" altLang="zh-TW" sz="1800" smtClean="0">
                <a:latin typeface="標楷體" pitchFamily="65" charset="-120"/>
                <a:ea typeface="標楷體" pitchFamily="65" charset="-120"/>
              </a:rPr>
              <a:t>TCP/IP </a:t>
            </a:r>
            <a:r>
              <a:rPr lang="zh-TW" altLang="en-US" sz="1800" smtClean="0">
                <a:latin typeface="標楷體" pitchFamily="65" charset="-120"/>
                <a:ea typeface="標楷體" pitchFamily="65" charset="-120"/>
              </a:rPr>
              <a:t>網路開發介面稱之為「</a:t>
            </a:r>
            <a:r>
              <a:rPr lang="en-US" altLang="zh-TW" sz="1800" smtClean="0">
                <a:latin typeface="標楷體" pitchFamily="65" charset="-120"/>
                <a:ea typeface="標楷體" pitchFamily="65" charset="-120"/>
              </a:rPr>
              <a:t>Windows Sockets</a:t>
            </a:r>
            <a:r>
              <a:rPr lang="zh-TW" altLang="en-US" sz="1800" smtClean="0">
                <a:latin typeface="標楷體" pitchFamily="65" charset="-120"/>
                <a:ea typeface="標楷體" pitchFamily="65" charset="-120"/>
              </a:rPr>
              <a:t>」（簡稱「</a:t>
            </a:r>
            <a:r>
              <a:rPr lang="en-US" altLang="zh-TW" sz="1800" smtClean="0">
                <a:latin typeface="標楷體" pitchFamily="65" charset="-120"/>
                <a:ea typeface="標楷體" pitchFamily="65" charset="-120"/>
              </a:rPr>
              <a:t>Winsock</a:t>
            </a:r>
            <a:r>
              <a:rPr lang="zh-TW" altLang="en-US" sz="1800" smtClean="0">
                <a:latin typeface="標楷體" pitchFamily="65" charset="-120"/>
                <a:ea typeface="標楷體" pitchFamily="65" charset="-120"/>
              </a:rPr>
              <a:t>」），</a:t>
            </a:r>
          </a:p>
          <a:p>
            <a:pPr eaLnBrk="1" hangingPunct="1">
              <a:lnSpc>
                <a:spcPct val="80000"/>
              </a:lnSpc>
            </a:pPr>
            <a:endParaRPr lang="zh-TW" altLang="en-US" sz="1800" smtClean="0">
              <a:latin typeface="標楷體" pitchFamily="65" charset="-120"/>
              <a:ea typeface="標楷體" pitchFamily="65" charset="-120"/>
            </a:endParaRPr>
          </a:p>
          <a:p>
            <a:pPr eaLnBrk="1" hangingPunct="1">
              <a:lnSpc>
                <a:spcPct val="80000"/>
              </a:lnSpc>
            </a:pPr>
            <a:r>
              <a:rPr lang="zh-TW" altLang="en-US" sz="1800" smtClean="0">
                <a:latin typeface="標楷體" pitchFamily="65" charset="-120"/>
                <a:ea typeface="標楷體" pitchFamily="65" charset="-120"/>
              </a:rPr>
              <a:t>這些 </a:t>
            </a:r>
            <a:r>
              <a:rPr lang="en-US" altLang="zh-TW" sz="1800" smtClean="0">
                <a:latin typeface="標楷體" pitchFamily="65" charset="-120"/>
                <a:ea typeface="標楷體" pitchFamily="65" charset="-120"/>
              </a:rPr>
              <a:t>API </a:t>
            </a:r>
            <a:r>
              <a:rPr lang="zh-TW" altLang="en-US" sz="1800" smtClean="0">
                <a:latin typeface="標楷體" pitchFamily="65" charset="-120"/>
                <a:ea typeface="標楷體" pitchFamily="65" charset="-120"/>
              </a:rPr>
              <a:t>介面適用於 </a:t>
            </a:r>
            <a:r>
              <a:rPr lang="en-US" altLang="zh-TW" sz="1800" smtClean="0">
                <a:latin typeface="標楷體" pitchFamily="65" charset="-120"/>
                <a:ea typeface="標楷體" pitchFamily="65" charset="-120"/>
              </a:rPr>
              <a:t>Internet Protocol Suite (IPS</a:t>
            </a:r>
            <a:r>
              <a:rPr lang="zh-TW" altLang="en-US" sz="1800" smtClean="0">
                <a:latin typeface="標楷體" pitchFamily="65" charset="-120"/>
                <a:ea typeface="標楷體" pitchFamily="65" charset="-120"/>
              </a:rPr>
              <a:t>，通常稱之為 </a:t>
            </a:r>
            <a:r>
              <a:rPr lang="en-US" altLang="zh-TW" sz="1800" smtClean="0">
                <a:latin typeface="標楷體" pitchFamily="65" charset="-120"/>
                <a:ea typeface="標楷體" pitchFamily="65" charset="-120"/>
              </a:rPr>
              <a:t>TCP/IP)</a:t>
            </a:r>
            <a:r>
              <a:rPr lang="zh-TW" altLang="en-US" sz="1800" smtClean="0">
                <a:latin typeface="標楷體" pitchFamily="65" charset="-120"/>
                <a:ea typeface="標楷體" pitchFamily="65" charset="-120"/>
              </a:rPr>
              <a:t>，支援 </a:t>
            </a:r>
            <a:r>
              <a:rPr lang="en-US" altLang="zh-TW" sz="1800" smtClean="0">
                <a:latin typeface="標楷體" pitchFamily="65" charset="-120"/>
                <a:ea typeface="標楷體" pitchFamily="65" charset="-120"/>
              </a:rPr>
              <a:t>Stream (TCP) </a:t>
            </a:r>
            <a:r>
              <a:rPr lang="zh-TW" altLang="en-US" sz="1800" smtClean="0">
                <a:latin typeface="標楷體" pitchFamily="65" charset="-120"/>
                <a:ea typeface="標楷體" pitchFamily="65" charset="-120"/>
              </a:rPr>
              <a:t>及 </a:t>
            </a:r>
            <a:r>
              <a:rPr lang="en-US" altLang="zh-TW" sz="1800" smtClean="0">
                <a:latin typeface="標楷體" pitchFamily="65" charset="-120"/>
                <a:ea typeface="標楷體" pitchFamily="65" charset="-120"/>
              </a:rPr>
              <a:t>Datagram (UDP) Socket</a:t>
            </a:r>
            <a:r>
              <a:rPr lang="zh-TW" altLang="en-US" sz="1800" smtClean="0">
                <a:latin typeface="標楷體" pitchFamily="65" charset="-120"/>
                <a:ea typeface="標楷體" pitchFamily="65" charset="-120"/>
              </a:rPr>
              <a:t>。</a:t>
            </a:r>
          </a:p>
          <a:p>
            <a:pPr eaLnBrk="1" hangingPunct="1">
              <a:lnSpc>
                <a:spcPct val="80000"/>
              </a:lnSpc>
              <a:buFont typeface="Wingdings" pitchFamily="2" charset="2"/>
              <a:buNone/>
            </a:pPr>
            <a:r>
              <a:rPr lang="zh-TW" altLang="en-US" sz="1800" smtClean="0">
                <a:latin typeface="標楷體" pitchFamily="65" charset="-120"/>
                <a:ea typeface="標楷體" pitchFamily="65" charset="-120"/>
              </a:rPr>
              <a:t>　</a:t>
            </a:r>
          </a:p>
          <a:p>
            <a:pPr eaLnBrk="1" hangingPunct="1">
              <a:lnSpc>
                <a:spcPct val="80000"/>
              </a:lnSpc>
            </a:pPr>
            <a:r>
              <a:rPr lang="en-US" altLang="zh-TW" sz="1800" smtClean="0">
                <a:latin typeface="標楷體" pitchFamily="65" charset="-120"/>
                <a:ea typeface="標楷體" pitchFamily="65" charset="-120"/>
              </a:rPr>
              <a:t>Stream (TCP) Socket </a:t>
            </a:r>
            <a:r>
              <a:rPr lang="zh-TW" altLang="en-US" sz="1800" smtClean="0">
                <a:latin typeface="標楷體" pitchFamily="65" charset="-120"/>
                <a:ea typeface="標楷體" pitchFamily="65" charset="-120"/>
              </a:rPr>
              <a:t>提供「雙向」、「可靠」、「有次序」、「不重覆」之資料傳送。</a:t>
            </a:r>
            <a:r>
              <a:rPr lang="en-US" altLang="zh-TW" sz="1800" smtClean="0">
                <a:latin typeface="標楷體" pitchFamily="65" charset="-120"/>
                <a:ea typeface="標楷體" pitchFamily="65" charset="-120"/>
              </a:rPr>
              <a:t>Datagram (UDP) Socket </a:t>
            </a:r>
            <a:r>
              <a:rPr lang="zh-TW" altLang="en-US" sz="1800" smtClean="0">
                <a:latin typeface="標楷體" pitchFamily="65" charset="-120"/>
                <a:ea typeface="標楷體" pitchFamily="65" charset="-120"/>
              </a:rPr>
              <a:t>則提供「雙向」之溝通，但沒有「可靠」、「有次序」、「不重覆」等之保證； 所以使用者可能會收到無次序、重覆之資料，甚至資料在傳輸過程中也可能會遺漏。</a:t>
            </a:r>
          </a:p>
        </p:txBody>
      </p:sp>
    </p:spTree>
    <p:extLst>
      <p:ext uri="{BB962C8B-B14F-4D97-AF65-F5344CB8AC3E}">
        <p14:creationId xmlns:p14="http://schemas.microsoft.com/office/powerpoint/2010/main" val="3311570221"/>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r>
              <a:rPr lang="en-US" altLang="zh-TW" sz="3000" smtClean="0"/>
              <a:t>Introduction to Winsock</a:t>
            </a:r>
          </a:p>
        </p:txBody>
      </p:sp>
      <p:sp>
        <p:nvSpPr>
          <p:cNvPr id="29699" name="Rectangle 3"/>
          <p:cNvSpPr>
            <a:spLocks noGrp="1" noChangeArrowheads="1"/>
          </p:cNvSpPr>
          <p:nvPr>
            <p:ph type="body" idx="4294967295"/>
          </p:nvPr>
        </p:nvSpPr>
        <p:spPr>
          <a:xfrm>
            <a:off x="990600" y="1447800"/>
            <a:ext cx="7772400" cy="4648200"/>
          </a:xfrm>
          <a:prstGeom prst="rect">
            <a:avLst/>
          </a:prstGeom>
        </p:spPr>
        <p:txBody>
          <a:bodyPr/>
          <a:lstStyle/>
          <a:p>
            <a:pPr eaLnBrk="1" hangingPunct="1">
              <a:lnSpc>
                <a:spcPct val="90000"/>
              </a:lnSpc>
            </a:pPr>
            <a:r>
              <a:rPr lang="en-US" altLang="zh-TW" sz="1800" smtClean="0">
                <a:latin typeface="標楷體" pitchFamily="65" charset="-120"/>
                <a:ea typeface="標楷體" pitchFamily="65" charset="-120"/>
              </a:rPr>
              <a:t>Winsock</a:t>
            </a:r>
            <a:r>
              <a:rPr lang="zh-TW" altLang="en-US" sz="1800" smtClean="0">
                <a:latin typeface="標楷體" pitchFamily="65" charset="-120"/>
                <a:ea typeface="標楷體" pitchFamily="65" charset="-120"/>
              </a:rPr>
              <a:t>是以 </a:t>
            </a:r>
            <a:r>
              <a:rPr lang="en-US" altLang="zh-TW" sz="1800" smtClean="0">
                <a:latin typeface="標楷體" pitchFamily="65" charset="-120"/>
                <a:ea typeface="標楷體" pitchFamily="65" charset="-120"/>
              </a:rPr>
              <a:t>UNIX </a:t>
            </a:r>
            <a:r>
              <a:rPr lang="zh-TW" altLang="en-US" sz="1800" smtClean="0">
                <a:latin typeface="標楷體" pitchFamily="65" charset="-120"/>
                <a:ea typeface="標楷體" pitchFamily="65" charset="-120"/>
              </a:rPr>
              <a:t>系統上 </a:t>
            </a:r>
            <a:r>
              <a:rPr lang="en-US" altLang="zh-TW" sz="1800" smtClean="0">
                <a:latin typeface="標楷體" pitchFamily="65" charset="-120"/>
                <a:ea typeface="標楷體" pitchFamily="65" charset="-120"/>
              </a:rPr>
              <a:t>Berkeley Sockets </a:t>
            </a:r>
            <a:r>
              <a:rPr lang="zh-TW" altLang="en-US" sz="1800" smtClean="0">
                <a:latin typeface="標楷體" pitchFamily="65" charset="-120"/>
                <a:ea typeface="標楷體" pitchFamily="65" charset="-120"/>
              </a:rPr>
              <a:t>的函式為基礎，並加上了一些符合視窗環境「訊息驅動」（</a:t>
            </a:r>
            <a:r>
              <a:rPr lang="en-US" altLang="zh-TW" sz="1800" smtClean="0">
                <a:latin typeface="標楷體" pitchFamily="65" charset="-120"/>
                <a:ea typeface="標楷體" pitchFamily="65" charset="-120"/>
              </a:rPr>
              <a:t>Message driven</a:t>
            </a:r>
            <a:r>
              <a:rPr lang="zh-TW" altLang="en-US" sz="1800" smtClean="0">
                <a:latin typeface="標楷體" pitchFamily="65" charset="-120"/>
                <a:ea typeface="標楷體" pitchFamily="65" charset="-120"/>
              </a:rPr>
              <a:t>）特性的函式。</a:t>
            </a:r>
          </a:p>
          <a:p>
            <a:pPr eaLnBrk="1" hangingPunct="1">
              <a:lnSpc>
                <a:spcPct val="90000"/>
              </a:lnSpc>
            </a:pPr>
            <a:endParaRPr lang="zh-TW" altLang="en-US" sz="1800" smtClean="0">
              <a:latin typeface="標楷體" pitchFamily="65" charset="-120"/>
              <a:ea typeface="標楷體" pitchFamily="65" charset="-120"/>
            </a:endParaRPr>
          </a:p>
          <a:p>
            <a:pPr eaLnBrk="1" hangingPunct="1">
              <a:lnSpc>
                <a:spcPct val="90000"/>
              </a:lnSpc>
            </a:pPr>
            <a:r>
              <a:rPr lang="en-US" altLang="zh-TW" sz="1800" smtClean="0">
                <a:latin typeface="標楷體" pitchFamily="65" charset="-120"/>
                <a:ea typeface="標楷體" pitchFamily="65" charset="-120"/>
              </a:rPr>
              <a:t>1993 </a:t>
            </a:r>
            <a:r>
              <a:rPr lang="zh-TW" altLang="en-US" sz="1800" smtClean="0">
                <a:latin typeface="標楷體" pitchFamily="65" charset="-120"/>
                <a:ea typeface="標楷體" pitchFamily="65" charset="-120"/>
              </a:rPr>
              <a:t>年 </a:t>
            </a:r>
            <a:r>
              <a:rPr lang="en-US" altLang="zh-TW" sz="1800" smtClean="0">
                <a:latin typeface="標楷體" pitchFamily="65" charset="-120"/>
                <a:ea typeface="標楷體" pitchFamily="65" charset="-120"/>
              </a:rPr>
              <a:t>1 </a:t>
            </a:r>
            <a:r>
              <a:rPr lang="zh-TW" altLang="en-US" sz="1800" smtClean="0">
                <a:latin typeface="標楷體" pitchFamily="65" charset="-120"/>
                <a:ea typeface="標楷體" pitchFamily="65" charset="-120"/>
              </a:rPr>
              <a:t>月定出 </a:t>
            </a:r>
            <a:r>
              <a:rPr lang="en-US" altLang="zh-TW" sz="1800" smtClean="0">
                <a:latin typeface="標楷體" pitchFamily="65" charset="-120"/>
                <a:ea typeface="標楷體" pitchFamily="65" charset="-120"/>
              </a:rPr>
              <a:t>1.1 </a:t>
            </a:r>
            <a:r>
              <a:rPr lang="zh-TW" altLang="en-US" sz="1800" smtClean="0">
                <a:latin typeface="標楷體" pitchFamily="65" charset="-120"/>
                <a:ea typeface="標楷體" pitchFamily="65" charset="-120"/>
              </a:rPr>
              <a:t>版。 明白地表示一定要提供 </a:t>
            </a:r>
            <a:r>
              <a:rPr lang="en-US" altLang="zh-TW" sz="1800" smtClean="0">
                <a:latin typeface="標楷體" pitchFamily="65" charset="-120"/>
                <a:ea typeface="標楷體" pitchFamily="65" charset="-120"/>
              </a:rPr>
              <a:t>Stream socket </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TCP</a:t>
            </a:r>
            <a:r>
              <a:rPr lang="zh-TW" altLang="en-US" sz="1800" smtClean="0">
                <a:latin typeface="標楷體" pitchFamily="65" charset="-120"/>
                <a:ea typeface="標楷體" pitchFamily="65" charset="-120"/>
              </a:rPr>
              <a:t>）及 </a:t>
            </a:r>
            <a:r>
              <a:rPr lang="en-US" altLang="zh-TW" sz="1800" smtClean="0">
                <a:latin typeface="標楷體" pitchFamily="65" charset="-120"/>
                <a:ea typeface="標楷體" pitchFamily="65" charset="-120"/>
              </a:rPr>
              <a:t>Datagram socket </a:t>
            </a:r>
            <a:r>
              <a:rPr lang="zh-TW" altLang="en-US" sz="1800" smtClean="0">
                <a:latin typeface="標楷體" pitchFamily="65" charset="-120"/>
                <a:ea typeface="標楷體" pitchFamily="65" charset="-120"/>
              </a:rPr>
              <a:t>（</a:t>
            </a:r>
            <a:r>
              <a:rPr lang="en-US" altLang="zh-TW" sz="1800" smtClean="0">
                <a:latin typeface="標楷體" pitchFamily="65" charset="-120"/>
                <a:ea typeface="標楷體" pitchFamily="65" charset="-120"/>
              </a:rPr>
              <a:t>UDP</a:t>
            </a:r>
            <a:r>
              <a:rPr lang="zh-TW" altLang="en-US" sz="1800" smtClean="0">
                <a:latin typeface="標楷體" pitchFamily="65" charset="-120"/>
                <a:ea typeface="標楷體" pitchFamily="65" charset="-120"/>
              </a:rPr>
              <a:t>）的功能。</a:t>
            </a:r>
          </a:p>
          <a:p>
            <a:pPr eaLnBrk="1" hangingPunct="1">
              <a:lnSpc>
                <a:spcPct val="90000"/>
              </a:lnSpc>
            </a:pPr>
            <a:endParaRPr lang="zh-TW" altLang="en-US" sz="1800" smtClean="0">
              <a:latin typeface="標楷體" pitchFamily="65" charset="-120"/>
              <a:ea typeface="標楷體" pitchFamily="65" charset="-120"/>
            </a:endParaRPr>
          </a:p>
          <a:p>
            <a:pPr eaLnBrk="1" hangingPunct="1">
              <a:lnSpc>
                <a:spcPct val="90000"/>
              </a:lnSpc>
            </a:pPr>
            <a:r>
              <a:rPr lang="en-US" altLang="zh-TW" sz="1800" smtClean="0">
                <a:latin typeface="標楷體" pitchFamily="65" charset="-120"/>
                <a:ea typeface="標楷體" pitchFamily="65" charset="-120"/>
              </a:rPr>
              <a:t>1995</a:t>
            </a:r>
            <a:r>
              <a:rPr lang="zh-TW" altLang="en-US" sz="1800" smtClean="0">
                <a:latin typeface="標楷體" pitchFamily="65" charset="-120"/>
                <a:ea typeface="標楷體" pitchFamily="65" charset="-120"/>
              </a:rPr>
              <a:t>年定義</a:t>
            </a:r>
            <a:r>
              <a:rPr lang="en-US" altLang="zh-TW" sz="1800" smtClean="0">
                <a:latin typeface="標楷體" pitchFamily="65" charset="-120"/>
                <a:ea typeface="標楷體" pitchFamily="65" charset="-120"/>
              </a:rPr>
              <a:t>2.0 </a:t>
            </a:r>
            <a:r>
              <a:rPr lang="zh-TW" altLang="en-US" sz="1800" smtClean="0">
                <a:latin typeface="標楷體" pitchFamily="65" charset="-120"/>
                <a:ea typeface="標楷體" pitchFamily="65" charset="-120"/>
              </a:rPr>
              <a:t>版。</a:t>
            </a:r>
          </a:p>
          <a:p>
            <a:pPr eaLnBrk="1" hangingPunct="1">
              <a:lnSpc>
                <a:spcPct val="90000"/>
              </a:lnSpc>
            </a:pPr>
            <a:endParaRPr lang="zh-TW" altLang="en-US" sz="1800" smtClean="0">
              <a:latin typeface="標楷體" pitchFamily="65" charset="-120"/>
              <a:ea typeface="標楷體" pitchFamily="65" charset="-120"/>
            </a:endParaRPr>
          </a:p>
          <a:p>
            <a:pPr eaLnBrk="1" hangingPunct="1">
              <a:lnSpc>
                <a:spcPct val="90000"/>
              </a:lnSpc>
            </a:pPr>
            <a:r>
              <a:rPr lang="en-US" altLang="zh-TW" sz="1800" smtClean="0">
                <a:latin typeface="標楷體" pitchFamily="65" charset="-120"/>
                <a:ea typeface="標楷體" pitchFamily="65" charset="-120"/>
              </a:rPr>
              <a:t>Winsock </a:t>
            </a:r>
            <a:r>
              <a:rPr lang="zh-TW" altLang="en-US" sz="1800" smtClean="0">
                <a:latin typeface="標楷體" pitchFamily="65" charset="-120"/>
                <a:ea typeface="標楷體" pitchFamily="65" charset="-120"/>
              </a:rPr>
              <a:t>總共定義了 </a:t>
            </a:r>
            <a:r>
              <a:rPr lang="en-US" altLang="zh-TW" sz="1800" smtClean="0">
                <a:latin typeface="標楷體" pitchFamily="65" charset="-120"/>
                <a:ea typeface="標楷體" pitchFamily="65" charset="-120"/>
              </a:rPr>
              <a:t>46 </a:t>
            </a:r>
            <a:r>
              <a:rPr lang="zh-TW" altLang="en-US" sz="1800" smtClean="0">
                <a:latin typeface="標楷體" pitchFamily="65" charset="-120"/>
                <a:ea typeface="標楷體" pitchFamily="65" charset="-120"/>
              </a:rPr>
              <a:t>個函式，包括了 </a:t>
            </a:r>
            <a:r>
              <a:rPr lang="en-US" altLang="zh-TW" sz="1800" smtClean="0">
                <a:latin typeface="標楷體" pitchFamily="65" charset="-120"/>
                <a:ea typeface="標楷體" pitchFamily="65" charset="-120"/>
              </a:rPr>
              <a:t>30 </a:t>
            </a:r>
            <a:r>
              <a:rPr lang="zh-TW" altLang="en-US" sz="1800" smtClean="0">
                <a:latin typeface="標楷體" pitchFamily="65" charset="-120"/>
                <a:ea typeface="標楷體" pitchFamily="65" charset="-120"/>
              </a:rPr>
              <a:t>個 </a:t>
            </a:r>
            <a:r>
              <a:rPr lang="en-US" altLang="zh-TW" sz="1800" smtClean="0">
                <a:latin typeface="標楷體" pitchFamily="65" charset="-120"/>
                <a:ea typeface="標楷體" pitchFamily="65" charset="-120"/>
              </a:rPr>
              <a:t>BSD </a:t>
            </a:r>
            <a:r>
              <a:rPr lang="zh-TW" altLang="en-US" sz="1800" smtClean="0">
                <a:latin typeface="標楷體" pitchFamily="65" charset="-120"/>
                <a:ea typeface="標楷體" pitchFamily="65" charset="-120"/>
              </a:rPr>
              <a:t>函式（名稱、參數、回返值都和 </a:t>
            </a:r>
            <a:r>
              <a:rPr lang="en-US" altLang="zh-TW" sz="1800" smtClean="0">
                <a:latin typeface="標楷體" pitchFamily="65" charset="-120"/>
                <a:ea typeface="標楷體" pitchFamily="65" charset="-120"/>
              </a:rPr>
              <a:t>UNIX </a:t>
            </a:r>
            <a:r>
              <a:rPr lang="zh-TW" altLang="en-US" sz="1800" smtClean="0">
                <a:latin typeface="標楷體" pitchFamily="65" charset="-120"/>
                <a:ea typeface="標楷體" pitchFamily="65" charset="-120"/>
              </a:rPr>
              <a:t>的 </a:t>
            </a:r>
            <a:r>
              <a:rPr lang="en-US" altLang="zh-TW" sz="1800" smtClean="0">
                <a:latin typeface="標楷體" pitchFamily="65" charset="-120"/>
                <a:ea typeface="標楷體" pitchFamily="65" charset="-120"/>
              </a:rPr>
              <a:t>BSD </a:t>
            </a:r>
            <a:r>
              <a:rPr lang="zh-TW" altLang="en-US" sz="1800" smtClean="0">
                <a:latin typeface="標楷體" pitchFamily="65" charset="-120"/>
                <a:ea typeface="標楷體" pitchFamily="65" charset="-120"/>
              </a:rPr>
              <a:t>函式相同），及 </a:t>
            </a:r>
            <a:r>
              <a:rPr lang="en-US" altLang="zh-TW" sz="1800" smtClean="0">
                <a:latin typeface="標楷體" pitchFamily="65" charset="-120"/>
                <a:ea typeface="標楷體" pitchFamily="65" charset="-120"/>
              </a:rPr>
              <a:t>16 </a:t>
            </a:r>
            <a:r>
              <a:rPr lang="zh-TW" altLang="en-US" sz="1800" smtClean="0">
                <a:latin typeface="標楷體" pitchFamily="65" charset="-120"/>
                <a:ea typeface="標楷體" pitchFamily="65" charset="-120"/>
              </a:rPr>
              <a:t>個視窗特性的函式（</a:t>
            </a:r>
            <a:r>
              <a:rPr lang="en-US" altLang="zh-TW" sz="1800" smtClean="0">
                <a:latin typeface="標楷體" pitchFamily="65" charset="-120"/>
                <a:ea typeface="標楷體" pitchFamily="65" charset="-120"/>
              </a:rPr>
              <a:t>WSA</a:t>
            </a:r>
            <a:r>
              <a:rPr lang="zh-TW" altLang="en-US" sz="1800" smtClean="0">
                <a:latin typeface="標楷體" pitchFamily="65" charset="-120"/>
                <a:ea typeface="標楷體" pitchFamily="65" charset="-120"/>
              </a:rPr>
              <a:t>開頭的函式）。</a:t>
            </a:r>
          </a:p>
        </p:txBody>
      </p:sp>
    </p:spTree>
    <p:extLst>
      <p:ext uri="{BB962C8B-B14F-4D97-AF65-F5344CB8AC3E}">
        <p14:creationId xmlns:p14="http://schemas.microsoft.com/office/powerpoint/2010/main" val="2078508719"/>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150938" y="-157163"/>
            <a:ext cx="7794625" cy="1462088"/>
          </a:xfrm>
        </p:spPr>
        <p:txBody>
          <a:bodyPr/>
          <a:lstStyle/>
          <a:p>
            <a:pPr eaLnBrk="1" hangingPunct="1">
              <a:defRPr/>
            </a:pPr>
            <a:r>
              <a:rPr lang="en-US" altLang="zh-TW" smtClean="0"/>
              <a:t>Berkeley </a:t>
            </a:r>
            <a:r>
              <a:rPr lang="en-US" altLang="zh-TW" sz="3000" smtClean="0"/>
              <a:t>Socket Functions</a:t>
            </a:r>
          </a:p>
        </p:txBody>
      </p:sp>
      <p:sp>
        <p:nvSpPr>
          <p:cNvPr id="30723" name="Rectangle 3"/>
          <p:cNvSpPr>
            <a:spLocks noGrp="1" noChangeArrowheads="1"/>
          </p:cNvSpPr>
          <p:nvPr>
            <p:ph type="body" idx="4294967295"/>
          </p:nvPr>
        </p:nvSpPr>
        <p:spPr>
          <a:xfrm>
            <a:off x="107950" y="1052513"/>
            <a:ext cx="9144000" cy="5472112"/>
          </a:xfrm>
          <a:prstGeom prst="rect">
            <a:avLst/>
          </a:prstGeom>
        </p:spPr>
        <p:txBody>
          <a:bodyPr/>
          <a:lstStyle/>
          <a:p>
            <a:pPr eaLnBrk="1" hangingPunct="1">
              <a:lnSpc>
                <a:spcPct val="80000"/>
              </a:lnSpc>
            </a:pPr>
            <a:r>
              <a:rPr lang="en-US" altLang="zh-TW" sz="1600" b="1" smtClean="0"/>
              <a:t>1</a:t>
            </a:r>
            <a:r>
              <a:rPr lang="zh-TW" altLang="en-US" sz="1600" b="1" smtClean="0"/>
              <a:t>、</a:t>
            </a:r>
            <a:r>
              <a:rPr lang="en-US" altLang="zh-TW" sz="1600" b="1" smtClean="0"/>
              <a:t>BSD </a:t>
            </a:r>
            <a:r>
              <a:rPr lang="zh-TW" altLang="en-US" sz="1600" b="1" smtClean="0"/>
              <a:t>函式</a:t>
            </a:r>
            <a:endParaRPr lang="zh-TW" altLang="en-US" sz="1600" smtClean="0"/>
          </a:p>
          <a:p>
            <a:pPr eaLnBrk="1" hangingPunct="1">
              <a:lnSpc>
                <a:spcPct val="80000"/>
              </a:lnSpc>
            </a:pPr>
            <a:r>
              <a:rPr lang="en-US" altLang="zh-TW" sz="1600" smtClean="0"/>
              <a:t>---------------------------------------------------------</a:t>
            </a:r>
          </a:p>
          <a:p>
            <a:pPr eaLnBrk="1" hangingPunct="1">
              <a:lnSpc>
                <a:spcPct val="80000"/>
              </a:lnSpc>
            </a:pPr>
            <a:r>
              <a:rPr lang="en-US" altLang="zh-TW" sz="1600" smtClean="0"/>
              <a:t>accept()		bind()	</a:t>
            </a:r>
          </a:p>
          <a:p>
            <a:pPr eaLnBrk="1" hangingPunct="1">
              <a:lnSpc>
                <a:spcPct val="80000"/>
              </a:lnSpc>
            </a:pPr>
            <a:r>
              <a:rPr lang="en-US" altLang="zh-TW" sz="1600" smtClean="0"/>
              <a:t>closesocket()		connect()</a:t>
            </a:r>
          </a:p>
          <a:p>
            <a:pPr eaLnBrk="1" hangingPunct="1">
              <a:lnSpc>
                <a:spcPct val="80000"/>
              </a:lnSpc>
            </a:pPr>
            <a:r>
              <a:rPr lang="en-US" altLang="zh-TW" sz="1600" smtClean="0"/>
              <a:t>getpeername()	getsockname()	</a:t>
            </a:r>
          </a:p>
          <a:p>
            <a:pPr eaLnBrk="1" hangingPunct="1">
              <a:lnSpc>
                <a:spcPct val="80000"/>
              </a:lnSpc>
            </a:pPr>
            <a:r>
              <a:rPr lang="en-US" altLang="zh-TW" sz="1600" smtClean="0"/>
              <a:t>getsockopt()		htonl()</a:t>
            </a:r>
          </a:p>
          <a:p>
            <a:pPr eaLnBrk="1" hangingPunct="1">
              <a:lnSpc>
                <a:spcPct val="80000"/>
              </a:lnSpc>
            </a:pPr>
            <a:r>
              <a:rPr lang="en-US" altLang="zh-TW" sz="1600" smtClean="0"/>
              <a:t>htons()		inet_addr()	</a:t>
            </a:r>
          </a:p>
          <a:p>
            <a:pPr eaLnBrk="1" hangingPunct="1">
              <a:lnSpc>
                <a:spcPct val="80000"/>
              </a:lnSpc>
            </a:pPr>
            <a:r>
              <a:rPr lang="en-US" altLang="zh-TW" sz="1600" smtClean="0"/>
              <a:t>inet_ntoa()		ioctlsocket()</a:t>
            </a:r>
          </a:p>
          <a:p>
            <a:pPr eaLnBrk="1" hangingPunct="1">
              <a:lnSpc>
                <a:spcPct val="80000"/>
              </a:lnSpc>
            </a:pPr>
            <a:r>
              <a:rPr lang="en-US" altLang="zh-TW" sz="1600" smtClean="0"/>
              <a:t>listen()		ntohl()		</a:t>
            </a:r>
          </a:p>
          <a:p>
            <a:pPr eaLnBrk="1" hangingPunct="1">
              <a:lnSpc>
                <a:spcPct val="80000"/>
              </a:lnSpc>
            </a:pPr>
            <a:r>
              <a:rPr lang="en-US" altLang="zh-TW" sz="1600" smtClean="0"/>
              <a:t>ntohs()		recv()</a:t>
            </a:r>
          </a:p>
          <a:p>
            <a:pPr eaLnBrk="1" hangingPunct="1">
              <a:lnSpc>
                <a:spcPct val="80000"/>
              </a:lnSpc>
            </a:pPr>
            <a:r>
              <a:rPr lang="en-US" altLang="zh-TW" sz="1600" smtClean="0"/>
              <a:t>recvfrom()		select()		</a:t>
            </a:r>
          </a:p>
          <a:p>
            <a:pPr eaLnBrk="1" hangingPunct="1">
              <a:lnSpc>
                <a:spcPct val="80000"/>
              </a:lnSpc>
            </a:pPr>
            <a:r>
              <a:rPr lang="en-US" altLang="zh-TW" sz="1600" smtClean="0"/>
              <a:t>send()		sendto()</a:t>
            </a:r>
          </a:p>
          <a:p>
            <a:pPr eaLnBrk="1" hangingPunct="1">
              <a:lnSpc>
                <a:spcPct val="80000"/>
              </a:lnSpc>
            </a:pPr>
            <a:r>
              <a:rPr lang="en-US" altLang="zh-TW" sz="1600" smtClean="0"/>
              <a:t>setsockopt()		shutdown()	</a:t>
            </a:r>
          </a:p>
          <a:p>
            <a:pPr eaLnBrk="1" hangingPunct="1">
              <a:lnSpc>
                <a:spcPct val="80000"/>
              </a:lnSpc>
            </a:pPr>
            <a:r>
              <a:rPr lang="en-US" altLang="zh-TW" sz="1600" smtClean="0"/>
              <a:t>socket()		gethostname()</a:t>
            </a:r>
          </a:p>
          <a:p>
            <a:pPr eaLnBrk="1" hangingPunct="1">
              <a:lnSpc>
                <a:spcPct val="80000"/>
              </a:lnSpc>
            </a:pPr>
            <a:r>
              <a:rPr lang="en-US" altLang="zh-TW" sz="1600" smtClean="0"/>
              <a:t>gethostbyaddr()	gethostbyname()</a:t>
            </a:r>
          </a:p>
          <a:p>
            <a:pPr eaLnBrk="1" hangingPunct="1">
              <a:lnSpc>
                <a:spcPct val="80000"/>
              </a:lnSpc>
            </a:pPr>
            <a:r>
              <a:rPr lang="en-US" altLang="zh-TW" sz="1600" smtClean="0"/>
              <a:t>getprotobyname()	getprotobynumber()</a:t>
            </a:r>
          </a:p>
          <a:p>
            <a:pPr eaLnBrk="1" hangingPunct="1">
              <a:lnSpc>
                <a:spcPct val="80000"/>
              </a:lnSpc>
            </a:pPr>
            <a:r>
              <a:rPr lang="en-US" altLang="zh-TW" sz="1600" smtClean="0"/>
              <a:t>getservbyname()	getservbyport()</a:t>
            </a:r>
          </a:p>
          <a:p>
            <a:pPr eaLnBrk="1" hangingPunct="1">
              <a:lnSpc>
                <a:spcPct val="80000"/>
              </a:lnSpc>
            </a:pPr>
            <a:r>
              <a:rPr lang="en-US" altLang="zh-TW" sz="1600" smtClean="0"/>
              <a:t>----------------------------------------------------------</a:t>
            </a:r>
          </a:p>
        </p:txBody>
      </p:sp>
    </p:spTree>
    <p:extLst>
      <p:ext uri="{BB962C8B-B14F-4D97-AF65-F5344CB8AC3E}">
        <p14:creationId xmlns:p14="http://schemas.microsoft.com/office/powerpoint/2010/main" val="4050473542"/>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395288" y="115888"/>
            <a:ext cx="7696200" cy="1143000"/>
          </a:xfrm>
        </p:spPr>
        <p:txBody>
          <a:bodyPr/>
          <a:lstStyle/>
          <a:p>
            <a:pPr eaLnBrk="1" hangingPunct="1">
              <a:defRPr/>
            </a:pPr>
            <a:r>
              <a:rPr lang="en-US" altLang="zh-TW" smtClean="0"/>
              <a:t>Winsock API</a:t>
            </a:r>
          </a:p>
        </p:txBody>
      </p:sp>
      <p:sp>
        <p:nvSpPr>
          <p:cNvPr id="31747" name="Rectangle 3"/>
          <p:cNvSpPr>
            <a:spLocks noGrp="1" noChangeArrowheads="1"/>
          </p:cNvSpPr>
          <p:nvPr>
            <p:ph type="body" idx="4294967295"/>
          </p:nvPr>
        </p:nvSpPr>
        <p:spPr>
          <a:xfrm>
            <a:off x="107950" y="981075"/>
            <a:ext cx="8686800" cy="5876925"/>
          </a:xfrm>
          <a:prstGeom prst="rect">
            <a:avLst/>
          </a:prstGeom>
        </p:spPr>
        <p:txBody>
          <a:bodyPr/>
          <a:lstStyle/>
          <a:p>
            <a:pPr eaLnBrk="1" hangingPunct="1">
              <a:lnSpc>
                <a:spcPct val="80000"/>
              </a:lnSpc>
            </a:pPr>
            <a:r>
              <a:rPr lang="en-US" altLang="zh-TW" sz="1600" b="1" smtClean="0"/>
              <a:t>2</a:t>
            </a:r>
            <a:r>
              <a:rPr lang="zh-TW" altLang="en-US" sz="1600" b="1" smtClean="0"/>
              <a:t>、視窗特性函式</a:t>
            </a:r>
            <a:endParaRPr lang="zh-TW" altLang="en-US" sz="1600" smtClean="0"/>
          </a:p>
          <a:p>
            <a:pPr eaLnBrk="1" hangingPunct="1">
              <a:lnSpc>
                <a:spcPct val="80000"/>
              </a:lnSpc>
            </a:pPr>
            <a:r>
              <a:rPr lang="en-US" altLang="zh-TW" sz="1600" smtClean="0"/>
              <a:t>-------------------------------------------------------------</a:t>
            </a:r>
          </a:p>
          <a:p>
            <a:pPr eaLnBrk="1" hangingPunct="1">
              <a:lnSpc>
                <a:spcPct val="80000"/>
              </a:lnSpc>
            </a:pPr>
            <a:r>
              <a:rPr lang="en-US" altLang="zh-TW" sz="1600" smtClean="0"/>
              <a:t>WSAAsyncGetHostByAddr()	</a:t>
            </a:r>
          </a:p>
          <a:p>
            <a:pPr eaLnBrk="1" hangingPunct="1">
              <a:lnSpc>
                <a:spcPct val="80000"/>
              </a:lnSpc>
            </a:pPr>
            <a:r>
              <a:rPr lang="en-US" altLang="zh-TW" sz="1600" smtClean="0"/>
              <a:t>WSAAsyncGetHostByName()</a:t>
            </a:r>
          </a:p>
          <a:p>
            <a:pPr eaLnBrk="1" hangingPunct="1">
              <a:lnSpc>
                <a:spcPct val="80000"/>
              </a:lnSpc>
            </a:pPr>
            <a:r>
              <a:rPr lang="en-US" altLang="zh-TW" sz="1600" smtClean="0"/>
              <a:t>WSAAsyncGetProtoByName()</a:t>
            </a:r>
          </a:p>
          <a:p>
            <a:pPr eaLnBrk="1" hangingPunct="1">
              <a:lnSpc>
                <a:spcPct val="80000"/>
              </a:lnSpc>
            </a:pPr>
            <a:r>
              <a:rPr lang="en-US" altLang="zh-TW" sz="1600" smtClean="0"/>
              <a:t>WSAAsyncGetProtoByNumber()</a:t>
            </a:r>
          </a:p>
          <a:p>
            <a:pPr eaLnBrk="1" hangingPunct="1">
              <a:lnSpc>
                <a:spcPct val="80000"/>
              </a:lnSpc>
            </a:pPr>
            <a:r>
              <a:rPr lang="en-US" altLang="zh-TW" sz="1600" smtClean="0"/>
              <a:t>WSAAsyncGetServByName()</a:t>
            </a:r>
          </a:p>
          <a:p>
            <a:pPr eaLnBrk="1" hangingPunct="1">
              <a:lnSpc>
                <a:spcPct val="80000"/>
              </a:lnSpc>
            </a:pPr>
            <a:r>
              <a:rPr lang="en-US" altLang="zh-TW" sz="1600" smtClean="0"/>
              <a:t>WSAAsyncGetServByPort()</a:t>
            </a:r>
          </a:p>
          <a:p>
            <a:pPr eaLnBrk="1" hangingPunct="1">
              <a:lnSpc>
                <a:spcPct val="80000"/>
              </a:lnSpc>
            </a:pPr>
            <a:r>
              <a:rPr lang="en-US" altLang="zh-TW" sz="1600" smtClean="0"/>
              <a:t>WSAAsyncSelect()			</a:t>
            </a:r>
          </a:p>
          <a:p>
            <a:pPr eaLnBrk="1" hangingPunct="1">
              <a:lnSpc>
                <a:spcPct val="80000"/>
              </a:lnSpc>
            </a:pPr>
            <a:r>
              <a:rPr lang="en-US" altLang="zh-TW" sz="1600" smtClean="0"/>
              <a:t>WSACancelAsyncRequest()</a:t>
            </a:r>
          </a:p>
          <a:p>
            <a:pPr eaLnBrk="1" hangingPunct="1">
              <a:lnSpc>
                <a:spcPct val="80000"/>
              </a:lnSpc>
            </a:pPr>
            <a:r>
              <a:rPr lang="en-US" altLang="zh-TW" sz="1600" smtClean="0"/>
              <a:t>WSACancelBlockingCall()		</a:t>
            </a:r>
          </a:p>
          <a:p>
            <a:pPr eaLnBrk="1" hangingPunct="1">
              <a:lnSpc>
                <a:spcPct val="80000"/>
              </a:lnSpc>
            </a:pPr>
            <a:r>
              <a:rPr lang="en-US" altLang="zh-TW" sz="1600" smtClean="0"/>
              <a:t>WSACleanup()</a:t>
            </a:r>
          </a:p>
          <a:p>
            <a:pPr eaLnBrk="1" hangingPunct="1">
              <a:lnSpc>
                <a:spcPct val="80000"/>
              </a:lnSpc>
            </a:pPr>
            <a:r>
              <a:rPr lang="en-US" altLang="zh-TW" sz="1600" smtClean="0"/>
              <a:t>WSAGetLastError()		</a:t>
            </a:r>
          </a:p>
          <a:p>
            <a:pPr eaLnBrk="1" hangingPunct="1">
              <a:lnSpc>
                <a:spcPct val="80000"/>
              </a:lnSpc>
            </a:pPr>
            <a:r>
              <a:rPr lang="en-US" altLang="zh-TW" sz="1600" smtClean="0"/>
              <a:t>WSAIsBlocking()</a:t>
            </a:r>
          </a:p>
          <a:p>
            <a:pPr eaLnBrk="1" hangingPunct="1">
              <a:lnSpc>
                <a:spcPct val="80000"/>
              </a:lnSpc>
            </a:pPr>
            <a:r>
              <a:rPr lang="en-US" altLang="zh-TW" sz="1600" smtClean="0"/>
              <a:t>WSASetBlockingHook()		</a:t>
            </a:r>
          </a:p>
          <a:p>
            <a:pPr eaLnBrk="1" hangingPunct="1">
              <a:lnSpc>
                <a:spcPct val="80000"/>
              </a:lnSpc>
            </a:pPr>
            <a:r>
              <a:rPr lang="en-US" altLang="zh-TW" sz="1600" smtClean="0"/>
              <a:t>WSASetLastError()</a:t>
            </a:r>
          </a:p>
          <a:p>
            <a:pPr eaLnBrk="1" hangingPunct="1">
              <a:lnSpc>
                <a:spcPct val="80000"/>
              </a:lnSpc>
            </a:pPr>
            <a:r>
              <a:rPr lang="en-US" altLang="zh-TW" sz="1600" smtClean="0"/>
              <a:t>WSAStartup()			</a:t>
            </a:r>
          </a:p>
          <a:p>
            <a:pPr eaLnBrk="1" hangingPunct="1">
              <a:lnSpc>
                <a:spcPct val="80000"/>
              </a:lnSpc>
            </a:pPr>
            <a:r>
              <a:rPr lang="en-US" altLang="zh-TW" sz="1600" smtClean="0"/>
              <a:t>WSAUnhookBlockingHook()</a:t>
            </a:r>
          </a:p>
          <a:p>
            <a:pPr eaLnBrk="1" hangingPunct="1">
              <a:lnSpc>
                <a:spcPct val="80000"/>
              </a:lnSpc>
            </a:pPr>
            <a:r>
              <a:rPr lang="en-US" altLang="zh-TW" sz="1600" smtClean="0"/>
              <a:t>-------------------------------------------------------------</a:t>
            </a:r>
          </a:p>
        </p:txBody>
      </p:sp>
    </p:spTree>
    <p:extLst>
      <p:ext uri="{BB962C8B-B14F-4D97-AF65-F5344CB8AC3E}">
        <p14:creationId xmlns:p14="http://schemas.microsoft.com/office/powerpoint/2010/main" val="403608249"/>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23863" y="412750"/>
            <a:ext cx="8521700" cy="568325"/>
          </a:xfrm>
        </p:spPr>
        <p:txBody>
          <a:bodyPr/>
          <a:lstStyle/>
          <a:p>
            <a:pPr eaLnBrk="1" hangingPunct="1">
              <a:defRPr/>
            </a:pPr>
            <a:r>
              <a:rPr lang="zh-TW" altLang="en-US" sz="3000" b="1" smtClean="0"/>
              <a:t>使用</a:t>
            </a:r>
            <a:r>
              <a:rPr lang="en-US" altLang="zh-TW" sz="3000" b="1" smtClean="0"/>
              <a:t>socket API </a:t>
            </a:r>
            <a:r>
              <a:rPr lang="zh-TW" altLang="en-US" sz="3000" b="1" smtClean="0"/>
              <a:t>的順序</a:t>
            </a:r>
            <a:r>
              <a:rPr lang="zh-TW" altLang="en-US" sz="3000" smtClean="0"/>
              <a:t> </a:t>
            </a:r>
          </a:p>
        </p:txBody>
      </p:sp>
      <p:sp>
        <p:nvSpPr>
          <p:cNvPr id="32771" name="Text Box 3"/>
          <p:cNvSpPr txBox="1">
            <a:spLocks noChangeArrowheads="1"/>
          </p:cNvSpPr>
          <p:nvPr/>
        </p:nvSpPr>
        <p:spPr bwMode="auto">
          <a:xfrm>
            <a:off x="1716088" y="21193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zh-TW" altLang="en-US">
                <a:latin typeface="Tahoma" pitchFamily="34" charset="0"/>
              </a:rPr>
              <a:t>客戶端</a:t>
            </a:r>
          </a:p>
        </p:txBody>
      </p:sp>
      <p:sp>
        <p:nvSpPr>
          <p:cNvPr id="32772" name="Rectangle 4"/>
          <p:cNvSpPr>
            <a:spLocks noChangeArrowheads="1"/>
          </p:cNvSpPr>
          <p:nvPr/>
        </p:nvSpPr>
        <p:spPr bwMode="auto">
          <a:xfrm>
            <a:off x="1182688" y="2489200"/>
            <a:ext cx="2174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WSAStartup</a:t>
            </a:r>
          </a:p>
        </p:txBody>
      </p:sp>
      <p:sp>
        <p:nvSpPr>
          <p:cNvPr id="32773" name="Rectangle 5"/>
          <p:cNvSpPr>
            <a:spLocks noChangeArrowheads="1"/>
          </p:cNvSpPr>
          <p:nvPr/>
        </p:nvSpPr>
        <p:spPr bwMode="auto">
          <a:xfrm>
            <a:off x="1231900" y="2944813"/>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socket</a:t>
            </a:r>
          </a:p>
        </p:txBody>
      </p:sp>
      <p:sp>
        <p:nvSpPr>
          <p:cNvPr id="32774" name="Rectangle 6"/>
          <p:cNvSpPr>
            <a:spLocks noChangeArrowheads="1"/>
          </p:cNvSpPr>
          <p:nvPr/>
        </p:nvSpPr>
        <p:spPr bwMode="auto">
          <a:xfrm>
            <a:off x="1231900" y="3448050"/>
            <a:ext cx="21732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connect</a:t>
            </a:r>
          </a:p>
        </p:txBody>
      </p:sp>
      <p:sp>
        <p:nvSpPr>
          <p:cNvPr id="32775" name="Rectangle 7"/>
          <p:cNvSpPr>
            <a:spLocks noChangeArrowheads="1"/>
          </p:cNvSpPr>
          <p:nvPr/>
        </p:nvSpPr>
        <p:spPr bwMode="auto">
          <a:xfrm>
            <a:off x="1231900" y="3960813"/>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send</a:t>
            </a:r>
          </a:p>
        </p:txBody>
      </p:sp>
      <p:sp>
        <p:nvSpPr>
          <p:cNvPr id="32776" name="Line 8"/>
          <p:cNvSpPr>
            <a:spLocks noChangeShapeType="1"/>
          </p:cNvSpPr>
          <p:nvPr/>
        </p:nvSpPr>
        <p:spPr bwMode="auto">
          <a:xfrm>
            <a:off x="2243138" y="3276600"/>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77" name="Line 9"/>
          <p:cNvSpPr>
            <a:spLocks noChangeShapeType="1"/>
          </p:cNvSpPr>
          <p:nvPr/>
        </p:nvSpPr>
        <p:spPr bwMode="auto">
          <a:xfrm>
            <a:off x="2243138" y="2813050"/>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78" name="Line 10"/>
          <p:cNvSpPr>
            <a:spLocks noChangeShapeType="1"/>
          </p:cNvSpPr>
          <p:nvPr/>
        </p:nvSpPr>
        <p:spPr bwMode="auto">
          <a:xfrm>
            <a:off x="2243138" y="3779838"/>
            <a:ext cx="0"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79" name="Rectangle 11"/>
          <p:cNvSpPr>
            <a:spLocks noChangeArrowheads="1"/>
          </p:cNvSpPr>
          <p:nvPr/>
        </p:nvSpPr>
        <p:spPr bwMode="auto">
          <a:xfrm>
            <a:off x="1231900" y="4376738"/>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recv</a:t>
            </a:r>
          </a:p>
        </p:txBody>
      </p:sp>
      <p:sp>
        <p:nvSpPr>
          <p:cNvPr id="32780" name="Rectangle 12"/>
          <p:cNvSpPr>
            <a:spLocks noChangeArrowheads="1"/>
          </p:cNvSpPr>
          <p:nvPr/>
        </p:nvSpPr>
        <p:spPr bwMode="auto">
          <a:xfrm>
            <a:off x="1231900" y="4879975"/>
            <a:ext cx="21732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closesocket</a:t>
            </a:r>
          </a:p>
        </p:txBody>
      </p:sp>
      <p:sp>
        <p:nvSpPr>
          <p:cNvPr id="32781" name="Rectangle 13"/>
          <p:cNvSpPr>
            <a:spLocks noChangeArrowheads="1"/>
          </p:cNvSpPr>
          <p:nvPr/>
        </p:nvSpPr>
        <p:spPr bwMode="auto">
          <a:xfrm>
            <a:off x="1231900" y="5392738"/>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WSACleanup</a:t>
            </a:r>
          </a:p>
        </p:txBody>
      </p:sp>
      <p:sp>
        <p:nvSpPr>
          <p:cNvPr id="32782" name="Line 14"/>
          <p:cNvSpPr>
            <a:spLocks noChangeShapeType="1"/>
          </p:cNvSpPr>
          <p:nvPr/>
        </p:nvSpPr>
        <p:spPr bwMode="auto">
          <a:xfrm>
            <a:off x="2243138" y="4708525"/>
            <a:ext cx="0"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83" name="Line 15"/>
          <p:cNvSpPr>
            <a:spLocks noChangeShapeType="1"/>
          </p:cNvSpPr>
          <p:nvPr/>
        </p:nvSpPr>
        <p:spPr bwMode="auto">
          <a:xfrm>
            <a:off x="2243138" y="4244975"/>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84" name="Line 16"/>
          <p:cNvSpPr>
            <a:spLocks noChangeShapeType="1"/>
          </p:cNvSpPr>
          <p:nvPr/>
        </p:nvSpPr>
        <p:spPr bwMode="auto">
          <a:xfrm>
            <a:off x="2243138" y="5213350"/>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85" name="Text Box 17"/>
          <p:cNvSpPr txBox="1">
            <a:spLocks noChangeArrowheads="1"/>
          </p:cNvSpPr>
          <p:nvPr/>
        </p:nvSpPr>
        <p:spPr bwMode="auto">
          <a:xfrm>
            <a:off x="5716588" y="116046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zh-TW" altLang="en-US">
                <a:latin typeface="Tahoma" pitchFamily="34" charset="0"/>
              </a:rPr>
              <a:t>伺服端</a:t>
            </a:r>
          </a:p>
        </p:txBody>
      </p:sp>
      <p:sp>
        <p:nvSpPr>
          <p:cNvPr id="32786" name="Rectangle 18"/>
          <p:cNvSpPr>
            <a:spLocks noChangeArrowheads="1"/>
          </p:cNvSpPr>
          <p:nvPr/>
        </p:nvSpPr>
        <p:spPr bwMode="auto">
          <a:xfrm>
            <a:off x="5183188" y="1531938"/>
            <a:ext cx="21748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WSAStartup</a:t>
            </a:r>
          </a:p>
        </p:txBody>
      </p:sp>
      <p:sp>
        <p:nvSpPr>
          <p:cNvPr id="32787" name="Rectangle 19"/>
          <p:cNvSpPr>
            <a:spLocks noChangeArrowheads="1"/>
          </p:cNvSpPr>
          <p:nvPr/>
        </p:nvSpPr>
        <p:spPr bwMode="auto">
          <a:xfrm>
            <a:off x="5232400" y="1985963"/>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socket</a:t>
            </a:r>
          </a:p>
        </p:txBody>
      </p:sp>
      <p:sp>
        <p:nvSpPr>
          <p:cNvPr id="32788" name="Rectangle 20"/>
          <p:cNvSpPr>
            <a:spLocks noChangeArrowheads="1"/>
          </p:cNvSpPr>
          <p:nvPr/>
        </p:nvSpPr>
        <p:spPr bwMode="auto">
          <a:xfrm>
            <a:off x="5232400" y="2489200"/>
            <a:ext cx="21732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bind</a:t>
            </a:r>
          </a:p>
        </p:txBody>
      </p:sp>
      <p:sp>
        <p:nvSpPr>
          <p:cNvPr id="32789" name="Rectangle 21"/>
          <p:cNvSpPr>
            <a:spLocks noChangeArrowheads="1"/>
          </p:cNvSpPr>
          <p:nvPr/>
        </p:nvSpPr>
        <p:spPr bwMode="auto">
          <a:xfrm>
            <a:off x="5232400" y="3001963"/>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listen</a:t>
            </a:r>
          </a:p>
        </p:txBody>
      </p:sp>
      <p:sp>
        <p:nvSpPr>
          <p:cNvPr id="32790" name="Line 22"/>
          <p:cNvSpPr>
            <a:spLocks noChangeShapeType="1"/>
          </p:cNvSpPr>
          <p:nvPr/>
        </p:nvSpPr>
        <p:spPr bwMode="auto">
          <a:xfrm>
            <a:off x="6243638" y="2317750"/>
            <a:ext cx="0"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91" name="Line 23"/>
          <p:cNvSpPr>
            <a:spLocks noChangeShapeType="1"/>
          </p:cNvSpPr>
          <p:nvPr/>
        </p:nvSpPr>
        <p:spPr bwMode="auto">
          <a:xfrm>
            <a:off x="6243638" y="1854200"/>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92" name="Line 24"/>
          <p:cNvSpPr>
            <a:spLocks noChangeShapeType="1"/>
          </p:cNvSpPr>
          <p:nvPr/>
        </p:nvSpPr>
        <p:spPr bwMode="auto">
          <a:xfrm>
            <a:off x="6243638" y="2822575"/>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93" name="Rectangle 25"/>
          <p:cNvSpPr>
            <a:spLocks noChangeArrowheads="1"/>
          </p:cNvSpPr>
          <p:nvPr/>
        </p:nvSpPr>
        <p:spPr bwMode="auto">
          <a:xfrm>
            <a:off x="5232400" y="3417888"/>
            <a:ext cx="21732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accept</a:t>
            </a:r>
          </a:p>
        </p:txBody>
      </p:sp>
      <p:sp>
        <p:nvSpPr>
          <p:cNvPr id="32794" name="Rectangle 26"/>
          <p:cNvSpPr>
            <a:spLocks noChangeArrowheads="1"/>
          </p:cNvSpPr>
          <p:nvPr/>
        </p:nvSpPr>
        <p:spPr bwMode="auto">
          <a:xfrm>
            <a:off x="5232400" y="3922713"/>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recv</a:t>
            </a:r>
          </a:p>
        </p:txBody>
      </p:sp>
      <p:sp>
        <p:nvSpPr>
          <p:cNvPr id="32795" name="Rectangle 27"/>
          <p:cNvSpPr>
            <a:spLocks noChangeArrowheads="1"/>
          </p:cNvSpPr>
          <p:nvPr/>
        </p:nvSpPr>
        <p:spPr bwMode="auto">
          <a:xfrm>
            <a:off x="5232400" y="4433888"/>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send</a:t>
            </a:r>
          </a:p>
        </p:txBody>
      </p:sp>
      <p:sp>
        <p:nvSpPr>
          <p:cNvPr id="32796" name="Line 28"/>
          <p:cNvSpPr>
            <a:spLocks noChangeShapeType="1"/>
          </p:cNvSpPr>
          <p:nvPr/>
        </p:nvSpPr>
        <p:spPr bwMode="auto">
          <a:xfrm>
            <a:off x="6243638" y="3751263"/>
            <a:ext cx="0" cy="236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97" name="Line 29"/>
          <p:cNvSpPr>
            <a:spLocks noChangeShapeType="1"/>
          </p:cNvSpPr>
          <p:nvPr/>
        </p:nvSpPr>
        <p:spPr bwMode="auto">
          <a:xfrm>
            <a:off x="6243638" y="3286125"/>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98" name="Line 30"/>
          <p:cNvSpPr>
            <a:spLocks noChangeShapeType="1"/>
          </p:cNvSpPr>
          <p:nvPr/>
        </p:nvSpPr>
        <p:spPr bwMode="auto">
          <a:xfrm>
            <a:off x="6243638" y="4254500"/>
            <a:ext cx="0"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799" name="Rectangle 31"/>
          <p:cNvSpPr>
            <a:spLocks noChangeArrowheads="1"/>
          </p:cNvSpPr>
          <p:nvPr/>
        </p:nvSpPr>
        <p:spPr bwMode="auto">
          <a:xfrm>
            <a:off x="5232400" y="4870450"/>
            <a:ext cx="21732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closesocket</a:t>
            </a:r>
          </a:p>
        </p:txBody>
      </p:sp>
      <p:sp>
        <p:nvSpPr>
          <p:cNvPr id="32800" name="Rectangle 32"/>
          <p:cNvSpPr>
            <a:spLocks noChangeArrowheads="1"/>
          </p:cNvSpPr>
          <p:nvPr/>
        </p:nvSpPr>
        <p:spPr bwMode="auto">
          <a:xfrm>
            <a:off x="5232400" y="5373688"/>
            <a:ext cx="21732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en-US" altLang="zh-TW">
                <a:latin typeface="Tahoma" pitchFamily="34" charset="0"/>
              </a:rPr>
              <a:t>WSACleanup</a:t>
            </a:r>
          </a:p>
        </p:txBody>
      </p:sp>
      <p:sp>
        <p:nvSpPr>
          <p:cNvPr id="32801" name="Line 33"/>
          <p:cNvSpPr>
            <a:spLocks noChangeShapeType="1"/>
          </p:cNvSpPr>
          <p:nvPr/>
        </p:nvSpPr>
        <p:spPr bwMode="auto">
          <a:xfrm>
            <a:off x="6243638" y="5202238"/>
            <a:ext cx="0" cy="236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2" name="Line 34"/>
          <p:cNvSpPr>
            <a:spLocks noChangeShapeType="1"/>
          </p:cNvSpPr>
          <p:nvPr/>
        </p:nvSpPr>
        <p:spPr bwMode="auto">
          <a:xfrm>
            <a:off x="6243638" y="4737100"/>
            <a:ext cx="0"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3" name="Freeform 35"/>
          <p:cNvSpPr>
            <a:spLocks/>
          </p:cNvSpPr>
          <p:nvPr/>
        </p:nvSpPr>
        <p:spPr bwMode="auto">
          <a:xfrm flipH="1">
            <a:off x="1231900" y="4113213"/>
            <a:ext cx="604838" cy="476250"/>
          </a:xfrm>
          <a:custGeom>
            <a:avLst/>
            <a:gdLst>
              <a:gd name="T0" fmla="*/ 16183 w 299"/>
              <a:gd name="T1" fmla="*/ 476250 h 400"/>
              <a:gd name="T2" fmla="*/ 525946 w 299"/>
              <a:gd name="T3" fmla="*/ 376238 h 400"/>
              <a:gd name="T4" fmla="*/ 483466 w 299"/>
              <a:gd name="T5" fmla="*/ 77391 h 400"/>
              <a:gd name="T6" fmla="*/ 0 w 299"/>
              <a:gd name="T7" fmla="*/ 0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9" h="400">
                <a:moveTo>
                  <a:pt x="8" y="400"/>
                </a:moveTo>
                <a:cubicBezTo>
                  <a:pt x="50" y="386"/>
                  <a:pt x="221" y="372"/>
                  <a:pt x="260" y="316"/>
                </a:cubicBezTo>
                <a:cubicBezTo>
                  <a:pt x="299" y="260"/>
                  <a:pt x="282" y="118"/>
                  <a:pt x="239" y="65"/>
                </a:cubicBezTo>
                <a:cubicBezTo>
                  <a:pt x="196" y="12"/>
                  <a:pt x="50" y="14"/>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4" name="Freeform 36"/>
          <p:cNvSpPr>
            <a:spLocks/>
          </p:cNvSpPr>
          <p:nvPr/>
        </p:nvSpPr>
        <p:spPr bwMode="auto">
          <a:xfrm>
            <a:off x="6872288" y="4111625"/>
            <a:ext cx="633412" cy="476250"/>
          </a:xfrm>
          <a:custGeom>
            <a:avLst/>
            <a:gdLst>
              <a:gd name="T0" fmla="*/ 16947 w 299"/>
              <a:gd name="T1" fmla="*/ 476250 h 400"/>
              <a:gd name="T2" fmla="*/ 550793 w 299"/>
              <a:gd name="T3" fmla="*/ 376238 h 400"/>
              <a:gd name="T4" fmla="*/ 506306 w 299"/>
              <a:gd name="T5" fmla="*/ 77391 h 400"/>
              <a:gd name="T6" fmla="*/ 0 w 299"/>
              <a:gd name="T7" fmla="*/ 0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9" h="400">
                <a:moveTo>
                  <a:pt x="8" y="400"/>
                </a:moveTo>
                <a:cubicBezTo>
                  <a:pt x="50" y="386"/>
                  <a:pt x="221" y="372"/>
                  <a:pt x="260" y="316"/>
                </a:cubicBezTo>
                <a:cubicBezTo>
                  <a:pt x="299" y="260"/>
                  <a:pt x="282" y="118"/>
                  <a:pt x="239" y="65"/>
                </a:cubicBezTo>
                <a:cubicBezTo>
                  <a:pt x="196" y="12"/>
                  <a:pt x="50" y="14"/>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5" name="Freeform 37"/>
          <p:cNvSpPr>
            <a:spLocks/>
          </p:cNvSpPr>
          <p:nvPr/>
        </p:nvSpPr>
        <p:spPr bwMode="auto">
          <a:xfrm>
            <a:off x="7181850" y="3560763"/>
            <a:ext cx="750888" cy="1482725"/>
          </a:xfrm>
          <a:custGeom>
            <a:avLst/>
            <a:gdLst>
              <a:gd name="T0" fmla="*/ 114220 w 355"/>
              <a:gd name="T1" fmla="*/ 1482725 h 1246"/>
              <a:gd name="T2" fmla="*/ 643014 w 355"/>
              <a:gd name="T3" fmla="*/ 1206648 h 1246"/>
              <a:gd name="T4" fmla="*/ 643014 w 355"/>
              <a:gd name="T5" fmla="*/ 197538 h 1246"/>
              <a:gd name="T6" fmla="*/ 0 w 355"/>
              <a:gd name="T7" fmla="*/ 23800 h 1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5" h="1246">
                <a:moveTo>
                  <a:pt x="54" y="1246"/>
                </a:moveTo>
                <a:cubicBezTo>
                  <a:pt x="96" y="1207"/>
                  <a:pt x="262" y="1194"/>
                  <a:pt x="304" y="1014"/>
                </a:cubicBezTo>
                <a:cubicBezTo>
                  <a:pt x="346" y="834"/>
                  <a:pt x="355" y="332"/>
                  <a:pt x="304" y="166"/>
                </a:cubicBezTo>
                <a:cubicBezTo>
                  <a:pt x="253" y="0"/>
                  <a:pt x="63" y="50"/>
                  <a:pt x="0" y="2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6" name="Line 38"/>
          <p:cNvSpPr>
            <a:spLocks noChangeShapeType="1"/>
          </p:cNvSpPr>
          <p:nvPr/>
        </p:nvSpPr>
        <p:spPr bwMode="auto">
          <a:xfrm flipV="1">
            <a:off x="2876550" y="4111625"/>
            <a:ext cx="2840038" cy="158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7" name="Line 39"/>
          <p:cNvSpPr>
            <a:spLocks noChangeShapeType="1"/>
          </p:cNvSpPr>
          <p:nvPr/>
        </p:nvSpPr>
        <p:spPr bwMode="auto">
          <a:xfrm flipH="1">
            <a:off x="2876550" y="4587875"/>
            <a:ext cx="2840038" cy="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8" name="Line 40"/>
          <p:cNvSpPr>
            <a:spLocks noChangeShapeType="1"/>
          </p:cNvSpPr>
          <p:nvPr/>
        </p:nvSpPr>
        <p:spPr bwMode="auto">
          <a:xfrm>
            <a:off x="3024188" y="3598863"/>
            <a:ext cx="3219450" cy="18097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809" name="Text Box 41"/>
          <p:cNvSpPr txBox="1">
            <a:spLocks noChangeArrowheads="1"/>
          </p:cNvSpPr>
          <p:nvPr/>
        </p:nvSpPr>
        <p:spPr bwMode="auto">
          <a:xfrm>
            <a:off x="6191250" y="3665538"/>
            <a:ext cx="1012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a:solidFill>
                  <a:schemeClr val="folHlink"/>
                </a:solidFill>
                <a:latin typeface="Tahoma" pitchFamily="34" charset="0"/>
              </a:rPr>
              <a:t>blocking</a:t>
            </a:r>
          </a:p>
        </p:txBody>
      </p:sp>
      <p:sp>
        <p:nvSpPr>
          <p:cNvPr id="32810" name="Text Box 42"/>
          <p:cNvSpPr txBox="1">
            <a:spLocks noChangeArrowheads="1"/>
          </p:cNvSpPr>
          <p:nvPr/>
        </p:nvSpPr>
        <p:spPr bwMode="auto">
          <a:xfrm>
            <a:off x="3357563" y="3117850"/>
            <a:ext cx="1579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a:solidFill>
                  <a:schemeClr val="folHlink"/>
                </a:solidFill>
                <a:latin typeface="Tahoma" pitchFamily="34" charset="0"/>
              </a:rPr>
              <a:t>Connection</a:t>
            </a:r>
          </a:p>
          <a:p>
            <a:pPr eaLnBrk="1" hangingPunct="1"/>
            <a:r>
              <a:rPr kumimoji="1" lang="en-US" altLang="zh-TW">
                <a:solidFill>
                  <a:schemeClr val="folHlink"/>
                </a:solidFill>
                <a:latin typeface="Tahoma" pitchFamily="34" charset="0"/>
              </a:rPr>
              <a:t>establishment</a:t>
            </a:r>
          </a:p>
        </p:txBody>
      </p:sp>
      <p:sp>
        <p:nvSpPr>
          <p:cNvPr id="32811" name="Text Box 43"/>
          <p:cNvSpPr txBox="1">
            <a:spLocks noChangeArrowheads="1"/>
          </p:cNvSpPr>
          <p:nvPr/>
        </p:nvSpPr>
        <p:spPr bwMode="auto">
          <a:xfrm>
            <a:off x="3257550" y="3833813"/>
            <a:ext cx="1658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a:solidFill>
                  <a:schemeClr val="folHlink"/>
                </a:solidFill>
                <a:latin typeface="Tahoma" pitchFamily="34" charset="0"/>
              </a:rPr>
              <a:t>Data (request)</a:t>
            </a:r>
          </a:p>
        </p:txBody>
      </p:sp>
      <p:sp>
        <p:nvSpPr>
          <p:cNvPr id="32812" name="Text Box 44"/>
          <p:cNvSpPr txBox="1">
            <a:spLocks noChangeArrowheads="1"/>
          </p:cNvSpPr>
          <p:nvPr/>
        </p:nvSpPr>
        <p:spPr bwMode="auto">
          <a:xfrm>
            <a:off x="3257550" y="4325938"/>
            <a:ext cx="1400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a:solidFill>
                  <a:schemeClr val="folHlink"/>
                </a:solidFill>
                <a:latin typeface="Tahoma" pitchFamily="34" charset="0"/>
              </a:rPr>
              <a:t>Data (reply)</a:t>
            </a:r>
          </a:p>
        </p:txBody>
      </p:sp>
    </p:spTree>
    <p:extLst>
      <p:ext uri="{BB962C8B-B14F-4D97-AF65-F5344CB8AC3E}">
        <p14:creationId xmlns:p14="http://schemas.microsoft.com/office/powerpoint/2010/main" val="143908071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096509" y="137887"/>
            <a:ext cx="0" cy="6604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標題 1"/>
          <p:cNvSpPr>
            <a:spLocks noGrp="1"/>
          </p:cNvSpPr>
          <p:nvPr>
            <p:ph type="title"/>
          </p:nvPr>
        </p:nvSpPr>
        <p:spPr>
          <a:xfrm>
            <a:off x="1215001" y="318455"/>
            <a:ext cx="4664528" cy="674917"/>
          </a:xfrm>
        </p:spPr>
        <p:txBody>
          <a:bodyPr>
            <a:normAutofit fontScale="90000"/>
          </a:bodyPr>
          <a:lstStyle/>
          <a:p>
            <a:r>
              <a:rPr lang="en-US" altLang="zh-TW" sz="4000" dirty="0" err="1" smtClean="0">
                <a:solidFill>
                  <a:prstClr val="black"/>
                </a:solidFill>
                <a:latin typeface="微軟正黑體 Light" panose="020B0304030504040204" pitchFamily="34" charset="-120"/>
                <a:ea typeface="微軟正黑體 Light" panose="020B0304030504040204" pitchFamily="34" charset="-120"/>
              </a:rPr>
              <a:t>EtherCAT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a:t>
            </a:r>
            <a:r>
              <a:rPr lang="en-US" altLang="zh-TW" sz="4000" dirty="0" smtClean="0">
                <a:solidFill>
                  <a:prstClr val="black"/>
                </a:solidFill>
                <a:latin typeface="微軟正黑體 Light" panose="020B0304030504040204" pitchFamily="34" charset="-120"/>
                <a:ea typeface="微軟正黑體 Light" panose="020B0304030504040204" pitchFamily="34" charset="-120"/>
              </a:rPr>
              <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簡介</a:t>
            </a:r>
            <a:endParaRPr lang="en-US" altLang="zh-TW" sz="4000" dirty="0">
              <a:solidFill>
                <a:prstClr val="black"/>
              </a:solidFill>
              <a:latin typeface="微軟正黑體 Light" panose="020B0304030504040204" pitchFamily="34" charset="-120"/>
              <a:ea typeface="微軟正黑體 Light" panose="020B0304030504040204" pitchFamily="34" charset="-120"/>
            </a:endParaRPr>
          </a:p>
        </p:txBody>
      </p:sp>
      <p:sp>
        <p:nvSpPr>
          <p:cNvPr id="6" name="投影片編號版面配置區 5"/>
          <p:cNvSpPr>
            <a:spLocks noGrp="1"/>
          </p:cNvSpPr>
          <p:nvPr>
            <p:ph type="sldNum" sz="quarter" idx="12"/>
          </p:nvPr>
        </p:nvSpPr>
        <p:spPr>
          <a:xfrm>
            <a:off x="6006959" y="6303013"/>
            <a:ext cx="2057400" cy="365125"/>
          </a:xfrm>
        </p:spPr>
        <p:txBody>
          <a:bodyPr/>
          <a:lstStyle/>
          <a:p>
            <a:fld id="{DEFB995C-6F7B-4AB3-A9B2-79BA234EC50D}" type="slidenum">
              <a:rPr lang="zh-TW" altLang="en-US" smtClean="0">
                <a:solidFill>
                  <a:prstClr val="black">
                    <a:tint val="75000"/>
                  </a:prstClr>
                </a:solidFill>
              </a:rPr>
              <a:pPr/>
              <a:t>169</a:t>
            </a:fld>
            <a:endParaRPr lang="zh-TW" altLang="en-US">
              <a:solidFill>
                <a:prstClr val="black">
                  <a:tint val="75000"/>
                </a:prstClr>
              </a:solidFill>
            </a:endParaRPr>
          </a:p>
        </p:txBody>
      </p:sp>
      <p:sp>
        <p:nvSpPr>
          <p:cNvPr id="53" name="文字方塊 52"/>
          <p:cNvSpPr txBox="1"/>
          <p:nvPr/>
        </p:nvSpPr>
        <p:spPr>
          <a:xfrm>
            <a:off x="1303243" y="1399659"/>
            <a:ext cx="6535331" cy="3108543"/>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solidFill>
                  <a:prstClr val="black"/>
                </a:solidFill>
                <a:latin typeface="微軟正黑體 Light" panose="020B0304030504040204" pitchFamily="34" charset="-120"/>
                <a:ea typeface="微軟正黑體 Light" panose="020B0304030504040204" pitchFamily="34" charset="-120"/>
              </a:rPr>
              <a:t>Ethernet Control Automation Technology ( </a:t>
            </a:r>
            <a:r>
              <a:rPr lang="zh-TW" altLang="en-US" dirty="0" smtClean="0">
                <a:solidFill>
                  <a:prstClr val="black"/>
                </a:solidFill>
                <a:latin typeface="微軟正黑體 Light" panose="020B0304030504040204" pitchFamily="34" charset="-120"/>
                <a:ea typeface="微軟正黑體 Light" panose="020B0304030504040204" pitchFamily="34" charset="-120"/>
              </a:rPr>
              <a:t>乙太網控制自動化技術 </a:t>
            </a:r>
            <a:r>
              <a:rPr lang="en-US" altLang="zh-TW" dirty="0" smtClean="0">
                <a:solidFill>
                  <a:prstClr val="black"/>
                </a:solidFill>
                <a:latin typeface="微軟正黑體 Light" panose="020B0304030504040204" pitchFamily="34" charset="-120"/>
                <a:ea typeface="微軟正黑體 Light" panose="020B0304030504040204" pitchFamily="34" charset="-120"/>
              </a:rPr>
              <a:t>)</a:t>
            </a:r>
          </a:p>
          <a:p>
            <a:pPr marL="285750"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是確定性的工業以太網，最早是由德國的</a:t>
            </a:r>
            <a:r>
              <a:rPr lang="en-US" altLang="zh-TW" dirty="0" err="1">
                <a:solidFill>
                  <a:prstClr val="black"/>
                </a:solidFill>
                <a:latin typeface="微軟正黑體 Light" panose="020B0304030504040204" pitchFamily="34" charset="-120"/>
                <a:ea typeface="微軟正黑體 Light" panose="020B0304030504040204" pitchFamily="34" charset="-120"/>
              </a:rPr>
              <a:t>Beckhoff</a:t>
            </a:r>
            <a:r>
              <a:rPr lang="zh-TW" altLang="en-US" dirty="0">
                <a:solidFill>
                  <a:prstClr val="black"/>
                </a:solidFill>
                <a:latin typeface="微軟正黑體 Light" panose="020B0304030504040204" pitchFamily="34" charset="-120"/>
                <a:ea typeface="微軟正黑體 Light" panose="020B0304030504040204" pitchFamily="34" charset="-120"/>
              </a:rPr>
              <a:t>公司所</a:t>
            </a:r>
            <a:r>
              <a:rPr lang="zh-TW" altLang="en-US" dirty="0" smtClean="0">
                <a:solidFill>
                  <a:prstClr val="black"/>
                </a:solidFill>
                <a:latin typeface="微軟正黑體 Light" panose="020B0304030504040204" pitchFamily="34" charset="-120"/>
                <a:ea typeface="微軟正黑體 Light" panose="020B0304030504040204" pitchFamily="34" charset="-120"/>
              </a:rPr>
              <a:t>研發。</a:t>
            </a:r>
            <a:r>
              <a:rPr lang="en-US" altLang="zh-TW" dirty="0" smtClean="0">
                <a:solidFill>
                  <a:prstClr val="black"/>
                </a:solidFill>
                <a:latin typeface="微軟正黑體 Light" panose="020B0304030504040204" pitchFamily="34" charset="-120"/>
                <a:ea typeface="微軟正黑體 Light" panose="020B0304030504040204" pitchFamily="34" charset="-120"/>
              </a:rPr>
              <a:t/>
            </a:r>
            <a:br>
              <a:rPr lang="en-US" altLang="zh-TW" dirty="0" smtClean="0">
                <a:solidFill>
                  <a:prstClr val="black"/>
                </a:solidFill>
                <a:latin typeface="微軟正黑體 Light" panose="020B0304030504040204" pitchFamily="34" charset="-120"/>
                <a:ea typeface="微軟正黑體 Light" panose="020B0304030504040204" pitchFamily="34" charset="-120"/>
              </a:rPr>
            </a:br>
            <a:r>
              <a:rPr lang="zh-TW" altLang="en-US" dirty="0" smtClean="0">
                <a:solidFill>
                  <a:prstClr val="black"/>
                </a:solidFill>
                <a:latin typeface="微軟正黑體 Light" panose="020B0304030504040204" pitchFamily="34" charset="-120"/>
                <a:ea typeface="微軟正黑體 Light" panose="020B0304030504040204" pitchFamily="34" charset="-120"/>
              </a:rPr>
              <a:t>自動化</a:t>
            </a:r>
            <a:r>
              <a:rPr lang="zh-TW" altLang="en-US" dirty="0">
                <a:solidFill>
                  <a:prstClr val="black"/>
                </a:solidFill>
                <a:latin typeface="微軟正黑體 Light" panose="020B0304030504040204" pitchFamily="34" charset="-120"/>
                <a:ea typeface="微軟正黑體 Light" panose="020B0304030504040204" pitchFamily="34" charset="-120"/>
              </a:rPr>
              <a:t>對通訊一般會要求較短的資料更新時間（或稱為週期時間）、資料同步時的通訊抖動量低，而且硬體的成本要低，</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開發的</a:t>
            </a:r>
            <a:r>
              <a:rPr lang="zh-TW" altLang="en-US" dirty="0">
                <a:solidFill>
                  <a:srgbClr val="C00000"/>
                </a:solidFill>
                <a:latin typeface="微軟正黑體 Light" panose="020B0304030504040204" pitchFamily="34" charset="-120"/>
                <a:ea typeface="微軟正黑體 Light" panose="020B0304030504040204" pitchFamily="34" charset="-120"/>
              </a:rPr>
              <a:t>目的就是讓乙太網可以運用在自動化應用中</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一般工業通訊的網路</a:t>
            </a:r>
            <a:r>
              <a:rPr lang="zh-TW" altLang="en-US" dirty="0">
                <a:solidFill>
                  <a:srgbClr val="C00000"/>
                </a:solidFill>
                <a:latin typeface="微軟正黑體 Light" panose="020B0304030504040204" pitchFamily="34" charset="-120"/>
                <a:ea typeface="微軟正黑體 Light" panose="020B0304030504040204" pitchFamily="34" charset="-120"/>
              </a:rPr>
              <a:t>各節點傳送的資料長度不長</a:t>
            </a:r>
            <a:r>
              <a:rPr lang="zh-TW" altLang="en-US" dirty="0">
                <a:solidFill>
                  <a:prstClr val="black"/>
                </a:solidFill>
                <a:latin typeface="微軟正黑體 Light" panose="020B0304030504040204" pitchFamily="34" charset="-120"/>
                <a:ea typeface="微軟正黑體 Light" panose="020B0304030504040204" pitchFamily="34" charset="-120"/>
              </a:rPr>
              <a:t>，多半都</a:t>
            </a:r>
            <a:r>
              <a:rPr lang="zh-TW" altLang="en-US" dirty="0">
                <a:solidFill>
                  <a:srgbClr val="C00000"/>
                </a:solidFill>
                <a:latin typeface="微軟正黑體 Light" panose="020B0304030504040204" pitchFamily="34" charset="-120"/>
                <a:ea typeface="微軟正黑體 Light" panose="020B0304030504040204" pitchFamily="34" charset="-120"/>
              </a:rPr>
              <a:t>比乙太網幀的最小長度要小</a:t>
            </a:r>
            <a:r>
              <a:rPr lang="zh-TW" altLang="en-US" dirty="0">
                <a:solidFill>
                  <a:prstClr val="black"/>
                </a:solidFill>
                <a:latin typeface="微軟正黑體 Light" panose="020B0304030504040204" pitchFamily="34" charset="-120"/>
                <a:ea typeface="微軟正黑體 Light" panose="020B0304030504040204" pitchFamily="34" charset="-120"/>
              </a:rPr>
              <a:t>。而每個節點每次更新資料都要送出一個幀，造成頻寬的低利用率，網路的整體性能也隨之下降。</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利用一種稱為「</a:t>
            </a:r>
            <a:r>
              <a:rPr lang="zh-TW" altLang="en-US" dirty="0">
                <a:solidFill>
                  <a:srgbClr val="C00000"/>
                </a:solidFill>
                <a:latin typeface="微軟正黑體 Light" panose="020B0304030504040204" pitchFamily="34" charset="-120"/>
                <a:ea typeface="微軟正黑體 Light" panose="020B0304030504040204" pitchFamily="34" charset="-120"/>
              </a:rPr>
              <a:t>飛速傳輸</a:t>
            </a:r>
            <a:r>
              <a:rPr lang="zh-TW" altLang="en-US" dirty="0">
                <a:solidFill>
                  <a:prstClr val="black"/>
                </a:solidFill>
                <a:latin typeface="微軟正黑體 Light" panose="020B0304030504040204" pitchFamily="34" charset="-120"/>
                <a:ea typeface="微軟正黑體 Light" panose="020B0304030504040204" pitchFamily="34" charset="-120"/>
              </a:rPr>
              <a:t>」（</a:t>
            </a:r>
            <a:r>
              <a:rPr lang="en-US" altLang="zh-TW" dirty="0">
                <a:solidFill>
                  <a:srgbClr val="C00000"/>
                </a:solidFill>
                <a:latin typeface="微軟正黑體 Light" panose="020B0304030504040204" pitchFamily="34" charset="-120"/>
                <a:ea typeface="微軟正黑體 Light" panose="020B0304030504040204" pitchFamily="34" charset="-120"/>
              </a:rPr>
              <a:t>processing on the fly</a:t>
            </a:r>
            <a:r>
              <a:rPr lang="zh-TW" altLang="en-US" dirty="0">
                <a:solidFill>
                  <a:prstClr val="black"/>
                </a:solidFill>
                <a:latin typeface="微軟正黑體 Light" panose="020B0304030504040204" pitchFamily="34" charset="-120"/>
                <a:ea typeface="微軟正黑體 Light" panose="020B0304030504040204" pitchFamily="34" charset="-120"/>
              </a:rPr>
              <a:t>）的技術改善以上的</a:t>
            </a:r>
            <a:r>
              <a:rPr lang="zh-TW" altLang="en-US" dirty="0" smtClean="0">
                <a:solidFill>
                  <a:prstClr val="black"/>
                </a:solidFill>
                <a:latin typeface="微軟正黑體 Light" panose="020B0304030504040204" pitchFamily="34" charset="-120"/>
                <a:ea typeface="微軟正黑體 Light" panose="020B0304030504040204" pitchFamily="34" charset="-120"/>
              </a:rPr>
              <a:t>問題。</a:t>
            </a:r>
            <a:endParaRPr lang="zh-TW" altLang="en-US"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一般而言只用</a:t>
            </a:r>
            <a:r>
              <a:rPr lang="zh-TW" altLang="en-US" dirty="0">
                <a:solidFill>
                  <a:srgbClr val="C00000"/>
                </a:solidFill>
                <a:latin typeface="微軟正黑體 Light" panose="020B0304030504040204" pitchFamily="34" charset="-120"/>
                <a:ea typeface="微軟正黑體 Light" panose="020B0304030504040204" pitchFamily="34" charset="-120"/>
              </a:rPr>
              <a:t>一個幀的資料就可以供所有的網路上的節點傳送及接收資料</a:t>
            </a:r>
            <a:r>
              <a:rPr lang="zh-TW" altLang="en-US" dirty="0">
                <a:solidFill>
                  <a:prstClr val="black"/>
                </a:solidFill>
                <a:latin typeface="微軟正黑體 Light" panose="020B0304030504040204" pitchFamily="34" charset="-120"/>
                <a:ea typeface="微軟正黑體 Light" panose="020B0304030504040204" pitchFamily="34" charset="-120"/>
              </a:rPr>
              <a:t>。</a:t>
            </a:r>
            <a:r>
              <a:rPr lang="en-US" altLang="zh-TW" dirty="0" smtClean="0">
                <a:solidFill>
                  <a:prstClr val="black"/>
                </a:solidFill>
                <a:latin typeface="微軟正黑體 Light" panose="020B0304030504040204" pitchFamily="34" charset="-120"/>
                <a:ea typeface="微軟正黑體 Light" panose="020B0304030504040204" pitchFamily="34" charset="-120"/>
                <a:hlinkClick r:id="rId2"/>
              </a:rPr>
              <a:t/>
            </a:r>
            <a:br>
              <a:rPr lang="en-US" altLang="zh-TW" dirty="0" smtClean="0">
                <a:solidFill>
                  <a:prstClr val="black"/>
                </a:solidFill>
                <a:latin typeface="微軟正黑體 Light" panose="020B0304030504040204" pitchFamily="34" charset="-120"/>
                <a:ea typeface="微軟正黑體 Light" panose="020B0304030504040204" pitchFamily="34" charset="-120"/>
                <a:hlinkClick r:id="rId2"/>
              </a:rPr>
            </a:br>
            <a:r>
              <a:rPr lang="en-US" altLang="zh-TW" dirty="0" smtClean="0">
                <a:solidFill>
                  <a:prstClr val="black"/>
                </a:solidFill>
                <a:latin typeface="微軟正黑體 Light" panose="020B0304030504040204" pitchFamily="34" charset="-120"/>
                <a:ea typeface="微軟正黑體 Light" panose="020B0304030504040204" pitchFamily="34" charset="-120"/>
                <a:hlinkClick r:id="rId2"/>
              </a:rPr>
              <a:t>On the fly </a:t>
            </a:r>
            <a:r>
              <a:rPr lang="zh-TW" altLang="en-US" dirty="0" smtClean="0">
                <a:solidFill>
                  <a:prstClr val="black"/>
                </a:solidFill>
                <a:latin typeface="微軟正黑體 Light" panose="020B0304030504040204" pitchFamily="34" charset="-120"/>
                <a:ea typeface="微軟正黑體 Light" panose="020B0304030504040204" pitchFamily="34" charset="-120"/>
                <a:hlinkClick r:id="rId2"/>
              </a:rPr>
              <a:t>影片</a:t>
            </a:r>
            <a:r>
              <a:rPr lang="zh-TW" altLang="en-US" dirty="0" smtClean="0">
                <a:solidFill>
                  <a:prstClr val="black"/>
                </a:solidFill>
                <a:latin typeface="微軟正黑體 Light" panose="020B0304030504040204" pitchFamily="34" charset="-120"/>
                <a:ea typeface="微軟正黑體 Light" panose="020B0304030504040204" pitchFamily="34" charset="-120"/>
              </a:rPr>
              <a:t> </a:t>
            </a:r>
            <a:r>
              <a:rPr lang="en-US" altLang="zh-TW" dirty="0" smtClean="0">
                <a:solidFill>
                  <a:prstClr val="black"/>
                </a:solidFill>
                <a:latin typeface="微軟正黑體 Light" panose="020B0304030504040204" pitchFamily="34" charset="-120"/>
                <a:ea typeface="微軟正黑體 Light" panose="020B0304030504040204" pitchFamily="34" charset="-120"/>
              </a:rPr>
              <a:t>(40</a:t>
            </a:r>
            <a:r>
              <a:rPr lang="zh-TW" altLang="en-US" dirty="0" smtClean="0">
                <a:solidFill>
                  <a:prstClr val="black"/>
                </a:solidFill>
                <a:latin typeface="微軟正黑體 Light" panose="020B0304030504040204" pitchFamily="34" charset="-120"/>
                <a:ea typeface="微軟正黑體 Light" panose="020B0304030504040204" pitchFamily="34" charset="-120"/>
              </a:rPr>
              <a:t>秒</a:t>
            </a:r>
            <a:r>
              <a:rPr lang="en-US" altLang="zh-TW" dirty="0" smtClean="0">
                <a:solidFill>
                  <a:prstClr val="black"/>
                </a:solidFill>
                <a:latin typeface="微軟正黑體 Light" panose="020B0304030504040204" pitchFamily="34" charset="-120"/>
                <a:ea typeface="微軟正黑體 Light" panose="020B0304030504040204" pitchFamily="34" charset="-120"/>
              </a:rPr>
              <a:t>)</a:t>
            </a:r>
            <a:endParaRPr lang="zh-TW" altLang="en-US" dirty="0">
              <a:solidFill>
                <a:prstClr val="black"/>
              </a:solidFill>
              <a:latin typeface="微軟正黑體 Light" panose="020B0304030504040204" pitchFamily="34" charset="-120"/>
              <a:ea typeface="微軟正黑體 Light" panose="020B0304030504040204" pitchFamily="34" charset="-120"/>
            </a:endParaRPr>
          </a:p>
        </p:txBody>
      </p:sp>
      <p:pic>
        <p:nvPicPr>
          <p:cNvPr id="1026" name="Picture 2" descr="http://www.beckhoff.co.uk/images/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959" y="5369977"/>
            <a:ext cx="1657350" cy="542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microcontrol.net/fileadmin/bilder/logo/ecat_logo_125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375" y="5150553"/>
            <a:ext cx="1711154" cy="82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6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MAX485 IC</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7</a:t>
              </a:r>
              <a:endParaRPr lang="zh-TW" altLang="en-US" sz="4000" b="1" dirty="0">
                <a:solidFill>
                  <a:prstClr val="black">
                    <a:lumMod val="50000"/>
                    <a:lumOff val="50000"/>
                  </a:prstClr>
                </a:solidFill>
              </a:endParaRPr>
            </a:p>
            <a:p>
              <a:pPr algn="ctr"/>
              <a:endParaRPr lang="zh-TW" altLang="en-US" sz="4000" dirty="0"/>
            </a:p>
          </p:txBody>
        </p:sp>
      </p:grpSp>
      <p:sp>
        <p:nvSpPr>
          <p:cNvPr id="12" name="內容版面配置區 2"/>
          <p:cNvSpPr>
            <a:spLocks noGrp="1"/>
          </p:cNvSpPr>
          <p:nvPr>
            <p:ph idx="4294967295"/>
          </p:nvPr>
        </p:nvSpPr>
        <p:spPr>
          <a:xfrm>
            <a:off x="269776" y="1700808"/>
            <a:ext cx="8604448" cy="1506859"/>
          </a:xfrm>
          <a:prstGeom prst="rect">
            <a:avLst/>
          </a:prstGeom>
        </p:spPr>
        <p:txBody>
          <a:bodyPr/>
          <a:lstStyle/>
          <a:p>
            <a:pPr>
              <a:buFont typeface="Wingdings" pitchFamily="2" charset="2"/>
              <a:buChar char="u"/>
            </a:pPr>
            <a:r>
              <a:rPr lang="en-US" altLang="zh-TW" dirty="0"/>
              <a:t>MAX485</a:t>
            </a:r>
            <a:r>
              <a:rPr lang="zh-TW" altLang="en-US" dirty="0"/>
              <a:t>－</a:t>
            </a:r>
            <a:r>
              <a:rPr lang="en-US" altLang="zh-TW" dirty="0"/>
              <a:t>RS232</a:t>
            </a:r>
            <a:r>
              <a:rPr lang="zh-TW" altLang="en-US" dirty="0"/>
              <a:t>轉</a:t>
            </a:r>
            <a:r>
              <a:rPr lang="en-US" altLang="zh-TW" dirty="0"/>
              <a:t>RS485 </a:t>
            </a:r>
            <a:r>
              <a:rPr lang="en-US" altLang="zh-TW" dirty="0" smtClean="0"/>
              <a:t>IC</a:t>
            </a:r>
            <a:endParaRPr lang="en-US" altLang="zh-TW" dirty="0"/>
          </a:p>
        </p:txBody>
      </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76872"/>
            <a:ext cx="3456384" cy="2481138"/>
          </a:xfrm>
          <a:prstGeom prst="rect">
            <a:avLst/>
          </a:prstGeom>
        </p:spPr>
      </p:pic>
      <p:sp>
        <p:nvSpPr>
          <p:cNvPr id="16" name="內容版面配置區 2"/>
          <p:cNvSpPr>
            <a:spLocks noGrp="1"/>
          </p:cNvSpPr>
          <p:nvPr>
            <p:ph idx="4294967295"/>
          </p:nvPr>
        </p:nvSpPr>
        <p:spPr>
          <a:xfrm>
            <a:off x="576064" y="4869160"/>
            <a:ext cx="8604448" cy="1506859"/>
          </a:xfrm>
          <a:prstGeom prst="rect">
            <a:avLst/>
          </a:prstGeom>
        </p:spPr>
        <p:txBody>
          <a:bodyPr>
            <a:normAutofit/>
          </a:bodyPr>
          <a:lstStyle/>
          <a:p>
            <a:pPr lvl="1">
              <a:buFont typeface="Wingdings" pitchFamily="2" charset="2"/>
              <a:buChar char="Ø"/>
            </a:pPr>
            <a:r>
              <a:rPr lang="en-US" altLang="zh-TW" sz="2400" dirty="0"/>
              <a:t>RO</a:t>
            </a:r>
            <a:r>
              <a:rPr lang="zh-TW" altLang="en-US" sz="2400" dirty="0"/>
              <a:t>：</a:t>
            </a:r>
          </a:p>
          <a:p>
            <a:pPr marL="365760" lvl="1" indent="0">
              <a:buNone/>
            </a:pPr>
            <a:r>
              <a:rPr lang="en-US" altLang="zh-TW" sz="2400" dirty="0" smtClean="0"/>
              <a:t>	Rx </a:t>
            </a:r>
            <a:r>
              <a:rPr lang="en-US" altLang="zh-TW" sz="2400" dirty="0"/>
              <a:t>Out</a:t>
            </a:r>
            <a:r>
              <a:rPr lang="zh-TW" altLang="en-US" sz="2400" dirty="0"/>
              <a:t>，將</a:t>
            </a:r>
            <a:r>
              <a:rPr lang="en-US" altLang="zh-TW" sz="2400" dirty="0"/>
              <a:t>RS485</a:t>
            </a:r>
            <a:r>
              <a:rPr lang="zh-TW" altLang="en-US" sz="2400" dirty="0"/>
              <a:t>端收到的資料傳至</a:t>
            </a:r>
            <a:r>
              <a:rPr lang="en-US" altLang="zh-TW" sz="2400" dirty="0"/>
              <a:t>RS232</a:t>
            </a:r>
            <a:r>
              <a:rPr lang="zh-TW" altLang="en-US" sz="2400" dirty="0"/>
              <a:t>之</a:t>
            </a:r>
            <a:r>
              <a:rPr lang="en-US" altLang="zh-TW" sz="2400" dirty="0"/>
              <a:t>RX</a:t>
            </a:r>
            <a:r>
              <a:rPr lang="zh-TW" altLang="en-US" sz="2400" dirty="0"/>
              <a:t>端</a:t>
            </a:r>
          </a:p>
        </p:txBody>
      </p:sp>
      <p:sp>
        <p:nvSpPr>
          <p:cNvPr id="17" name="矩形 16"/>
          <p:cNvSpPr/>
          <p:nvPr/>
        </p:nvSpPr>
        <p:spPr>
          <a:xfrm>
            <a:off x="899593" y="2636912"/>
            <a:ext cx="720079"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99592" y="3861048"/>
            <a:ext cx="720079"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內容版面配置區 2"/>
          <p:cNvSpPr>
            <a:spLocks noGrp="1"/>
          </p:cNvSpPr>
          <p:nvPr>
            <p:ph idx="4294967295"/>
          </p:nvPr>
        </p:nvSpPr>
        <p:spPr>
          <a:xfrm>
            <a:off x="576064" y="4869160"/>
            <a:ext cx="8604448" cy="1506859"/>
          </a:xfrm>
          <a:prstGeom prst="rect">
            <a:avLst/>
          </a:prstGeom>
        </p:spPr>
        <p:txBody>
          <a:bodyPr>
            <a:normAutofit/>
          </a:bodyPr>
          <a:lstStyle/>
          <a:p>
            <a:pPr lvl="1">
              <a:buFont typeface="Wingdings" pitchFamily="2" charset="2"/>
              <a:buChar char="Ø"/>
            </a:pPr>
            <a:r>
              <a:rPr lang="en-US" altLang="zh-TW" sz="2400" dirty="0" smtClean="0"/>
              <a:t>DI</a:t>
            </a:r>
            <a:endParaRPr lang="zh-TW" altLang="en-US" sz="2400" dirty="0"/>
          </a:p>
          <a:p>
            <a:pPr marL="365760" lvl="1" indent="0">
              <a:buNone/>
            </a:pPr>
            <a:r>
              <a:rPr lang="en-US" altLang="zh-TW" sz="2400" dirty="0"/>
              <a:t>	</a:t>
            </a:r>
            <a:r>
              <a:rPr lang="en-US" altLang="zh-TW" sz="2400" dirty="0" smtClean="0"/>
              <a:t>Driver </a:t>
            </a:r>
            <a:r>
              <a:rPr lang="en-US" altLang="zh-TW" sz="2400" dirty="0"/>
              <a:t>In</a:t>
            </a:r>
            <a:r>
              <a:rPr lang="zh-TW" altLang="en-US" sz="2400" dirty="0"/>
              <a:t>，將</a:t>
            </a:r>
            <a:r>
              <a:rPr lang="en-US" altLang="zh-TW" sz="2400" dirty="0"/>
              <a:t>RS232</a:t>
            </a:r>
            <a:r>
              <a:rPr lang="zh-TW" altLang="en-US" sz="2400" dirty="0"/>
              <a:t>端</a:t>
            </a:r>
            <a:r>
              <a:rPr lang="en-US" altLang="zh-TW" sz="2400" dirty="0"/>
              <a:t>TX</a:t>
            </a:r>
            <a:r>
              <a:rPr lang="zh-TW" altLang="en-US" sz="2400" dirty="0"/>
              <a:t>的資料送至</a:t>
            </a:r>
            <a:r>
              <a:rPr lang="en-US" altLang="zh-TW" sz="2400" dirty="0"/>
              <a:t>RS485</a:t>
            </a:r>
            <a:r>
              <a:rPr lang="zh-TW" altLang="en-US" sz="2400" dirty="0"/>
              <a:t>端</a:t>
            </a:r>
          </a:p>
        </p:txBody>
      </p:sp>
      <p:sp>
        <p:nvSpPr>
          <p:cNvPr id="20" name="矩形 19"/>
          <p:cNvSpPr/>
          <p:nvPr/>
        </p:nvSpPr>
        <p:spPr>
          <a:xfrm>
            <a:off x="899593" y="3068960"/>
            <a:ext cx="720079"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內容版面配置區 2"/>
          <p:cNvSpPr>
            <a:spLocks noGrp="1"/>
          </p:cNvSpPr>
          <p:nvPr>
            <p:ph idx="4294967295"/>
          </p:nvPr>
        </p:nvSpPr>
        <p:spPr>
          <a:xfrm>
            <a:off x="576064" y="4874469"/>
            <a:ext cx="8604448" cy="1506859"/>
          </a:xfrm>
          <a:prstGeom prst="rect">
            <a:avLst/>
          </a:prstGeom>
        </p:spPr>
        <p:txBody>
          <a:bodyPr>
            <a:normAutofit/>
          </a:bodyPr>
          <a:lstStyle/>
          <a:p>
            <a:pPr lvl="1">
              <a:buFont typeface="Wingdings" pitchFamily="2" charset="2"/>
              <a:buChar char="Ø"/>
            </a:pPr>
            <a:r>
              <a:rPr lang="en-US" altLang="zh-TW" sz="2400" dirty="0"/>
              <a:t>RE</a:t>
            </a:r>
            <a:r>
              <a:rPr lang="zh-TW" altLang="en-US" sz="2400" dirty="0" smtClean="0"/>
              <a:t>：</a:t>
            </a:r>
            <a:endParaRPr lang="zh-TW" altLang="en-US" sz="2400" dirty="0"/>
          </a:p>
          <a:p>
            <a:pPr marL="365760" lvl="1" indent="0">
              <a:buNone/>
            </a:pPr>
            <a:r>
              <a:rPr lang="en-US" altLang="zh-TW" sz="2400" dirty="0"/>
              <a:t>	Rx Enable</a:t>
            </a:r>
            <a:r>
              <a:rPr lang="zh-TW" altLang="en-US" sz="2400" dirty="0"/>
              <a:t>，此腳位為低電位時</a:t>
            </a:r>
            <a:r>
              <a:rPr lang="en-US" altLang="zh-TW" sz="2400" dirty="0"/>
              <a:t>RO</a:t>
            </a:r>
            <a:r>
              <a:rPr lang="zh-TW" altLang="en-US" sz="2400" dirty="0"/>
              <a:t>有效</a:t>
            </a:r>
          </a:p>
        </p:txBody>
      </p:sp>
      <p:sp>
        <p:nvSpPr>
          <p:cNvPr id="23" name="矩形 22"/>
          <p:cNvSpPr/>
          <p:nvPr/>
        </p:nvSpPr>
        <p:spPr>
          <a:xfrm>
            <a:off x="899592" y="3429000"/>
            <a:ext cx="720079"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內容版面配置區 2"/>
          <p:cNvSpPr>
            <a:spLocks noGrp="1"/>
          </p:cNvSpPr>
          <p:nvPr>
            <p:ph idx="4294967295"/>
          </p:nvPr>
        </p:nvSpPr>
        <p:spPr>
          <a:xfrm>
            <a:off x="576064" y="4874469"/>
            <a:ext cx="8604448" cy="1506859"/>
          </a:xfrm>
          <a:prstGeom prst="rect">
            <a:avLst/>
          </a:prstGeom>
        </p:spPr>
        <p:txBody>
          <a:bodyPr>
            <a:normAutofit/>
          </a:bodyPr>
          <a:lstStyle/>
          <a:p>
            <a:pPr lvl="1">
              <a:buFont typeface="Wingdings" pitchFamily="2" charset="2"/>
              <a:buChar char="Ø"/>
            </a:pPr>
            <a:r>
              <a:rPr lang="en-US" altLang="zh-TW" sz="2400" dirty="0"/>
              <a:t>DE</a:t>
            </a:r>
            <a:r>
              <a:rPr lang="zh-TW" altLang="en-US" sz="2400" dirty="0" smtClean="0"/>
              <a:t>：</a:t>
            </a:r>
            <a:endParaRPr lang="zh-TW" altLang="en-US" sz="2400" dirty="0"/>
          </a:p>
          <a:p>
            <a:pPr marL="365760" lvl="1" indent="0">
              <a:buNone/>
            </a:pPr>
            <a:r>
              <a:rPr lang="en-US" altLang="zh-TW" sz="2400" dirty="0"/>
              <a:t>	Driver Enable</a:t>
            </a:r>
            <a:r>
              <a:rPr lang="zh-TW" altLang="en-US" sz="2400" dirty="0"/>
              <a:t>，此腳位為高電位時</a:t>
            </a:r>
            <a:r>
              <a:rPr lang="en-US" altLang="zh-TW" sz="2400" dirty="0"/>
              <a:t>DE</a:t>
            </a:r>
            <a:r>
              <a:rPr lang="zh-TW" altLang="en-US" sz="2400" dirty="0"/>
              <a:t>有效</a:t>
            </a:r>
          </a:p>
        </p:txBody>
      </p:sp>
      <p:sp>
        <p:nvSpPr>
          <p:cNvPr id="25" name="矩形 24"/>
          <p:cNvSpPr/>
          <p:nvPr/>
        </p:nvSpPr>
        <p:spPr>
          <a:xfrm>
            <a:off x="3203848" y="3429000"/>
            <a:ext cx="720079"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內容版面配置區 2"/>
          <p:cNvSpPr>
            <a:spLocks noGrp="1"/>
          </p:cNvSpPr>
          <p:nvPr>
            <p:ph idx="4294967295"/>
          </p:nvPr>
        </p:nvSpPr>
        <p:spPr>
          <a:xfrm>
            <a:off x="589116" y="4874469"/>
            <a:ext cx="8604448" cy="1506859"/>
          </a:xfrm>
          <a:prstGeom prst="rect">
            <a:avLst/>
          </a:prstGeom>
        </p:spPr>
        <p:txBody>
          <a:bodyPr>
            <a:normAutofit/>
          </a:bodyPr>
          <a:lstStyle/>
          <a:p>
            <a:pPr lvl="1">
              <a:buFont typeface="Wingdings" pitchFamily="2" charset="2"/>
              <a:buChar char="Ø"/>
            </a:pPr>
            <a:r>
              <a:rPr lang="en-US" altLang="zh-TW" sz="2400" dirty="0" smtClean="0"/>
              <a:t>A</a:t>
            </a:r>
            <a:r>
              <a:rPr lang="zh-TW" altLang="en-US" sz="2400" dirty="0" smtClean="0"/>
              <a:t>：</a:t>
            </a:r>
            <a:endParaRPr lang="zh-TW" altLang="en-US" sz="2400" dirty="0"/>
          </a:p>
          <a:p>
            <a:pPr marL="365760" lvl="1" indent="0">
              <a:buNone/>
            </a:pPr>
            <a:r>
              <a:rPr lang="en-US" altLang="zh-TW" sz="2400" dirty="0"/>
              <a:t>	D+</a:t>
            </a:r>
            <a:r>
              <a:rPr lang="zh-TW" altLang="en-US" sz="2400" dirty="0"/>
              <a:t>，為</a:t>
            </a:r>
            <a:r>
              <a:rPr lang="en-US" altLang="zh-TW" sz="2400" dirty="0"/>
              <a:t>RO</a:t>
            </a:r>
            <a:r>
              <a:rPr lang="zh-TW" altLang="en-US" sz="2400" dirty="0"/>
              <a:t>、</a:t>
            </a:r>
            <a:r>
              <a:rPr lang="en-US" altLang="zh-TW" sz="2400" dirty="0"/>
              <a:t>DI</a:t>
            </a:r>
            <a:r>
              <a:rPr lang="zh-TW" altLang="en-US" sz="2400" dirty="0"/>
              <a:t>之同相</a:t>
            </a:r>
            <a:r>
              <a:rPr lang="zh-TW" altLang="en-US" sz="2400" dirty="0" smtClean="0"/>
              <a:t>電壓</a:t>
            </a:r>
            <a:endParaRPr lang="zh-TW" altLang="en-US" sz="2400" dirty="0"/>
          </a:p>
        </p:txBody>
      </p:sp>
      <p:sp>
        <p:nvSpPr>
          <p:cNvPr id="27" name="矩形 26"/>
          <p:cNvSpPr/>
          <p:nvPr/>
        </p:nvSpPr>
        <p:spPr>
          <a:xfrm>
            <a:off x="3203848" y="3068960"/>
            <a:ext cx="720079"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內容版面配置區 2"/>
          <p:cNvSpPr>
            <a:spLocks noGrp="1"/>
          </p:cNvSpPr>
          <p:nvPr>
            <p:ph idx="4294967295"/>
          </p:nvPr>
        </p:nvSpPr>
        <p:spPr>
          <a:xfrm>
            <a:off x="576064" y="4874469"/>
            <a:ext cx="8604448" cy="1506859"/>
          </a:xfrm>
          <a:prstGeom prst="rect">
            <a:avLst/>
          </a:prstGeom>
        </p:spPr>
        <p:txBody>
          <a:bodyPr>
            <a:normAutofit/>
          </a:bodyPr>
          <a:lstStyle/>
          <a:p>
            <a:pPr lvl="1">
              <a:buFont typeface="Wingdings" pitchFamily="2" charset="2"/>
              <a:buChar char="Ø"/>
            </a:pPr>
            <a:r>
              <a:rPr lang="en-US" altLang="zh-TW" sz="2400" dirty="0"/>
              <a:t>B</a:t>
            </a:r>
            <a:r>
              <a:rPr lang="zh-TW" altLang="en-US" sz="2400" dirty="0" smtClean="0"/>
              <a:t>：</a:t>
            </a:r>
            <a:endParaRPr lang="zh-TW" altLang="en-US" sz="2400" dirty="0"/>
          </a:p>
          <a:p>
            <a:pPr marL="365760" lvl="1" indent="0">
              <a:buNone/>
            </a:pPr>
            <a:r>
              <a:rPr lang="en-US" altLang="zh-TW" sz="2400" dirty="0"/>
              <a:t>	D-</a:t>
            </a:r>
            <a:r>
              <a:rPr lang="zh-TW" altLang="en-US" sz="2400" dirty="0"/>
              <a:t>，為</a:t>
            </a:r>
            <a:r>
              <a:rPr lang="en-US" altLang="zh-TW" sz="2400" dirty="0"/>
              <a:t>RO</a:t>
            </a:r>
            <a:r>
              <a:rPr lang="zh-TW" altLang="en-US" sz="2400" dirty="0"/>
              <a:t>、</a:t>
            </a:r>
            <a:r>
              <a:rPr lang="en-US" altLang="zh-TW" sz="2400" dirty="0"/>
              <a:t>DI</a:t>
            </a:r>
            <a:r>
              <a:rPr lang="zh-TW" altLang="en-US" sz="2400" dirty="0"/>
              <a:t>之反相電壓</a:t>
            </a:r>
          </a:p>
        </p:txBody>
      </p:sp>
    </p:spTree>
    <p:extLst>
      <p:ext uri="{BB962C8B-B14F-4D97-AF65-F5344CB8AC3E}">
        <p14:creationId xmlns:p14="http://schemas.microsoft.com/office/powerpoint/2010/main" val="38849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subTnLst>
                                    <p:set>
                                      <p:cBhvr override="childStyle">
                                        <p:cTn dur="1" fill="hold" display="0" masterRel="nextClick" afterEffect="1"/>
                                        <p:tgtEl>
                                          <p:spTgt spid="16">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subTnLst>
                                    <p:set>
                                      <p:cBhvr override="childStyle">
                                        <p:cTn dur="1" fill="hold" display="0" masterRel="nextClick" afterEffect="1"/>
                                        <p:tgtEl>
                                          <p:spTgt spid="19">
                                            <p:txEl>
                                              <p:pRg st="0" end="0"/>
                                            </p:txEl>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subTnLst>
                                    <p:set>
                                      <p:cBhvr override="childStyle">
                                        <p:cTn dur="1" fill="hold" display="0" masterRel="nextClick" afterEffect="1"/>
                                        <p:tgtEl>
                                          <p:spTgt spid="19">
                                            <p:txEl>
                                              <p:pRg st="1" end="1"/>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subTnLst>
                                    <p:set>
                                      <p:cBhvr override="childStyle">
                                        <p:cTn dur="1" fill="hold" display="0" masterRel="nextClick" afterEffect="1"/>
                                        <p:tgtEl>
                                          <p:spTgt spid="22">
                                            <p:txEl>
                                              <p:pRg st="0" end="0"/>
                                            </p:txEl>
                                          </p:spTgt>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childTnLst>
                                  <p:subTnLst>
                                    <p:set>
                                      <p:cBhvr override="childStyle">
                                        <p:cTn dur="1" fill="hold" display="0" masterRel="nextClick" afterEffect="1"/>
                                        <p:tgtEl>
                                          <p:spTgt spid="22">
                                            <p:txEl>
                                              <p:pRg st="1" end="1"/>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childTnLst>
                                  <p:subTnLst>
                                    <p:set>
                                      <p:cBhvr override="childStyle">
                                        <p:cTn dur="1" fill="hold" display="0" masterRel="nextClick" afterEffect="1"/>
                                        <p:tgtEl>
                                          <p:spTgt spid="24">
                                            <p:txEl>
                                              <p:pRg st="0" end="0"/>
                                            </p:txEl>
                                          </p:spTgt>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childTnLst>
                                  <p:subTnLst>
                                    <p:set>
                                      <p:cBhvr override="childStyle">
                                        <p:cTn dur="1" fill="hold" display="0" masterRel="nextClick" afterEffect="1"/>
                                        <p:tgtEl>
                                          <p:spTgt spid="24">
                                            <p:txEl>
                                              <p:pRg st="1" end="1"/>
                                            </p:txEl>
                                          </p:spTgt>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childTnLst>
                                  <p:subTnLst>
                                    <p:set>
                                      <p:cBhvr override="childStyle">
                                        <p:cTn dur="1" fill="hold" display="0" masterRel="nextClick" afterEffect="1"/>
                                        <p:tgtEl>
                                          <p:spTgt spid="26">
                                            <p:txEl>
                                              <p:pRg st="0" end="0"/>
                                            </p:txEl>
                                          </p:spTgt>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childTnLst>
                                  <p:subTnLst>
                                    <p:set>
                                      <p:cBhvr override="childStyle">
                                        <p:cTn dur="1" fill="hold" display="0" masterRel="nextClick" afterEffect="1"/>
                                        <p:tgtEl>
                                          <p:spTgt spid="26">
                                            <p:txEl>
                                              <p:pRg st="1" end="1"/>
                                            </p:txEl>
                                          </p:spTgt>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animBg="1"/>
      <p:bldP spid="18" grpId="0" animBg="1"/>
      <p:bldP spid="19" grpId="0" build="p"/>
      <p:bldP spid="20" grpId="0" animBg="1"/>
      <p:bldP spid="22" grpId="0" build="p"/>
      <p:bldP spid="23" grpId="0" animBg="1"/>
      <p:bldP spid="24" grpId="0" build="p"/>
      <p:bldP spid="25" grpId="0" animBg="1"/>
      <p:bldP spid="26" grpId="0" build="p"/>
      <p:bldP spid="27" grpId="0" animBg="1"/>
      <p:bldP spid="28"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096509" y="137887"/>
            <a:ext cx="0" cy="6604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標題 1"/>
          <p:cNvSpPr>
            <a:spLocks noGrp="1"/>
          </p:cNvSpPr>
          <p:nvPr>
            <p:ph type="title"/>
          </p:nvPr>
        </p:nvSpPr>
        <p:spPr>
          <a:xfrm>
            <a:off x="1215001" y="318455"/>
            <a:ext cx="4664528" cy="674917"/>
          </a:xfrm>
        </p:spPr>
        <p:txBody>
          <a:bodyPr>
            <a:normAutofit fontScale="90000"/>
          </a:bodyPr>
          <a:lstStyle/>
          <a:p>
            <a:r>
              <a:rPr lang="en-US" altLang="zh-TW" sz="4000" dirty="0" err="1" smtClean="0">
                <a:solidFill>
                  <a:prstClr val="black"/>
                </a:solidFill>
                <a:latin typeface="微軟正黑體 Light" panose="020B0304030504040204" pitchFamily="34" charset="-120"/>
                <a:ea typeface="微軟正黑體 Light" panose="020B0304030504040204" pitchFamily="34" charset="-120"/>
              </a:rPr>
              <a:t>EtherCAT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a:t>
            </a:r>
            <a:r>
              <a:rPr lang="en-US" altLang="zh-TW" sz="4000" dirty="0" smtClean="0">
                <a:solidFill>
                  <a:prstClr val="black"/>
                </a:solidFill>
                <a:latin typeface="微軟正黑體 Light" panose="020B0304030504040204" pitchFamily="34" charset="-120"/>
                <a:ea typeface="微軟正黑體 Light" panose="020B0304030504040204" pitchFamily="34" charset="-120"/>
              </a:rPr>
              <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通訊</a:t>
            </a:r>
            <a:endParaRPr lang="en-US" altLang="zh-TW" sz="4000" dirty="0">
              <a:solidFill>
                <a:prstClr val="black"/>
              </a:solidFill>
              <a:latin typeface="微軟正黑體 Light" panose="020B0304030504040204" pitchFamily="34" charset="-120"/>
              <a:ea typeface="微軟正黑體 Light" panose="020B0304030504040204" pitchFamily="34" charset="-120"/>
            </a:endParaRPr>
          </a:p>
        </p:txBody>
      </p:sp>
      <p:sp>
        <p:nvSpPr>
          <p:cNvPr id="6" name="投影片編號版面配置區 5"/>
          <p:cNvSpPr>
            <a:spLocks noGrp="1"/>
          </p:cNvSpPr>
          <p:nvPr>
            <p:ph type="sldNum" sz="quarter" idx="12"/>
          </p:nvPr>
        </p:nvSpPr>
        <p:spPr>
          <a:xfrm>
            <a:off x="6006959" y="6303013"/>
            <a:ext cx="2057400" cy="365125"/>
          </a:xfrm>
        </p:spPr>
        <p:txBody>
          <a:bodyPr/>
          <a:lstStyle/>
          <a:p>
            <a:fld id="{DEFB995C-6F7B-4AB3-A9B2-79BA234EC50D}" type="slidenum">
              <a:rPr lang="zh-TW" altLang="en-US" smtClean="0">
                <a:solidFill>
                  <a:prstClr val="black">
                    <a:tint val="75000"/>
                  </a:prstClr>
                </a:solidFill>
              </a:rPr>
              <a:pPr/>
              <a:t>170</a:t>
            </a:fld>
            <a:endParaRPr lang="zh-TW" altLang="en-US">
              <a:solidFill>
                <a:prstClr val="black">
                  <a:tint val="75000"/>
                </a:prstClr>
              </a:solidFill>
            </a:endParaRPr>
          </a:p>
        </p:txBody>
      </p:sp>
      <p:sp>
        <p:nvSpPr>
          <p:cNvPr id="53" name="文字方塊 52"/>
          <p:cNvSpPr txBox="1"/>
          <p:nvPr/>
        </p:nvSpPr>
        <p:spPr>
          <a:xfrm>
            <a:off x="1303243" y="1399659"/>
            <a:ext cx="6535331" cy="1384995"/>
          </a:xfrm>
          <a:prstGeom prst="rect">
            <a:avLst/>
          </a:prstGeom>
          <a:noFill/>
        </p:spPr>
        <p:txBody>
          <a:bodyPr wrap="square" rtlCol="0">
            <a:spAutoFit/>
          </a:bodyPr>
          <a:lstStyle/>
          <a:p>
            <a:pPr marL="285750" indent="-285750">
              <a:buFont typeface="Arial" panose="020B0604020202020204" pitchFamily="34" charset="0"/>
              <a:buChar char="•"/>
            </a:pP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通訊協定是針對程序資料而進行優化，利用</a:t>
            </a:r>
            <a:r>
              <a:rPr lang="zh-TW" altLang="en-US" dirty="0">
                <a:solidFill>
                  <a:srgbClr val="C00000"/>
                </a:solidFill>
                <a:latin typeface="微軟正黑體 Light" panose="020B0304030504040204" pitchFamily="34" charset="-120"/>
                <a:ea typeface="微軟正黑體 Light" panose="020B0304030504040204" pitchFamily="34" charset="-120"/>
              </a:rPr>
              <a:t>標準的</a:t>
            </a:r>
            <a:r>
              <a:rPr lang="en-US" altLang="zh-TW" dirty="0">
                <a:solidFill>
                  <a:srgbClr val="C00000"/>
                </a:solidFill>
                <a:latin typeface="微軟正黑體 Light" panose="020B0304030504040204" pitchFamily="34" charset="-120"/>
                <a:ea typeface="微軟正黑體 Light" panose="020B0304030504040204" pitchFamily="34" charset="-120"/>
              </a:rPr>
              <a:t>IEEE 802.3</a:t>
            </a:r>
            <a:r>
              <a:rPr lang="zh-TW" altLang="en-US" dirty="0">
                <a:solidFill>
                  <a:srgbClr val="C00000"/>
                </a:solidFill>
                <a:latin typeface="微軟正黑體 Light" panose="020B0304030504040204" pitchFamily="34" charset="-120"/>
                <a:ea typeface="微軟正黑體 Light" panose="020B0304030504040204" pitchFamily="34" charset="-120"/>
              </a:rPr>
              <a:t>以太網幀</a:t>
            </a:r>
            <a:r>
              <a:rPr lang="zh-TW" altLang="en-US" dirty="0">
                <a:solidFill>
                  <a:prstClr val="black"/>
                </a:solidFill>
                <a:latin typeface="微軟正黑體 Light" panose="020B0304030504040204" pitchFamily="34" charset="-120"/>
                <a:ea typeface="微軟正黑體 Light" panose="020B0304030504040204" pitchFamily="34" charset="-120"/>
              </a:rPr>
              <a:t>傳遞，</a:t>
            </a:r>
            <a:r>
              <a:rPr lang="en-US" altLang="zh-TW" dirty="0" err="1">
                <a:solidFill>
                  <a:srgbClr val="C00000"/>
                </a:solidFill>
                <a:latin typeface="微軟正黑體 Light" panose="020B0304030504040204" pitchFamily="34" charset="-120"/>
                <a:ea typeface="微軟正黑體 Light" panose="020B0304030504040204" pitchFamily="34" charset="-120"/>
              </a:rPr>
              <a:t>Ethertype</a:t>
            </a:r>
            <a:r>
              <a:rPr lang="zh-TW" altLang="en-US" dirty="0">
                <a:solidFill>
                  <a:srgbClr val="C00000"/>
                </a:solidFill>
                <a:latin typeface="微軟正黑體 Light" panose="020B0304030504040204" pitchFamily="34" charset="-120"/>
                <a:ea typeface="微軟正黑體 Light" panose="020B0304030504040204" pitchFamily="34" charset="-120"/>
              </a:rPr>
              <a:t>為</a:t>
            </a:r>
            <a:r>
              <a:rPr lang="en-US" altLang="zh-TW" dirty="0">
                <a:solidFill>
                  <a:srgbClr val="C00000"/>
                </a:solidFill>
                <a:latin typeface="微軟正黑體 Light" panose="020B0304030504040204" pitchFamily="34" charset="-120"/>
                <a:ea typeface="微軟正黑體 Light" panose="020B0304030504040204" pitchFamily="34" charset="-120"/>
              </a:rPr>
              <a:t>0x88a4</a:t>
            </a:r>
            <a:r>
              <a:rPr lang="zh-TW" altLang="en-US" dirty="0">
                <a:solidFill>
                  <a:prstClr val="black"/>
                </a:solidFill>
                <a:latin typeface="微軟正黑體 Light" panose="020B0304030504040204" pitchFamily="34" charset="-120"/>
                <a:ea typeface="微軟正黑體 Light" panose="020B0304030504040204" pitchFamily="34" charset="-120"/>
              </a:rPr>
              <a:t>。其</a:t>
            </a:r>
            <a:r>
              <a:rPr lang="zh-TW" altLang="en-US" dirty="0">
                <a:solidFill>
                  <a:srgbClr val="C00000"/>
                </a:solidFill>
                <a:latin typeface="微軟正黑體 Light" panose="020B0304030504040204" pitchFamily="34" charset="-120"/>
                <a:ea typeface="微軟正黑體 Light" panose="020B0304030504040204" pitchFamily="34" charset="-120"/>
              </a:rPr>
              <a:t>資料順序和網站上設備的實體順序無關</a:t>
            </a:r>
            <a:r>
              <a:rPr lang="zh-TW" altLang="en-US" dirty="0">
                <a:solidFill>
                  <a:prstClr val="black"/>
                </a:solidFill>
                <a:latin typeface="微軟正黑體 Light" panose="020B0304030504040204" pitchFamily="34" charset="-120"/>
                <a:ea typeface="微軟正黑體 Light" panose="020B0304030504040204" pitchFamily="34" charset="-120"/>
              </a:rPr>
              <a:t>，定址順序也沒有限制。主站可以和從站進行廣播及多播等通訊。若需要</a:t>
            </a:r>
            <a:r>
              <a:rPr lang="en-US" altLang="zh-TW" dirty="0">
                <a:solidFill>
                  <a:prstClr val="black"/>
                </a:solidFill>
                <a:latin typeface="微軟正黑體 Light" panose="020B0304030504040204" pitchFamily="34" charset="-120"/>
                <a:ea typeface="微軟正黑體 Light" panose="020B0304030504040204" pitchFamily="34" charset="-120"/>
              </a:rPr>
              <a:t>IP</a:t>
            </a:r>
            <a:r>
              <a:rPr lang="zh-TW" altLang="en-US" dirty="0">
                <a:solidFill>
                  <a:prstClr val="black"/>
                </a:solidFill>
                <a:latin typeface="微軟正黑體 Light" panose="020B0304030504040204" pitchFamily="34" charset="-120"/>
                <a:ea typeface="微軟正黑體 Light" panose="020B0304030504040204" pitchFamily="34" charset="-120"/>
              </a:rPr>
              <a:t>路由，</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通訊協定可以放入</a:t>
            </a:r>
            <a:r>
              <a:rPr lang="en-US" altLang="zh-TW" dirty="0">
                <a:solidFill>
                  <a:prstClr val="black"/>
                </a:solidFill>
                <a:latin typeface="微軟正黑體 Light" panose="020B0304030504040204" pitchFamily="34" charset="-120"/>
                <a:ea typeface="微軟正黑體 Light" panose="020B0304030504040204" pitchFamily="34" charset="-120"/>
              </a:rPr>
              <a:t>UDP/IP</a:t>
            </a:r>
            <a:r>
              <a:rPr lang="zh-TW" altLang="en-US" dirty="0">
                <a:solidFill>
                  <a:prstClr val="black"/>
                </a:solidFill>
                <a:latin typeface="微軟正黑體 Light" panose="020B0304030504040204" pitchFamily="34" charset="-120"/>
                <a:ea typeface="微軟正黑體 Light" panose="020B0304030504040204" pitchFamily="34" charset="-120"/>
              </a:rPr>
              <a:t>資料包中</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封包</a:t>
            </a:r>
          </a:p>
        </p:txBody>
      </p:sp>
      <p:pic>
        <p:nvPicPr>
          <p:cNvPr id="7" name="圖片 6"/>
          <p:cNvPicPr>
            <a:picLocks noChangeAspect="1"/>
          </p:cNvPicPr>
          <p:nvPr/>
        </p:nvPicPr>
        <p:blipFill>
          <a:blip r:embed="rId2"/>
          <a:stretch>
            <a:fillRect/>
          </a:stretch>
        </p:blipFill>
        <p:spPr>
          <a:xfrm>
            <a:off x="2053486" y="2637782"/>
            <a:ext cx="5705771" cy="3049144"/>
          </a:xfrm>
          <a:prstGeom prst="rect">
            <a:avLst/>
          </a:prstGeom>
        </p:spPr>
      </p:pic>
    </p:spTree>
    <p:extLst>
      <p:ext uri="{BB962C8B-B14F-4D97-AF65-F5344CB8AC3E}">
        <p14:creationId xmlns:p14="http://schemas.microsoft.com/office/powerpoint/2010/main" val="156020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096509" y="137887"/>
            <a:ext cx="0" cy="6604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標題 1"/>
          <p:cNvSpPr>
            <a:spLocks noGrp="1"/>
          </p:cNvSpPr>
          <p:nvPr>
            <p:ph type="title"/>
          </p:nvPr>
        </p:nvSpPr>
        <p:spPr>
          <a:xfrm>
            <a:off x="1215001" y="318455"/>
            <a:ext cx="4664528" cy="674917"/>
          </a:xfrm>
        </p:spPr>
        <p:txBody>
          <a:bodyPr>
            <a:normAutofit fontScale="90000"/>
          </a:bodyPr>
          <a:lstStyle/>
          <a:p>
            <a:r>
              <a:rPr lang="en-US" altLang="zh-TW" sz="4000" dirty="0" err="1" smtClean="0">
                <a:solidFill>
                  <a:prstClr val="black"/>
                </a:solidFill>
                <a:latin typeface="微軟正黑體 Light" panose="020B0304030504040204" pitchFamily="34" charset="-120"/>
                <a:ea typeface="微軟正黑體 Light" panose="020B0304030504040204" pitchFamily="34" charset="-120"/>
              </a:rPr>
              <a:t>EtherCAT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a:t>
            </a:r>
            <a:r>
              <a:rPr lang="en-US" altLang="zh-TW" sz="4000" dirty="0" smtClean="0">
                <a:solidFill>
                  <a:prstClr val="black"/>
                </a:solidFill>
                <a:latin typeface="微軟正黑體 Light" panose="020B0304030504040204" pitchFamily="34" charset="-120"/>
                <a:ea typeface="微軟正黑體 Light" panose="020B0304030504040204" pitchFamily="34" charset="-120"/>
              </a:rPr>
              <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特色</a:t>
            </a:r>
            <a:endParaRPr lang="en-US" altLang="zh-TW" sz="4000" dirty="0">
              <a:solidFill>
                <a:prstClr val="black"/>
              </a:solidFill>
              <a:latin typeface="微軟正黑體 Light" panose="020B0304030504040204" pitchFamily="34" charset="-120"/>
              <a:ea typeface="微軟正黑體 Light" panose="020B0304030504040204" pitchFamily="34" charset="-120"/>
            </a:endParaRPr>
          </a:p>
        </p:txBody>
      </p:sp>
      <p:sp>
        <p:nvSpPr>
          <p:cNvPr id="6" name="投影片編號版面配置區 5"/>
          <p:cNvSpPr>
            <a:spLocks noGrp="1"/>
          </p:cNvSpPr>
          <p:nvPr>
            <p:ph type="sldNum" sz="quarter" idx="12"/>
          </p:nvPr>
        </p:nvSpPr>
        <p:spPr>
          <a:xfrm>
            <a:off x="6006959" y="6303013"/>
            <a:ext cx="2057400" cy="365125"/>
          </a:xfrm>
        </p:spPr>
        <p:txBody>
          <a:bodyPr/>
          <a:lstStyle/>
          <a:p>
            <a:fld id="{DEFB995C-6F7B-4AB3-A9B2-79BA234EC50D}" type="slidenum">
              <a:rPr lang="zh-TW" altLang="en-US" smtClean="0">
                <a:solidFill>
                  <a:prstClr val="black">
                    <a:tint val="75000"/>
                  </a:prstClr>
                </a:solidFill>
              </a:rPr>
              <a:pPr/>
              <a:t>171</a:t>
            </a:fld>
            <a:endParaRPr lang="zh-TW" altLang="en-US">
              <a:solidFill>
                <a:prstClr val="black">
                  <a:tint val="75000"/>
                </a:prstClr>
              </a:solidFill>
            </a:endParaRPr>
          </a:p>
        </p:txBody>
      </p:sp>
      <p:sp>
        <p:nvSpPr>
          <p:cNvPr id="53" name="文字方塊 52"/>
          <p:cNvSpPr txBox="1"/>
          <p:nvPr/>
        </p:nvSpPr>
        <p:spPr>
          <a:xfrm>
            <a:off x="1303243" y="1399660"/>
            <a:ext cx="6535331" cy="2462213"/>
          </a:xfrm>
          <a:prstGeom prst="rect">
            <a:avLst/>
          </a:prstGeom>
          <a:noFill/>
        </p:spPr>
        <p:txBody>
          <a:bodyPr wrap="square" rtlCol="0">
            <a:spAutoFit/>
          </a:bodyPr>
          <a:lstStyle/>
          <a:p>
            <a:pPr marL="285750" indent="-285750">
              <a:buFont typeface="Arial" panose="020B0604020202020204" pitchFamily="34" charset="0"/>
              <a:buChar char="•"/>
            </a:pP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的週期時間短，是因從站的微處理器不需處理乙太網的封包。所有程序資料都是由從站控制器的硬體來處理</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smtClean="0">
                <a:solidFill>
                  <a:prstClr val="black"/>
                </a:solidFill>
                <a:latin typeface="微軟正黑體 Light" panose="020B0304030504040204" pitchFamily="34" charset="-120"/>
                <a:ea typeface="微軟正黑體 Light" panose="020B0304030504040204" pitchFamily="34" charset="-120"/>
              </a:rPr>
              <a:t>此</a:t>
            </a:r>
            <a:r>
              <a:rPr lang="zh-TW" altLang="en-US" dirty="0">
                <a:solidFill>
                  <a:prstClr val="black"/>
                </a:solidFill>
                <a:latin typeface="微軟正黑體 Light" panose="020B0304030504040204" pitchFamily="34" charset="-120"/>
                <a:ea typeface="微軟正黑體 Light" panose="020B0304030504040204" pitchFamily="34" charset="-120"/>
              </a:rPr>
              <a:t>特性再配合</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的機能</a:t>
            </a:r>
            <a:r>
              <a:rPr lang="zh-TW" altLang="en-US" dirty="0" smtClean="0">
                <a:solidFill>
                  <a:prstClr val="black"/>
                </a:solidFill>
                <a:latin typeface="微軟正黑體 Light" panose="020B0304030504040204" pitchFamily="34" charset="-120"/>
                <a:ea typeface="微軟正黑體 Light" panose="020B0304030504040204" pitchFamily="34" charset="-120"/>
              </a:rPr>
              <a:t>原理</a:t>
            </a:r>
            <a:r>
              <a:rPr lang="en-US" altLang="zh-TW" dirty="0" smtClean="0">
                <a:solidFill>
                  <a:prstClr val="black"/>
                </a:solidFill>
                <a:latin typeface="微軟正黑體 Light" panose="020B0304030504040204" pitchFamily="34" charset="-120"/>
                <a:ea typeface="微軟正黑體 Light" panose="020B0304030504040204" pitchFamily="34" charset="-120"/>
              </a:rPr>
              <a:t>(</a:t>
            </a:r>
            <a:r>
              <a:rPr lang="zh-TW" altLang="en-US" dirty="0" smtClean="0">
                <a:solidFill>
                  <a:prstClr val="black"/>
                </a:solidFill>
                <a:latin typeface="微軟正黑體 Light" panose="020B0304030504040204" pitchFamily="34" charset="-120"/>
                <a:ea typeface="微軟正黑體 Light" panose="020B0304030504040204" pitchFamily="34" charset="-120"/>
              </a:rPr>
              <a:t> </a:t>
            </a:r>
            <a:r>
              <a:rPr lang="en-US" altLang="zh-TW" dirty="0" smtClean="0">
                <a:solidFill>
                  <a:prstClr val="black"/>
                </a:solidFill>
                <a:latin typeface="微軟正黑體 Light" panose="020B0304030504040204" pitchFamily="34" charset="-120"/>
                <a:ea typeface="微軟正黑體 Light" panose="020B0304030504040204" pitchFamily="34" charset="-120"/>
              </a:rPr>
              <a:t>on the fly )</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r>
              <a:rPr lang="zh-TW" altLang="en-US" dirty="0">
                <a:solidFill>
                  <a:prstClr val="black"/>
                </a:solidFill>
                <a:latin typeface="微軟正黑體 Light" panose="020B0304030504040204" pitchFamily="34" charset="-120"/>
                <a:ea typeface="微軟正黑體 Light" panose="020B0304030504040204" pitchFamily="34" charset="-120"/>
              </a:rPr>
              <a:t>使得</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可以成為高性能的分散式</a:t>
            </a:r>
            <a:r>
              <a:rPr lang="en-US" altLang="zh-TW" dirty="0">
                <a:solidFill>
                  <a:prstClr val="black"/>
                </a:solidFill>
                <a:latin typeface="微軟正黑體 Light" panose="020B0304030504040204" pitchFamily="34" charset="-120"/>
                <a:ea typeface="微軟正黑體 Light" panose="020B0304030504040204" pitchFamily="34" charset="-120"/>
              </a:rPr>
              <a:t>I/O</a:t>
            </a:r>
            <a:r>
              <a:rPr lang="zh-TW" altLang="en-US" dirty="0">
                <a:solidFill>
                  <a:prstClr val="black"/>
                </a:solidFill>
                <a:latin typeface="微軟正黑體 Light" panose="020B0304030504040204" pitchFamily="34" charset="-120"/>
                <a:ea typeface="微軟正黑體 Light" panose="020B0304030504040204" pitchFamily="34" charset="-120"/>
              </a:rPr>
              <a:t>系統：包含一千個分散式數位輸入</a:t>
            </a:r>
            <a:r>
              <a:rPr lang="en-US" altLang="zh-TW" dirty="0">
                <a:solidFill>
                  <a:prstClr val="black"/>
                </a:solidFill>
                <a:latin typeface="微軟正黑體 Light" panose="020B0304030504040204" pitchFamily="34" charset="-120"/>
                <a:ea typeface="微軟正黑體 Light" panose="020B0304030504040204" pitchFamily="34" charset="-120"/>
              </a:rPr>
              <a:t>/</a:t>
            </a:r>
            <a:r>
              <a:rPr lang="zh-TW" altLang="en-US" dirty="0">
                <a:solidFill>
                  <a:prstClr val="black"/>
                </a:solidFill>
                <a:latin typeface="微軟正黑體 Light" panose="020B0304030504040204" pitchFamily="34" charset="-120"/>
                <a:ea typeface="微軟正黑體 Light" panose="020B0304030504040204" pitchFamily="34" charset="-120"/>
              </a:rPr>
              <a:t>輸出的程序資料交換只需</a:t>
            </a:r>
            <a:r>
              <a:rPr lang="en-US" altLang="zh-TW" dirty="0" smtClean="0">
                <a:solidFill>
                  <a:prstClr val="black"/>
                </a:solidFill>
                <a:latin typeface="微軟正黑體 Light" panose="020B0304030504040204" pitchFamily="34" charset="-120"/>
                <a:ea typeface="微軟正黑體 Light" panose="020B0304030504040204" pitchFamily="34" charset="-120"/>
              </a:rPr>
              <a:t>30us</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r>
              <a:rPr lang="zh-TW" altLang="en-US" dirty="0">
                <a:solidFill>
                  <a:prstClr val="black"/>
                </a:solidFill>
                <a:latin typeface="微軟正黑體 Light" panose="020B0304030504040204" pitchFamily="34" charset="-120"/>
                <a:ea typeface="微軟正黑體 Light" panose="020B0304030504040204" pitchFamily="34" charset="-120"/>
              </a:rPr>
              <a:t>相當於在</a:t>
            </a:r>
            <a:r>
              <a:rPr lang="en-US" altLang="zh-TW" dirty="0">
                <a:solidFill>
                  <a:srgbClr val="FF0000"/>
                </a:solidFill>
                <a:latin typeface="微軟正黑體 Light" panose="020B0304030504040204" pitchFamily="34" charset="-120"/>
                <a:ea typeface="微軟正黑體 Light" panose="020B0304030504040204" pitchFamily="34" charset="-120"/>
              </a:rPr>
              <a:t>100Mbit/s</a:t>
            </a:r>
            <a:r>
              <a:rPr lang="zh-TW" altLang="en-US" dirty="0">
                <a:solidFill>
                  <a:srgbClr val="FF0000"/>
                </a:solidFill>
                <a:latin typeface="微軟正黑體 Light" panose="020B0304030504040204" pitchFamily="34" charset="-120"/>
                <a:ea typeface="微軟正黑體 Light" panose="020B0304030504040204" pitchFamily="34" charset="-120"/>
              </a:rPr>
              <a:t>的乙太網</a:t>
            </a:r>
            <a:r>
              <a:rPr lang="zh-TW" altLang="en-US" dirty="0">
                <a:solidFill>
                  <a:prstClr val="black"/>
                </a:solidFill>
                <a:latin typeface="微軟正黑體 Light" panose="020B0304030504040204" pitchFamily="34" charset="-120"/>
                <a:ea typeface="微軟正黑體 Light" panose="020B0304030504040204" pitchFamily="34" charset="-120"/>
              </a:rPr>
              <a:t>傳輸</a:t>
            </a:r>
            <a:r>
              <a:rPr lang="en-US" altLang="zh-TW" dirty="0">
                <a:solidFill>
                  <a:prstClr val="black"/>
                </a:solidFill>
                <a:latin typeface="微軟正黑體 Light" panose="020B0304030504040204" pitchFamily="34" charset="-120"/>
                <a:ea typeface="微軟正黑體 Light" panose="020B0304030504040204" pitchFamily="34" charset="-120"/>
              </a:rPr>
              <a:t>125</a:t>
            </a:r>
            <a:r>
              <a:rPr lang="zh-TW" altLang="en-US" dirty="0">
                <a:solidFill>
                  <a:prstClr val="black"/>
                </a:solidFill>
                <a:latin typeface="微軟正黑體 Light" panose="020B0304030504040204" pitchFamily="34" charset="-120"/>
                <a:ea typeface="微軟正黑體 Light" panose="020B0304030504040204" pitchFamily="34" charset="-120"/>
              </a:rPr>
              <a:t>個位元組的資料。讀寫一百個</a:t>
            </a:r>
            <a:r>
              <a:rPr lang="zh-TW" altLang="en-US" dirty="0">
                <a:solidFill>
                  <a:srgbClr val="FF0000"/>
                </a:solidFill>
                <a:latin typeface="微軟正黑體 Light" panose="020B0304030504040204" pitchFamily="34" charset="-120"/>
                <a:ea typeface="微軟正黑體 Light" panose="020B0304030504040204" pitchFamily="34" charset="-120"/>
              </a:rPr>
              <a:t>伺服軸的系統可以以</a:t>
            </a:r>
            <a:r>
              <a:rPr lang="en-US" altLang="zh-TW" dirty="0">
                <a:solidFill>
                  <a:srgbClr val="FF0000"/>
                </a:solidFill>
                <a:latin typeface="微軟正黑體 Light" panose="020B0304030504040204" pitchFamily="34" charset="-120"/>
                <a:ea typeface="微軟正黑體 Light" panose="020B0304030504040204" pitchFamily="34" charset="-120"/>
              </a:rPr>
              <a:t>10 kHz</a:t>
            </a:r>
            <a:r>
              <a:rPr lang="zh-TW" altLang="en-US" dirty="0">
                <a:solidFill>
                  <a:srgbClr val="FF0000"/>
                </a:solidFill>
                <a:latin typeface="微軟正黑體 Light" panose="020B0304030504040204" pitchFamily="34" charset="-120"/>
                <a:ea typeface="微軟正黑體 Light" panose="020B0304030504040204" pitchFamily="34" charset="-120"/>
              </a:rPr>
              <a:t>的速率更新</a:t>
            </a:r>
            <a:r>
              <a:rPr lang="zh-TW" altLang="en-US" dirty="0">
                <a:solidFill>
                  <a:prstClr val="black"/>
                </a:solidFill>
                <a:latin typeface="微軟正黑體 Light" panose="020B0304030504040204" pitchFamily="34" charset="-120"/>
                <a:ea typeface="微軟正黑體 Light" panose="020B0304030504040204" pitchFamily="34" charset="-120"/>
              </a:rPr>
              <a:t>，一般的更新速率約為</a:t>
            </a:r>
            <a:r>
              <a:rPr lang="en-US" altLang="zh-TW" dirty="0">
                <a:solidFill>
                  <a:prstClr val="black"/>
                </a:solidFill>
                <a:latin typeface="微軟正黑體 Light" panose="020B0304030504040204" pitchFamily="34" charset="-120"/>
                <a:ea typeface="微軟正黑體 Light" panose="020B0304030504040204" pitchFamily="34" charset="-120"/>
              </a:rPr>
              <a:t>1–30 </a:t>
            </a:r>
            <a:r>
              <a:rPr lang="en-US" altLang="zh-TW" dirty="0" smtClean="0">
                <a:solidFill>
                  <a:prstClr val="black"/>
                </a:solidFill>
                <a:latin typeface="微軟正黑體 Light" panose="020B0304030504040204" pitchFamily="34" charset="-120"/>
                <a:ea typeface="微軟正黑體 Light" panose="020B0304030504040204" pitchFamily="34" charset="-120"/>
              </a:rPr>
              <a:t>kHz</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由於使用</a:t>
            </a:r>
            <a:r>
              <a:rPr lang="en-US" altLang="zh-TW" dirty="0">
                <a:solidFill>
                  <a:prstClr val="black"/>
                </a:solidFill>
                <a:latin typeface="微軟正黑體 Light" panose="020B0304030504040204" pitchFamily="34" charset="-120"/>
                <a:ea typeface="微軟正黑體 Light" panose="020B0304030504040204" pitchFamily="34" charset="-120"/>
              </a:rPr>
              <a:t>100BASE-TX</a:t>
            </a:r>
            <a:r>
              <a:rPr lang="zh-TW" altLang="en-US" dirty="0">
                <a:solidFill>
                  <a:prstClr val="black"/>
                </a:solidFill>
                <a:latin typeface="微軟正黑體 Light" panose="020B0304030504040204" pitchFamily="34" charset="-120"/>
                <a:ea typeface="微軟正黑體 Light" panose="020B0304030504040204" pitchFamily="34" charset="-120"/>
              </a:rPr>
              <a:t>的以太網物理層，二個設備之間的</a:t>
            </a:r>
            <a:r>
              <a:rPr lang="zh-TW" altLang="en-US" dirty="0">
                <a:solidFill>
                  <a:srgbClr val="FF0000"/>
                </a:solidFill>
                <a:latin typeface="微軟正黑體 Light" panose="020B0304030504040204" pitchFamily="34" charset="-120"/>
                <a:ea typeface="微軟正黑體 Light" panose="020B0304030504040204" pitchFamily="34" charset="-120"/>
              </a:rPr>
              <a:t>距離可以到</a:t>
            </a:r>
            <a:r>
              <a:rPr lang="en-US" altLang="zh-TW" dirty="0">
                <a:solidFill>
                  <a:srgbClr val="FF0000"/>
                </a:solidFill>
                <a:latin typeface="微軟正黑體 Light" panose="020B0304030504040204" pitchFamily="34" charset="-120"/>
                <a:ea typeface="微軟正黑體 Light" panose="020B0304030504040204" pitchFamily="34" charset="-120"/>
              </a:rPr>
              <a:t>100</a:t>
            </a:r>
            <a:r>
              <a:rPr lang="zh-TW" altLang="en-US" dirty="0">
                <a:solidFill>
                  <a:srgbClr val="FF0000"/>
                </a:solidFill>
                <a:latin typeface="微軟正黑體 Light" panose="020B0304030504040204" pitchFamily="34" charset="-120"/>
                <a:ea typeface="微軟正黑體 Light" panose="020B0304030504040204" pitchFamily="34" charset="-120"/>
              </a:rPr>
              <a:t>公尺</a:t>
            </a:r>
            <a:r>
              <a:rPr lang="zh-TW" altLang="en-US" dirty="0">
                <a:solidFill>
                  <a:prstClr val="black"/>
                </a:solidFill>
                <a:latin typeface="微軟正黑體 Light" panose="020B0304030504040204" pitchFamily="34" charset="-120"/>
                <a:ea typeface="微軟正黑體 Light" panose="020B0304030504040204" pitchFamily="34" charset="-120"/>
              </a:rPr>
              <a:t>，一個</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區段的網路最多可以有</a:t>
            </a:r>
            <a:r>
              <a:rPr lang="en-US" altLang="zh-TW" dirty="0">
                <a:solidFill>
                  <a:srgbClr val="FF0000"/>
                </a:solidFill>
                <a:latin typeface="微軟正黑體 Light" panose="020B0304030504040204" pitchFamily="34" charset="-120"/>
                <a:ea typeface="微軟正黑體 Light" panose="020B0304030504040204" pitchFamily="34" charset="-120"/>
              </a:rPr>
              <a:t>65535</a:t>
            </a:r>
            <a:r>
              <a:rPr lang="zh-TW" altLang="en-US" dirty="0">
                <a:solidFill>
                  <a:srgbClr val="FF0000"/>
                </a:solidFill>
                <a:latin typeface="微軟正黑體 Light" panose="020B0304030504040204" pitchFamily="34" charset="-120"/>
                <a:ea typeface="微軟正黑體 Light" panose="020B0304030504040204" pitchFamily="34" charset="-120"/>
              </a:rPr>
              <a:t>個設備</a:t>
            </a:r>
            <a:r>
              <a:rPr lang="zh-TW" altLang="en-US" dirty="0">
                <a:solidFill>
                  <a:prstClr val="black"/>
                </a:solidFill>
                <a:latin typeface="微軟正黑體 Light" panose="020B0304030504040204" pitchFamily="34" charset="-120"/>
                <a:ea typeface="微軟正黑體 Light" panose="020B0304030504040204" pitchFamily="34" charset="-120"/>
              </a:rPr>
              <a:t>。若</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網路是使用環狀拓撲（主站設備需要有二個通訊埠），則此網路還有纜線冗餘的機能。</a:t>
            </a:r>
          </a:p>
        </p:txBody>
      </p:sp>
    </p:spTree>
    <p:extLst>
      <p:ext uri="{BB962C8B-B14F-4D97-AF65-F5344CB8AC3E}">
        <p14:creationId xmlns:p14="http://schemas.microsoft.com/office/powerpoint/2010/main" val="411562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096509" y="137887"/>
            <a:ext cx="0" cy="6604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標題 1"/>
          <p:cNvSpPr>
            <a:spLocks noGrp="1"/>
          </p:cNvSpPr>
          <p:nvPr>
            <p:ph type="title"/>
          </p:nvPr>
        </p:nvSpPr>
        <p:spPr>
          <a:xfrm>
            <a:off x="1215001" y="318455"/>
            <a:ext cx="4664528" cy="674917"/>
          </a:xfrm>
        </p:spPr>
        <p:txBody>
          <a:bodyPr>
            <a:normAutofit fontScale="90000"/>
          </a:bodyPr>
          <a:lstStyle/>
          <a:p>
            <a:r>
              <a:rPr lang="en-US" altLang="zh-TW" sz="4000" dirty="0" err="1" smtClean="0">
                <a:solidFill>
                  <a:prstClr val="black"/>
                </a:solidFill>
                <a:latin typeface="微軟正黑體 Light" panose="020B0304030504040204" pitchFamily="34" charset="-120"/>
                <a:ea typeface="微軟正黑體 Light" panose="020B0304030504040204" pitchFamily="34" charset="-120"/>
              </a:rPr>
              <a:t>EtherCAT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a:t>
            </a:r>
            <a:r>
              <a:rPr lang="en-US" altLang="zh-TW" sz="4000" dirty="0" smtClean="0">
                <a:solidFill>
                  <a:prstClr val="black"/>
                </a:solidFill>
                <a:latin typeface="微軟正黑體 Light" panose="020B0304030504040204" pitchFamily="34" charset="-120"/>
                <a:ea typeface="微軟正黑體 Light" panose="020B0304030504040204" pitchFamily="34" charset="-120"/>
              </a:rPr>
              <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應</a:t>
            </a:r>
            <a:r>
              <a:rPr lang="zh-TW" altLang="en-US" sz="4000" dirty="0">
                <a:solidFill>
                  <a:prstClr val="black"/>
                </a:solidFill>
                <a:latin typeface="微軟正黑體 Light" panose="020B0304030504040204" pitchFamily="34" charset="-120"/>
                <a:ea typeface="微軟正黑體 Light" panose="020B0304030504040204" pitchFamily="34" charset="-120"/>
              </a:rPr>
              <a:t>用</a:t>
            </a:r>
            <a:endParaRPr lang="en-US" altLang="zh-TW" sz="4000" dirty="0">
              <a:solidFill>
                <a:prstClr val="black"/>
              </a:solidFill>
              <a:latin typeface="微軟正黑體 Light" panose="020B0304030504040204" pitchFamily="34" charset="-120"/>
              <a:ea typeface="微軟正黑體 Light" panose="020B0304030504040204" pitchFamily="34" charset="-120"/>
            </a:endParaRPr>
          </a:p>
        </p:txBody>
      </p:sp>
      <p:sp>
        <p:nvSpPr>
          <p:cNvPr id="6" name="投影片編號版面配置區 5"/>
          <p:cNvSpPr>
            <a:spLocks noGrp="1"/>
          </p:cNvSpPr>
          <p:nvPr>
            <p:ph type="sldNum" sz="quarter" idx="12"/>
          </p:nvPr>
        </p:nvSpPr>
        <p:spPr>
          <a:xfrm>
            <a:off x="6006959" y="6303013"/>
            <a:ext cx="2057400" cy="365125"/>
          </a:xfrm>
        </p:spPr>
        <p:txBody>
          <a:bodyPr/>
          <a:lstStyle/>
          <a:p>
            <a:fld id="{DEFB995C-6F7B-4AB3-A9B2-79BA234EC50D}" type="slidenum">
              <a:rPr lang="zh-TW" altLang="en-US" smtClean="0">
                <a:solidFill>
                  <a:prstClr val="black">
                    <a:tint val="75000"/>
                  </a:prstClr>
                </a:solidFill>
              </a:rPr>
              <a:pPr/>
              <a:t>172</a:t>
            </a:fld>
            <a:endParaRPr lang="zh-TW" altLang="en-US">
              <a:solidFill>
                <a:prstClr val="black">
                  <a:tint val="75000"/>
                </a:prstClr>
              </a:solidFill>
            </a:endParaRPr>
          </a:p>
        </p:txBody>
      </p:sp>
      <p:sp>
        <p:nvSpPr>
          <p:cNvPr id="53" name="文字方塊 52"/>
          <p:cNvSpPr txBox="1"/>
          <p:nvPr/>
        </p:nvSpPr>
        <p:spPr>
          <a:xfrm>
            <a:off x="1303243" y="1399659"/>
            <a:ext cx="6535331" cy="375487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設備</a:t>
            </a:r>
            <a:r>
              <a:rPr lang="zh-TW" altLang="en-US" dirty="0" smtClean="0">
                <a:solidFill>
                  <a:prstClr val="black"/>
                </a:solidFill>
                <a:latin typeface="微軟正黑體 Light" panose="020B0304030504040204" pitchFamily="34" charset="-120"/>
                <a:ea typeface="微軟正黑體 Light" panose="020B0304030504040204" pitchFamily="34" charset="-120"/>
              </a:rPr>
              <a:t>自動化</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zh-TW" altLang="en-US"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通過整合運動控制與機器視覺、機械手臂、自動導引車</a:t>
            </a:r>
            <a:r>
              <a:rPr lang="en-US" altLang="zh-TW" dirty="0">
                <a:solidFill>
                  <a:prstClr val="black"/>
                </a:solidFill>
                <a:latin typeface="微軟正黑體 Light" panose="020B0304030504040204" pitchFamily="34" charset="-120"/>
                <a:ea typeface="微軟正黑體 Light" panose="020B0304030504040204" pitchFamily="34" charset="-120"/>
              </a:rPr>
              <a:t>(AGV)</a:t>
            </a:r>
            <a:r>
              <a:rPr lang="zh-TW" altLang="en-US" dirty="0">
                <a:solidFill>
                  <a:prstClr val="black"/>
                </a:solidFill>
                <a:latin typeface="微軟正黑體 Light" panose="020B0304030504040204" pitchFamily="34" charset="-120"/>
                <a:ea typeface="微軟正黑體 Light" panose="020B0304030504040204" pitchFamily="34" charset="-120"/>
              </a:rPr>
              <a:t>，以減少人力需求、加強生產，實現現代化無人生產。機械自動化系統包括</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zh-TW" altLang="en-US" dirty="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板卡廠</a:t>
            </a:r>
            <a:r>
              <a:rPr lang="en-US" altLang="zh-TW" dirty="0">
                <a:solidFill>
                  <a:prstClr val="black"/>
                </a:solidFill>
                <a:latin typeface="微軟正黑體 Light" panose="020B0304030504040204" pitchFamily="34" charset="-120"/>
                <a:ea typeface="微軟正黑體 Light" panose="020B0304030504040204" pitchFamily="34" charset="-120"/>
              </a:rPr>
              <a:t>/</a:t>
            </a:r>
            <a:r>
              <a:rPr lang="zh-TW" altLang="en-US" dirty="0">
                <a:solidFill>
                  <a:prstClr val="black"/>
                </a:solidFill>
                <a:latin typeface="微軟正黑體 Light" panose="020B0304030504040204" pitchFamily="34" charset="-120"/>
                <a:ea typeface="微軟正黑體 Light" panose="020B0304030504040204" pitchFamily="34" charset="-120"/>
              </a:rPr>
              <a:t>系統廠測試作業自動化</a:t>
            </a:r>
          </a:p>
          <a:p>
            <a:pPr marL="742950" lvl="1"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機箱廠傳送作業機器手臂</a:t>
            </a:r>
          </a:p>
          <a:p>
            <a:pPr marL="742950" lvl="1"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自動饋送器（透過電力、 氣動或水力）</a:t>
            </a:r>
          </a:p>
          <a:p>
            <a:pPr marL="742950" lvl="1" indent="-285750">
              <a:buFont typeface="Arial" panose="020B0604020202020204" pitchFamily="34" charset="0"/>
              <a:buChar char="•"/>
            </a:pPr>
            <a:r>
              <a:rPr lang="zh-TW" altLang="en-US" dirty="0">
                <a:solidFill>
                  <a:prstClr val="black"/>
                </a:solidFill>
                <a:latin typeface="微軟正黑體 Light" panose="020B0304030504040204" pitchFamily="34" charset="-120"/>
                <a:ea typeface="微軟正黑體 Light" panose="020B0304030504040204" pitchFamily="34" charset="-120"/>
              </a:rPr>
              <a:t>現場操作互動平台 </a:t>
            </a:r>
            <a:r>
              <a:rPr lang="en-US" altLang="zh-TW" dirty="0">
                <a:solidFill>
                  <a:prstClr val="black"/>
                </a:solidFill>
                <a:latin typeface="微軟正黑體 Light" panose="020B0304030504040204" pitchFamily="34" charset="-120"/>
                <a:ea typeface="微軟正黑體 Light" panose="020B0304030504040204" pitchFamily="34" charset="-120"/>
              </a:rPr>
              <a:t>(ESD, ESOP</a:t>
            </a:r>
            <a:r>
              <a:rPr lang="en-US" altLang="zh-TW" dirty="0" smtClean="0">
                <a:solidFill>
                  <a:prstClr val="black"/>
                </a:solidFill>
                <a:latin typeface="微軟正黑體 Light" panose="020B0304030504040204" pitchFamily="34" charset="-120"/>
                <a:ea typeface="微軟正黑體 Light" panose="020B0304030504040204" pitchFamily="34" charset="-120"/>
              </a:rPr>
              <a:t>)</a:t>
            </a:r>
          </a:p>
          <a:p>
            <a:pPr marL="742950" lvl="1"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zh-TW" altLang="en-US" dirty="0" smtClean="0">
                <a:solidFill>
                  <a:prstClr val="black"/>
                </a:solidFill>
                <a:latin typeface="微軟正黑體 Light" panose="020B0304030504040204" pitchFamily="34" charset="-120"/>
                <a:ea typeface="微軟正黑體 Light" panose="020B0304030504040204" pitchFamily="34" charset="-120"/>
              </a:rPr>
              <a:t>實時控制 </a:t>
            </a:r>
            <a:r>
              <a:rPr lang="en-US" altLang="zh-TW" dirty="0" smtClean="0">
                <a:solidFill>
                  <a:prstClr val="black"/>
                </a:solidFill>
                <a:latin typeface="微軟正黑體 Light" panose="020B0304030504040204" pitchFamily="34" charset="-120"/>
                <a:ea typeface="微軟正黑體 Light" panose="020B0304030504040204" pitchFamily="34" charset="-120"/>
              </a:rPr>
              <a:t>( Real Time )</a:t>
            </a:r>
            <a:endParaRPr lang="zh-TW" altLang="en-US"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zh-TW" altLang="en-US" dirty="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r>
              <a:rPr lang="en-US" altLang="zh-TW" dirty="0">
                <a:solidFill>
                  <a:prstClr val="black"/>
                </a:solidFill>
                <a:latin typeface="微軟正黑體 Light" panose="020B0304030504040204" pitchFamily="34" charset="-120"/>
                <a:ea typeface="微軟正黑體 Light" panose="020B0304030504040204" pitchFamily="34" charset="-120"/>
              </a:rPr>
              <a:t>Time-Deterministic control </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en-US" altLang="zh-TW" dirty="0">
                <a:solidFill>
                  <a:prstClr val="black"/>
                </a:solidFill>
                <a:latin typeface="微軟正黑體 Light" panose="020B0304030504040204" pitchFamily="34" charset="-120"/>
                <a:ea typeface="微軟正黑體 Light" panose="020B0304030504040204" pitchFamily="34" charset="-120"/>
              </a:rPr>
              <a:t> </a:t>
            </a:r>
            <a:r>
              <a:rPr lang="zh-TW" altLang="en-US" dirty="0">
                <a:solidFill>
                  <a:prstClr val="black"/>
                </a:solidFill>
                <a:latin typeface="微軟正黑體 Light" panose="020B0304030504040204" pitchFamily="34" charset="-120"/>
                <a:ea typeface="微軟正黑體 Light" panose="020B0304030504040204" pitchFamily="34" charset="-120"/>
              </a:rPr>
              <a:t>的網路性能達到了新的高效能表現，</a:t>
            </a:r>
            <a:r>
              <a:rPr lang="en-US" altLang="zh-TW" dirty="0">
                <a:solidFill>
                  <a:prstClr val="black"/>
                </a:solidFill>
                <a:latin typeface="微軟正黑體 Light" panose="020B0304030504040204" pitchFamily="34" charset="-120"/>
                <a:ea typeface="微軟正黑體 Light" panose="020B0304030504040204" pitchFamily="34" charset="-120"/>
              </a:rPr>
              <a:t>1000</a:t>
            </a:r>
            <a:r>
              <a:rPr lang="zh-TW" altLang="en-US" dirty="0">
                <a:solidFill>
                  <a:prstClr val="black"/>
                </a:solidFill>
                <a:latin typeface="微軟正黑體 Light" panose="020B0304030504040204" pitchFamily="34" charset="-120"/>
                <a:ea typeface="微軟正黑體 Light" panose="020B0304030504040204" pitchFamily="34" charset="-120"/>
              </a:rPr>
              <a:t>個</a:t>
            </a:r>
            <a:r>
              <a:rPr lang="en-US" altLang="zh-TW" dirty="0">
                <a:solidFill>
                  <a:prstClr val="black"/>
                </a:solidFill>
                <a:latin typeface="微軟正黑體 Light" panose="020B0304030504040204" pitchFamily="34" charset="-120"/>
                <a:ea typeface="微軟正黑體 Light" panose="020B0304030504040204" pitchFamily="34" charset="-120"/>
              </a:rPr>
              <a:t>I/O </a:t>
            </a:r>
            <a:r>
              <a:rPr lang="zh-TW" altLang="en-US" dirty="0">
                <a:solidFill>
                  <a:prstClr val="black"/>
                </a:solidFill>
                <a:latin typeface="微軟正黑體 Light" panose="020B0304030504040204" pitchFamily="34" charset="-120"/>
                <a:ea typeface="微軟正黑體 Light" panose="020B0304030504040204" pitchFamily="34" charset="-120"/>
              </a:rPr>
              <a:t>點的更新時間只需</a:t>
            </a:r>
            <a:r>
              <a:rPr lang="en-US" altLang="zh-TW" dirty="0">
                <a:solidFill>
                  <a:prstClr val="black"/>
                </a:solidFill>
                <a:latin typeface="微軟正黑體 Light" panose="020B0304030504040204" pitchFamily="34" charset="-120"/>
                <a:ea typeface="微軟正黑體 Light" panose="020B0304030504040204" pitchFamily="34" charset="-120"/>
              </a:rPr>
              <a:t>30μs</a:t>
            </a:r>
            <a:r>
              <a:rPr lang="zh-TW" altLang="en-US" dirty="0">
                <a:solidFill>
                  <a:prstClr val="black"/>
                </a:solidFill>
                <a:latin typeface="微軟正黑體 Light" panose="020B0304030504040204" pitchFamily="34" charset="-120"/>
                <a:ea typeface="微軟正黑體 Light" panose="020B0304030504040204" pitchFamily="34" charset="-120"/>
              </a:rPr>
              <a:t>，包括</a:t>
            </a:r>
            <a:r>
              <a:rPr lang="en-US" altLang="zh-TW" dirty="0">
                <a:solidFill>
                  <a:prstClr val="black"/>
                </a:solidFill>
                <a:latin typeface="微軟正黑體 Light" panose="020B0304030504040204" pitchFamily="34" charset="-120"/>
                <a:ea typeface="微軟正黑體 Light" panose="020B0304030504040204" pitchFamily="34" charset="-120"/>
              </a:rPr>
              <a:t>I/O </a:t>
            </a:r>
            <a:r>
              <a:rPr lang="zh-TW" altLang="en-US" dirty="0">
                <a:solidFill>
                  <a:prstClr val="black"/>
                </a:solidFill>
                <a:latin typeface="微軟正黑體 Light" panose="020B0304030504040204" pitchFamily="34" charset="-120"/>
                <a:ea typeface="微軟正黑體 Light" panose="020B0304030504040204" pitchFamily="34" charset="-120"/>
              </a:rPr>
              <a:t>週期時間</a:t>
            </a:r>
            <a:r>
              <a:rPr lang="zh-TW" altLang="en-US" dirty="0" smtClean="0">
                <a:solidFill>
                  <a:prstClr val="black"/>
                </a:solidFill>
                <a:latin typeface="微軟正黑體 Light" panose="020B0304030504040204" pitchFamily="34" charset="-120"/>
                <a:ea typeface="微軟正黑體 Light" panose="020B0304030504040204" pitchFamily="34" charset="-120"/>
              </a:rPr>
              <a:t>。可</a:t>
            </a:r>
            <a:r>
              <a:rPr lang="zh-TW" altLang="en-US" dirty="0">
                <a:solidFill>
                  <a:prstClr val="black"/>
                </a:solidFill>
                <a:latin typeface="微軟正黑體 Light" panose="020B0304030504040204" pitchFamily="34" charset="-120"/>
                <a:ea typeface="微軟正黑體 Light" panose="020B0304030504040204" pitchFamily="34" charset="-120"/>
              </a:rPr>
              <a:t>達到精確的即時控制。同時，</a:t>
            </a:r>
            <a:r>
              <a:rPr lang="en-US" altLang="zh-TW" dirty="0">
                <a:solidFill>
                  <a:prstClr val="black"/>
                </a:solidFill>
                <a:latin typeface="微軟正黑體 Light" panose="020B0304030504040204" pitchFamily="34" charset="-120"/>
                <a:ea typeface="微軟正黑體 Light" panose="020B0304030504040204" pitchFamily="34" charset="-120"/>
              </a:rPr>
              <a:t>EPS</a:t>
            </a:r>
            <a:r>
              <a:rPr lang="zh-TW" altLang="en-US" dirty="0">
                <a:solidFill>
                  <a:prstClr val="black"/>
                </a:solidFill>
                <a:latin typeface="微軟正黑體 Light" panose="020B0304030504040204" pitchFamily="34" charset="-120"/>
                <a:ea typeface="微軟正黑體 Light" panose="020B0304030504040204" pitchFamily="34" charset="-120"/>
              </a:rPr>
              <a:t>從端系統支援</a:t>
            </a:r>
            <a:r>
              <a:rPr lang="en-US" altLang="zh-TW" dirty="0">
                <a:solidFill>
                  <a:prstClr val="black"/>
                </a:solidFill>
                <a:latin typeface="微軟正黑體 Light" panose="020B0304030504040204" pitchFamily="34" charset="-120"/>
                <a:ea typeface="微軟正黑體 Light" panose="020B0304030504040204" pitchFamily="34" charset="-120"/>
              </a:rPr>
              <a:t>DC</a:t>
            </a:r>
            <a:r>
              <a:rPr lang="zh-TW" altLang="en-US" dirty="0">
                <a:solidFill>
                  <a:prstClr val="black"/>
                </a:solidFill>
                <a:latin typeface="微軟正黑體 Light" panose="020B0304030504040204" pitchFamily="34" charset="-120"/>
                <a:ea typeface="微軟正黑體 Light" panose="020B0304030504040204" pitchFamily="34" charset="-120"/>
              </a:rPr>
              <a:t>（分散式時鐘）</a:t>
            </a:r>
            <a:r>
              <a:rPr lang="zh-TW" altLang="en-US" dirty="0" smtClean="0">
                <a:solidFill>
                  <a:prstClr val="black"/>
                </a:solidFill>
                <a:latin typeface="微軟正黑體 Light" panose="020B0304030504040204" pitchFamily="34" charset="-120"/>
                <a:ea typeface="微軟正黑體 Light" panose="020B0304030504040204" pitchFamily="34" charset="-120"/>
              </a:rPr>
              <a:t>，以保證每個從端設備的同步，還支援</a:t>
            </a:r>
            <a:r>
              <a:rPr lang="en-US" altLang="zh-TW" dirty="0" smtClean="0">
                <a:solidFill>
                  <a:prstClr val="black"/>
                </a:solidFill>
                <a:latin typeface="微軟正黑體 Light" panose="020B0304030504040204" pitchFamily="34" charset="-120"/>
                <a:ea typeface="微軟正黑體 Light" panose="020B0304030504040204" pitchFamily="34" charset="-120"/>
              </a:rPr>
              <a:t>MDP</a:t>
            </a:r>
            <a:r>
              <a:rPr lang="zh-TW" altLang="en-US" dirty="0" smtClean="0">
                <a:solidFill>
                  <a:prstClr val="black"/>
                </a:solidFill>
                <a:latin typeface="微軟正黑體 Light" panose="020B0304030504040204" pitchFamily="34" charset="-120"/>
                <a:ea typeface="微軟正黑體 Light" panose="020B0304030504040204" pitchFamily="34" charset="-120"/>
              </a:rPr>
              <a:t>（多設備設定檔）功能， 為嚴苛的應用提供精準的本地</a:t>
            </a:r>
            <a:r>
              <a:rPr lang="en-US" altLang="zh-TW" dirty="0" smtClean="0">
                <a:solidFill>
                  <a:prstClr val="black"/>
                </a:solidFill>
                <a:latin typeface="微軟正黑體 Light" panose="020B0304030504040204" pitchFamily="34" charset="-120"/>
                <a:ea typeface="微軟正黑體 Light" panose="020B0304030504040204" pitchFamily="34" charset="-120"/>
              </a:rPr>
              <a:t>I/O</a:t>
            </a:r>
            <a:r>
              <a:rPr lang="zh-TW" altLang="en-US" dirty="0" smtClean="0">
                <a:solidFill>
                  <a:prstClr val="black"/>
                </a:solidFill>
                <a:latin typeface="微軟正黑體 Light" panose="020B0304030504040204" pitchFamily="34" charset="-120"/>
                <a:ea typeface="微軟正黑體 Light" panose="020B0304030504040204" pitchFamily="34" charset="-120"/>
              </a:rPr>
              <a:t>同步，如</a:t>
            </a:r>
            <a:r>
              <a:rPr lang="zh-TW" altLang="en-US" dirty="0">
                <a:solidFill>
                  <a:prstClr val="black"/>
                </a:solidFill>
                <a:latin typeface="微軟正黑體 Light" panose="020B0304030504040204" pitchFamily="34" charset="-120"/>
                <a:ea typeface="微軟正黑體 Light" panose="020B0304030504040204" pitchFamily="34" charset="-120"/>
              </a:rPr>
              <a:t>印刷機、飲料加工和包裝業</a:t>
            </a:r>
            <a:r>
              <a:rPr lang="zh-TW" altLang="en-US" dirty="0" smtClean="0">
                <a:solidFill>
                  <a:prstClr val="black"/>
                </a:solidFill>
                <a:latin typeface="微軟正黑體 Light" panose="020B0304030504040204" pitchFamily="34" charset="-120"/>
                <a:ea typeface="微軟正黑體 Light" panose="020B0304030504040204" pitchFamily="34" charset="-120"/>
              </a:rPr>
              <a:t>。</a:t>
            </a:r>
            <a:endParaRPr lang="zh-TW" altLang="en-US" dirty="0">
              <a:solidFill>
                <a:prstClr val="black"/>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92043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096509" y="137887"/>
            <a:ext cx="0" cy="6604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標題 1"/>
          <p:cNvSpPr>
            <a:spLocks noGrp="1"/>
          </p:cNvSpPr>
          <p:nvPr>
            <p:ph type="title"/>
          </p:nvPr>
        </p:nvSpPr>
        <p:spPr>
          <a:xfrm>
            <a:off x="1215001" y="318455"/>
            <a:ext cx="4664528" cy="674917"/>
          </a:xfrm>
        </p:spPr>
        <p:txBody>
          <a:bodyPr>
            <a:normAutofit fontScale="90000"/>
          </a:bodyPr>
          <a:lstStyle/>
          <a:p>
            <a:r>
              <a:rPr lang="en-US" altLang="zh-TW" sz="4000" dirty="0" err="1" smtClean="0">
                <a:solidFill>
                  <a:prstClr val="black"/>
                </a:solidFill>
                <a:latin typeface="微軟正黑體 Light" panose="020B0304030504040204" pitchFamily="34" charset="-120"/>
                <a:ea typeface="微軟正黑體 Light" panose="020B0304030504040204" pitchFamily="34" charset="-120"/>
              </a:rPr>
              <a:t>EtherCAT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a:t>
            </a:r>
            <a:r>
              <a:rPr lang="en-US" altLang="zh-TW" sz="4000" dirty="0" smtClean="0">
                <a:solidFill>
                  <a:prstClr val="black"/>
                </a:solidFill>
                <a:latin typeface="微軟正黑體 Light" panose="020B0304030504040204" pitchFamily="34" charset="-120"/>
                <a:ea typeface="微軟正黑體 Light" panose="020B0304030504040204" pitchFamily="34" charset="-120"/>
              </a:rPr>
              <a:t>–</a:t>
            </a:r>
            <a:r>
              <a:rPr lang="zh-TW" altLang="en-US" sz="4000" dirty="0" smtClean="0">
                <a:solidFill>
                  <a:prstClr val="black"/>
                </a:solidFill>
                <a:latin typeface="微軟正黑體 Light" panose="020B0304030504040204" pitchFamily="34" charset="-120"/>
                <a:ea typeface="微軟正黑體 Light" panose="020B0304030504040204" pitchFamily="34" charset="-120"/>
              </a:rPr>
              <a:t> 設</a:t>
            </a:r>
            <a:r>
              <a:rPr lang="zh-TW" altLang="en-US" sz="4000" dirty="0">
                <a:solidFill>
                  <a:prstClr val="black"/>
                </a:solidFill>
                <a:latin typeface="微軟正黑體 Light" panose="020B0304030504040204" pitchFamily="34" charset="-120"/>
                <a:ea typeface="微軟正黑體 Light" panose="020B0304030504040204" pitchFamily="34" charset="-120"/>
              </a:rPr>
              <a:t>備</a:t>
            </a:r>
            <a:endParaRPr lang="en-US" altLang="zh-TW" sz="4000" dirty="0">
              <a:solidFill>
                <a:prstClr val="black"/>
              </a:solidFill>
              <a:latin typeface="微軟正黑體 Light" panose="020B0304030504040204" pitchFamily="34" charset="-120"/>
              <a:ea typeface="微軟正黑體 Light" panose="020B0304030504040204" pitchFamily="34" charset="-120"/>
            </a:endParaRPr>
          </a:p>
        </p:txBody>
      </p:sp>
      <p:sp>
        <p:nvSpPr>
          <p:cNvPr id="6" name="投影片編號版面配置區 5"/>
          <p:cNvSpPr>
            <a:spLocks noGrp="1"/>
          </p:cNvSpPr>
          <p:nvPr>
            <p:ph type="sldNum" sz="quarter" idx="12"/>
          </p:nvPr>
        </p:nvSpPr>
        <p:spPr>
          <a:xfrm>
            <a:off x="6006959" y="6303013"/>
            <a:ext cx="2057400" cy="365125"/>
          </a:xfrm>
        </p:spPr>
        <p:txBody>
          <a:bodyPr/>
          <a:lstStyle/>
          <a:p>
            <a:fld id="{DEFB995C-6F7B-4AB3-A9B2-79BA234EC50D}" type="slidenum">
              <a:rPr lang="zh-TW" altLang="en-US" smtClean="0">
                <a:solidFill>
                  <a:prstClr val="black">
                    <a:tint val="75000"/>
                  </a:prstClr>
                </a:solidFill>
              </a:rPr>
              <a:pPr/>
              <a:t>173</a:t>
            </a:fld>
            <a:endParaRPr lang="zh-TW" altLang="en-US">
              <a:solidFill>
                <a:prstClr val="black">
                  <a:tint val="75000"/>
                </a:prstClr>
              </a:solidFill>
            </a:endParaRPr>
          </a:p>
        </p:txBody>
      </p:sp>
      <p:sp>
        <p:nvSpPr>
          <p:cNvPr id="53" name="文字方塊 52"/>
          <p:cNvSpPr txBox="1"/>
          <p:nvPr/>
        </p:nvSpPr>
        <p:spPr>
          <a:xfrm>
            <a:off x="1303243" y="1399659"/>
            <a:ext cx="6535331" cy="3754874"/>
          </a:xfrm>
          <a:prstGeom prst="rect">
            <a:avLst/>
          </a:prstGeom>
          <a:noFill/>
        </p:spPr>
        <p:txBody>
          <a:bodyPr wrap="square" rtlCol="0">
            <a:spAutoFit/>
          </a:bodyPr>
          <a:lstStyle/>
          <a:p>
            <a:pPr marL="285750" indent="-285750">
              <a:buFont typeface="Arial" panose="020B0604020202020204" pitchFamily="34" charset="0"/>
              <a:buChar char="•"/>
            </a:pP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使用全雙工的以太網實體層，從站可能有</a:t>
            </a:r>
            <a:r>
              <a:rPr lang="zh-TW" altLang="en-US" dirty="0">
                <a:solidFill>
                  <a:srgbClr val="FF0000"/>
                </a:solidFill>
                <a:latin typeface="微軟正黑體 Light" panose="020B0304030504040204" pitchFamily="34" charset="-120"/>
                <a:ea typeface="微軟正黑體 Light" panose="020B0304030504040204" pitchFamily="34" charset="-120"/>
              </a:rPr>
              <a:t>二個或二個以上的埠</a:t>
            </a:r>
            <a:r>
              <a:rPr lang="zh-TW" altLang="en-US" dirty="0">
                <a:solidFill>
                  <a:prstClr val="black"/>
                </a:solidFill>
                <a:latin typeface="微軟正黑體 Light" panose="020B0304030504040204" pitchFamily="34" charset="-120"/>
                <a:ea typeface="微軟正黑體 Light" panose="020B0304030504040204" pitchFamily="34" charset="-120"/>
              </a:rPr>
              <a:t>。若設備沒偵測到其下游有其他設備，從站的控制器會自動關閉對應的埠並回傳以太網幀。由於上述的特性，</a:t>
            </a:r>
            <a:r>
              <a:rPr lang="en-US" altLang="zh-TW" dirty="0" err="1">
                <a:solidFill>
                  <a:prstClr val="black"/>
                </a:solidFill>
                <a:latin typeface="微軟正黑體 Light" panose="020B0304030504040204" pitchFamily="34" charset="-120"/>
                <a:ea typeface="微軟正黑體 Light" panose="020B0304030504040204" pitchFamily="34" charset="-120"/>
              </a:rPr>
              <a:t>EtherCAT</a:t>
            </a:r>
            <a:r>
              <a:rPr lang="zh-TW" altLang="en-US" dirty="0">
                <a:solidFill>
                  <a:prstClr val="black"/>
                </a:solidFill>
                <a:latin typeface="微軟正黑體 Light" panose="020B0304030504040204" pitchFamily="34" charset="-120"/>
                <a:ea typeface="微軟正黑體 Light" panose="020B0304030504040204" pitchFamily="34" charset="-120"/>
              </a:rPr>
              <a:t>幾乎支援所有的網路拓撲，</a:t>
            </a:r>
            <a:r>
              <a:rPr lang="zh-TW" altLang="en-US" dirty="0" smtClean="0">
                <a:solidFill>
                  <a:prstClr val="black"/>
                </a:solidFill>
                <a:latin typeface="微軟正黑體 Light" panose="020B0304030504040204" pitchFamily="34" charset="-120"/>
                <a:ea typeface="微軟正黑體 Light" panose="020B0304030504040204" pitchFamily="34" charset="-120"/>
              </a:rPr>
              <a:t>包括</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285750" indent="-285750">
              <a:buFont typeface="Arial" panose="020B0604020202020204" pitchFamily="34" charset="0"/>
              <a:buChar char="•"/>
            </a:pP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r>
              <a:rPr lang="zh-TW" altLang="en-US" dirty="0" smtClean="0">
                <a:solidFill>
                  <a:prstClr val="black"/>
                </a:solidFill>
                <a:latin typeface="微軟正黑體 Light" panose="020B0304030504040204" pitchFamily="34" charset="-120"/>
                <a:ea typeface="微軟正黑體 Light" panose="020B0304030504040204" pitchFamily="34" charset="-120"/>
              </a:rPr>
              <a:t>總</a:t>
            </a:r>
            <a:r>
              <a:rPr lang="zh-TW" altLang="en-US" dirty="0">
                <a:solidFill>
                  <a:prstClr val="black"/>
                </a:solidFill>
                <a:latin typeface="微軟正黑體 Light" panose="020B0304030504040204" pitchFamily="34" charset="-120"/>
                <a:ea typeface="微軟正黑體 Light" panose="020B0304030504040204" pitchFamily="34" charset="-120"/>
              </a:rPr>
              <a:t>線</a:t>
            </a:r>
            <a:r>
              <a:rPr lang="zh-TW" altLang="en-US" dirty="0" smtClean="0">
                <a:solidFill>
                  <a:prstClr val="black"/>
                </a:solidFill>
                <a:latin typeface="微軟正黑體 Light" panose="020B0304030504040204" pitchFamily="34" charset="-120"/>
                <a:ea typeface="微軟正黑體 Light" panose="020B0304030504040204" pitchFamily="34" charset="-120"/>
              </a:rPr>
              <a:t>式</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r>
              <a:rPr lang="zh-TW" altLang="en-US" dirty="0" smtClean="0">
                <a:solidFill>
                  <a:prstClr val="black"/>
                </a:solidFill>
                <a:latin typeface="微軟正黑體 Light" panose="020B0304030504040204" pitchFamily="34" charset="-120"/>
                <a:ea typeface="微軟正黑體 Light" panose="020B0304030504040204" pitchFamily="34" charset="-120"/>
              </a:rPr>
              <a:t>樹狀</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r>
              <a:rPr lang="zh-TW" altLang="en-US" dirty="0" smtClean="0">
                <a:solidFill>
                  <a:prstClr val="black"/>
                </a:solidFill>
                <a:latin typeface="微軟正黑體 Light" panose="020B0304030504040204" pitchFamily="34" charset="-120"/>
                <a:ea typeface="微軟正黑體 Light" panose="020B0304030504040204" pitchFamily="34" charset="-120"/>
              </a:rPr>
              <a:t>星狀</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r>
              <a:rPr lang="zh-TW" altLang="en-US" dirty="0" smtClean="0">
                <a:solidFill>
                  <a:prstClr val="black"/>
                </a:solidFill>
                <a:latin typeface="微軟正黑體 Light" panose="020B0304030504040204" pitchFamily="34" charset="-120"/>
                <a:ea typeface="微軟正黑體 Light" panose="020B0304030504040204" pitchFamily="34" charset="-120"/>
              </a:rPr>
              <a:t>現場</a:t>
            </a:r>
            <a:r>
              <a:rPr lang="zh-TW" altLang="en-US" dirty="0">
                <a:solidFill>
                  <a:prstClr val="black"/>
                </a:solidFill>
                <a:latin typeface="微軟正黑體 Light" panose="020B0304030504040204" pitchFamily="34" charset="-120"/>
                <a:ea typeface="微軟正黑體 Light" panose="020B0304030504040204" pitchFamily="34" charset="-120"/>
              </a:rPr>
              <a:t>總</a:t>
            </a:r>
            <a:r>
              <a:rPr lang="zh-TW" altLang="en-US" dirty="0" smtClean="0">
                <a:solidFill>
                  <a:prstClr val="black"/>
                </a:solidFill>
                <a:latin typeface="微軟正黑體 Light" panose="020B0304030504040204" pitchFamily="34" charset="-120"/>
                <a:ea typeface="微軟正黑體 Light" panose="020B0304030504040204" pitchFamily="34" charset="-120"/>
              </a:rPr>
              <a:t>線</a:t>
            </a: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a:solidFill>
                <a:prstClr val="black"/>
              </a:solidFill>
              <a:latin typeface="微軟正黑體 Light" panose="020B0304030504040204" pitchFamily="34" charset="-120"/>
              <a:ea typeface="微軟正黑體 Light" panose="020B0304030504040204" pitchFamily="34" charset="-120"/>
            </a:endParaRPr>
          </a:p>
          <a:p>
            <a:pPr marL="742950" lvl="1" indent="-285750">
              <a:buFont typeface="Arial" panose="020B0604020202020204" pitchFamily="34" charset="0"/>
              <a:buChar char="•"/>
            </a:pPr>
            <a:endParaRPr lang="en-US" altLang="zh-TW" dirty="0" smtClean="0">
              <a:solidFill>
                <a:prstClr val="black"/>
              </a:solidFill>
              <a:latin typeface="微軟正黑體 Light" panose="020B0304030504040204" pitchFamily="34" charset="-120"/>
              <a:ea typeface="微軟正黑體 Light" panose="020B0304030504040204" pitchFamily="34" charset="-120"/>
            </a:endParaRPr>
          </a:p>
          <a:p>
            <a:pPr lvl="1"/>
            <a:r>
              <a:rPr lang="zh-TW" altLang="en-US" dirty="0" smtClean="0">
                <a:solidFill>
                  <a:prstClr val="black"/>
                </a:solidFill>
                <a:latin typeface="微軟正黑體 Light" panose="020B0304030504040204" pitchFamily="34" charset="-120"/>
                <a:ea typeface="微軟正黑體 Light" panose="020B0304030504040204" pitchFamily="34" charset="-120"/>
              </a:rPr>
              <a:t>  兩個乙太網</a:t>
            </a:r>
            <a:r>
              <a:rPr lang="zh-TW" altLang="en-US" dirty="0">
                <a:latin typeface="微軟正黑體 Light" panose="020B0304030504040204" pitchFamily="34" charset="-120"/>
                <a:ea typeface="微軟正黑體 Light" panose="020B0304030504040204" pitchFamily="34" charset="-120"/>
              </a:rPr>
              <a:t>埠</a:t>
            </a:r>
            <a:endParaRPr lang="en-US" altLang="zh-TW" dirty="0">
              <a:latin typeface="微軟正黑體 Light" panose="020B0304030504040204" pitchFamily="34" charset="-120"/>
              <a:ea typeface="微軟正黑體 Light" panose="020B0304030504040204" pitchFamily="34" charset="-120"/>
            </a:endParaRPr>
          </a:p>
        </p:txBody>
      </p:sp>
      <p:pic>
        <p:nvPicPr>
          <p:cNvPr id="4" name="圖片 3"/>
          <p:cNvPicPr>
            <a:picLocks noChangeAspect="1"/>
          </p:cNvPicPr>
          <p:nvPr/>
        </p:nvPicPr>
        <p:blipFill rotWithShape="1">
          <a:blip r:embed="rId2"/>
          <a:srcRect l="19992"/>
          <a:stretch/>
        </p:blipFill>
        <p:spPr>
          <a:xfrm>
            <a:off x="1837592" y="3813952"/>
            <a:ext cx="1709672" cy="1919453"/>
          </a:xfrm>
          <a:prstGeom prst="rect">
            <a:avLst/>
          </a:prstGeom>
        </p:spPr>
      </p:pic>
      <p:pic>
        <p:nvPicPr>
          <p:cNvPr id="1028" name="Picture 4" descr="http://www.adlinktech.com/EtherCAT/img/overvi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907" y="2309192"/>
            <a:ext cx="3359624" cy="446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3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zh-TW" altLang="en-US" sz="7200" dirty="0">
                <a:ln>
                  <a:solidFill>
                    <a:schemeClr val="accent2">
                      <a:lumMod val="75000"/>
                    </a:schemeClr>
                  </a:solidFill>
                </a:ln>
                <a:solidFill>
                  <a:schemeClr val="accent2">
                    <a:lumMod val="75000"/>
                  </a:schemeClr>
                </a:solidFill>
              </a:rPr>
              <a:t>差動傳輸波形</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8</a:t>
              </a:r>
              <a:endParaRPr lang="zh-TW" altLang="en-US" sz="4000" b="1" dirty="0">
                <a:solidFill>
                  <a:prstClr val="black">
                    <a:lumMod val="50000"/>
                    <a:lumOff val="50000"/>
                  </a:prstClr>
                </a:solidFill>
              </a:endParaRPr>
            </a:p>
            <a:p>
              <a:pPr algn="ctr"/>
              <a:endParaRPr lang="zh-TW" altLang="en-US" sz="4000" dirty="0"/>
            </a:p>
          </p:txBody>
        </p:sp>
      </p:grpSp>
      <p:grpSp>
        <p:nvGrpSpPr>
          <p:cNvPr id="4" name="群組 3"/>
          <p:cNvGrpSpPr/>
          <p:nvPr/>
        </p:nvGrpSpPr>
        <p:grpSpPr>
          <a:xfrm>
            <a:off x="3344220" y="4869160"/>
            <a:ext cx="2429834" cy="1292463"/>
            <a:chOff x="5082584" y="2452472"/>
            <a:chExt cx="2429834" cy="1292463"/>
          </a:xfrm>
        </p:grpSpPr>
        <p:cxnSp>
          <p:nvCxnSpPr>
            <p:cNvPr id="19" name="直線接點 18"/>
            <p:cNvCxnSpPr/>
            <p:nvPr/>
          </p:nvCxnSpPr>
          <p:spPr>
            <a:xfrm flipV="1">
              <a:off x="5082584" y="3098702"/>
              <a:ext cx="103472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5082584" y="2652527"/>
              <a:ext cx="1034729" cy="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5097035" y="3599772"/>
              <a:ext cx="1034729"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52358" y="2452472"/>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6352358" y="2898648"/>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 -</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6352358" y="3344825"/>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Result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5" name="群組 4"/>
          <p:cNvGrpSpPr/>
          <p:nvPr/>
        </p:nvGrpSpPr>
        <p:grpSpPr>
          <a:xfrm>
            <a:off x="-108520" y="1496251"/>
            <a:ext cx="2945218" cy="4741061"/>
            <a:chOff x="416526" y="1496251"/>
            <a:chExt cx="2945218" cy="4741061"/>
          </a:xfrm>
        </p:grpSpPr>
        <p:grpSp>
          <p:nvGrpSpPr>
            <p:cNvPr id="3" name="群組 2"/>
            <p:cNvGrpSpPr/>
            <p:nvPr/>
          </p:nvGrpSpPr>
          <p:grpSpPr>
            <a:xfrm>
              <a:off x="416526" y="5103468"/>
              <a:ext cx="2931338" cy="917820"/>
              <a:chOff x="955222" y="5322912"/>
              <a:chExt cx="2931338" cy="917820"/>
            </a:xfrm>
          </p:grpSpPr>
          <p:cxnSp>
            <p:nvCxnSpPr>
              <p:cNvPr id="17" name="肘形接點 16"/>
              <p:cNvCxnSpPr/>
              <p:nvPr/>
            </p:nvCxnSpPr>
            <p:spPr>
              <a:xfrm flipV="1">
                <a:off x="955222" y="5322912"/>
                <a:ext cx="1584176" cy="914400"/>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p:nvPr/>
            </p:nvCxnSpPr>
            <p:spPr>
              <a:xfrm>
                <a:off x="2407002" y="5322912"/>
                <a:ext cx="1479558" cy="917820"/>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 name="群組 1"/>
            <p:cNvGrpSpPr/>
            <p:nvPr/>
          </p:nvGrpSpPr>
          <p:grpSpPr>
            <a:xfrm>
              <a:off x="437516" y="1790635"/>
              <a:ext cx="2924228" cy="2502461"/>
              <a:chOff x="1078442" y="2712983"/>
              <a:chExt cx="2924228" cy="2502461"/>
            </a:xfrm>
          </p:grpSpPr>
          <p:cxnSp>
            <p:nvCxnSpPr>
              <p:cNvPr id="12" name="肘形接點 11"/>
              <p:cNvCxnSpPr/>
              <p:nvPr/>
            </p:nvCxnSpPr>
            <p:spPr>
              <a:xfrm flipV="1">
                <a:off x="1166209" y="2712983"/>
                <a:ext cx="1351125" cy="846279"/>
              </a:xfrm>
              <a:prstGeom prst="bentConnector3">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肘形接點 13"/>
              <p:cNvCxnSpPr/>
              <p:nvPr/>
            </p:nvCxnSpPr>
            <p:spPr>
              <a:xfrm rot="10800000">
                <a:off x="2517336" y="2712984"/>
                <a:ext cx="1485334" cy="846277"/>
              </a:xfrm>
              <a:prstGeom prst="bentConnector3">
                <a:avLst>
                  <a:gd name="adj1" fmla="val 50000"/>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肘形接點 14"/>
              <p:cNvCxnSpPr/>
              <p:nvPr/>
            </p:nvCxnSpPr>
            <p:spPr>
              <a:xfrm>
                <a:off x="1078442" y="4362815"/>
                <a:ext cx="1542196" cy="852628"/>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肘形接點 15"/>
              <p:cNvCxnSpPr/>
              <p:nvPr/>
            </p:nvCxnSpPr>
            <p:spPr>
              <a:xfrm rot="10800000" flipV="1">
                <a:off x="2620639" y="4362815"/>
                <a:ext cx="1288025" cy="852629"/>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6" name="直線接點 65"/>
            <p:cNvCxnSpPr/>
            <p:nvPr/>
          </p:nvCxnSpPr>
          <p:spPr>
            <a:xfrm>
              <a:off x="1200845" y="1496251"/>
              <a:ext cx="0" cy="474106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2611354" y="1496251"/>
              <a:ext cx="0" cy="474106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49" name="內容版面配置區 2"/>
          <p:cNvSpPr>
            <a:spLocks noGrp="1"/>
          </p:cNvSpPr>
          <p:nvPr>
            <p:ph idx="4294967295"/>
          </p:nvPr>
        </p:nvSpPr>
        <p:spPr>
          <a:xfrm>
            <a:off x="2742692" y="1918114"/>
            <a:ext cx="6830781" cy="3044705"/>
          </a:xfrm>
          <a:prstGeom prst="rect">
            <a:avLst/>
          </a:prstGeom>
        </p:spPr>
        <p:txBody>
          <a:bodyPr>
            <a:normAutofit fontScale="55000" lnSpcReduction="20000"/>
          </a:bodyPr>
          <a:lstStyle/>
          <a:p>
            <a:pPr>
              <a:spcBef>
                <a:spcPts val="1200"/>
              </a:spcBef>
              <a:spcAft>
                <a:spcPts val="600"/>
              </a:spcAft>
              <a:buFont typeface="Wingdings" panose="05000000000000000000" pitchFamily="2" charset="2"/>
              <a:buChar char="Ø"/>
            </a:pPr>
            <a:r>
              <a:rPr lang="en-US" altLang="zh-TW" sz="3100" b="1" dirty="0" smtClean="0">
                <a:latin typeface="Calibri" pitchFamily="34" charset="0"/>
              </a:rPr>
              <a:t>RS485</a:t>
            </a:r>
            <a:r>
              <a:rPr lang="zh-TW" altLang="en-US" sz="3100" b="1" dirty="0">
                <a:latin typeface="Calibri" pitchFamily="34" charset="0"/>
              </a:rPr>
              <a:t>原理</a:t>
            </a:r>
            <a:endParaRPr lang="en-US" altLang="zh-TW" sz="3100" b="1" dirty="0">
              <a:latin typeface="Calibri" pitchFamily="34" charset="0"/>
            </a:endParaRPr>
          </a:p>
          <a:p>
            <a:pPr lvl="1">
              <a:spcBef>
                <a:spcPts val="1200"/>
              </a:spcBef>
              <a:spcAft>
                <a:spcPts val="600"/>
              </a:spcAft>
              <a:buFont typeface="Wingdings" panose="05000000000000000000" pitchFamily="2" charset="2"/>
              <a:buChar char="u"/>
            </a:pPr>
            <a:r>
              <a:rPr lang="zh-TW" altLang="en-US" b="1" dirty="0">
                <a:latin typeface="Calibri" pitchFamily="34" charset="0"/>
              </a:rPr>
              <a:t>為半雙工</a:t>
            </a:r>
            <a:r>
              <a:rPr lang="en-US" altLang="zh-TW" b="1" dirty="0">
                <a:latin typeface="Calibri" pitchFamily="34" charset="0"/>
              </a:rPr>
              <a:t>(</a:t>
            </a:r>
            <a:r>
              <a:rPr lang="zh-TW" altLang="en-US" b="1" dirty="0">
                <a:latin typeface="Calibri" pitchFamily="34" charset="0"/>
              </a:rPr>
              <a:t>同一時間只能進行傳送</a:t>
            </a:r>
            <a:r>
              <a:rPr lang="en-US" altLang="zh-TW" b="1" dirty="0">
                <a:latin typeface="Calibri" pitchFamily="34" charset="0"/>
              </a:rPr>
              <a:t>/</a:t>
            </a:r>
            <a:r>
              <a:rPr lang="zh-TW" altLang="en-US" b="1" dirty="0">
                <a:latin typeface="Calibri" pitchFamily="34" charset="0"/>
              </a:rPr>
              <a:t>接收的動作</a:t>
            </a:r>
            <a:r>
              <a:rPr lang="en-US" altLang="zh-TW" b="1" dirty="0">
                <a:latin typeface="Calibri" pitchFamily="34" charset="0"/>
              </a:rPr>
              <a:t>)</a:t>
            </a:r>
            <a:r>
              <a:rPr lang="zh-TW" altLang="en-US" b="1" dirty="0">
                <a:latin typeface="Calibri" pitchFamily="34" charset="0"/>
              </a:rPr>
              <a:t>，多點通訊之標準</a:t>
            </a:r>
            <a:endParaRPr lang="en-US" altLang="zh-TW" b="1" dirty="0">
              <a:latin typeface="Calibri" pitchFamily="34" charset="0"/>
            </a:endParaRPr>
          </a:p>
          <a:p>
            <a:pPr lvl="1">
              <a:spcBef>
                <a:spcPts val="1200"/>
              </a:spcBef>
              <a:spcAft>
                <a:spcPts val="600"/>
              </a:spcAft>
              <a:buFont typeface="Wingdings" panose="05000000000000000000" pitchFamily="2" charset="2"/>
              <a:buChar char="u"/>
            </a:pPr>
            <a:r>
              <a:rPr lang="zh-TW" altLang="en-US" b="1" dirty="0">
                <a:latin typeface="Calibri" pitchFamily="34" charset="0"/>
              </a:rPr>
              <a:t>為差動傳輸，使用纜線兩端</a:t>
            </a:r>
            <a:r>
              <a:rPr lang="en-US" altLang="zh-TW" b="1" dirty="0">
                <a:latin typeface="Calibri" pitchFamily="34" charset="0"/>
              </a:rPr>
              <a:t>(</a:t>
            </a:r>
            <a:r>
              <a:rPr lang="zh-TW" altLang="en-US" b="1" dirty="0">
                <a:latin typeface="Calibri" pitchFamily="34" charset="0"/>
              </a:rPr>
              <a:t>Ｄ＋</a:t>
            </a:r>
            <a:r>
              <a:rPr lang="zh-TW" altLang="en-US" b="1" dirty="0">
                <a:latin typeface="Calibri" pitchFamily="34" charset="0"/>
                <a:ea typeface="新細明體" panose="02020500000000000000" pitchFamily="18" charset="-120"/>
              </a:rPr>
              <a:t>、Ｄ－</a:t>
            </a:r>
            <a:r>
              <a:rPr lang="en-US" altLang="zh-TW" b="1" dirty="0">
                <a:latin typeface="Calibri" pitchFamily="34" charset="0"/>
              </a:rPr>
              <a:t>)</a:t>
            </a:r>
            <a:r>
              <a:rPr lang="zh-TW" altLang="en-US" b="1" dirty="0">
                <a:latin typeface="Calibri" pitchFamily="34" charset="0"/>
              </a:rPr>
              <a:t>的電壓差來表示傳遞訊號</a:t>
            </a:r>
            <a:endParaRPr lang="en-US" altLang="zh-TW" b="1" dirty="0">
              <a:latin typeface="Calibri" pitchFamily="34" charset="0"/>
            </a:endParaRPr>
          </a:p>
          <a:p>
            <a:pPr lvl="1">
              <a:spcBef>
                <a:spcPts val="1200"/>
              </a:spcBef>
              <a:spcAft>
                <a:spcPts val="600"/>
              </a:spcAft>
              <a:buFont typeface="Wingdings" panose="05000000000000000000" pitchFamily="2" charset="2"/>
              <a:buChar char="u"/>
            </a:pPr>
            <a:r>
              <a:rPr lang="zh-TW" altLang="en-US" b="1" dirty="0">
                <a:latin typeface="Calibri" pitchFamily="34" charset="0"/>
              </a:rPr>
              <a:t>僅規定接收端</a:t>
            </a:r>
            <a:r>
              <a:rPr lang="en-US" altLang="zh-TW" b="1" dirty="0">
                <a:latin typeface="Calibri" pitchFamily="34" charset="0"/>
              </a:rPr>
              <a:t> </a:t>
            </a:r>
            <a:r>
              <a:rPr lang="zh-TW" altLang="en-US" b="1" dirty="0">
                <a:latin typeface="Calibri" pitchFamily="34" charset="0"/>
              </a:rPr>
              <a:t>、傳送端的電氣特性，沒有規定任何資料協定</a:t>
            </a:r>
            <a:endParaRPr lang="en-US" altLang="zh-TW" b="1" dirty="0">
              <a:latin typeface="Calibri" pitchFamily="34" charset="0"/>
            </a:endParaRPr>
          </a:p>
          <a:p>
            <a:pPr lvl="1">
              <a:spcBef>
                <a:spcPts val="1200"/>
              </a:spcBef>
              <a:spcAft>
                <a:spcPts val="600"/>
              </a:spcAft>
              <a:buFont typeface="Wingdings" panose="05000000000000000000" pitchFamily="2" charset="2"/>
              <a:buChar char="u"/>
            </a:pPr>
            <a:r>
              <a:rPr lang="zh-TW" altLang="en-US" b="1" dirty="0">
                <a:latin typeface="Calibri" pitchFamily="34" charset="0"/>
              </a:rPr>
              <a:t>提供高速的資料通訊速率</a:t>
            </a:r>
            <a:r>
              <a:rPr lang="en-US" altLang="zh-TW" b="1" dirty="0">
                <a:latin typeface="Calibri" pitchFamily="34" charset="0"/>
              </a:rPr>
              <a:t>(10m</a:t>
            </a:r>
            <a:r>
              <a:rPr lang="zh-TW" altLang="en-US" b="1" dirty="0">
                <a:latin typeface="Calibri" pitchFamily="34" charset="0"/>
              </a:rPr>
              <a:t>時可達</a:t>
            </a:r>
            <a:r>
              <a:rPr lang="en-US" altLang="zh-TW" b="1" dirty="0">
                <a:latin typeface="Calibri" pitchFamily="34" charset="0"/>
              </a:rPr>
              <a:t>35Mbits/s</a:t>
            </a:r>
            <a:r>
              <a:rPr lang="zh-TW" altLang="en-US" b="1" dirty="0">
                <a:latin typeface="Calibri" pitchFamily="34" charset="0"/>
              </a:rPr>
              <a:t>；</a:t>
            </a:r>
            <a:r>
              <a:rPr lang="en-US" altLang="zh-TW" b="1" dirty="0">
                <a:latin typeface="Calibri" pitchFamily="34" charset="0"/>
              </a:rPr>
              <a:t>1200m</a:t>
            </a:r>
            <a:r>
              <a:rPr lang="zh-TW" altLang="en-US" b="1" dirty="0">
                <a:latin typeface="Calibri" pitchFamily="34" charset="0"/>
              </a:rPr>
              <a:t>時可達</a:t>
            </a:r>
            <a:r>
              <a:rPr lang="en-US" altLang="zh-TW" b="1" dirty="0">
                <a:latin typeface="Calibri" pitchFamily="34" charset="0"/>
              </a:rPr>
              <a:t>100kbits/s)</a:t>
            </a:r>
          </a:p>
          <a:p>
            <a:pPr lvl="1">
              <a:spcBef>
                <a:spcPts val="1200"/>
              </a:spcBef>
              <a:spcAft>
                <a:spcPts val="600"/>
              </a:spcAft>
              <a:buFont typeface="Wingdings" panose="05000000000000000000" pitchFamily="2" charset="2"/>
              <a:buChar char="u"/>
            </a:pPr>
            <a:r>
              <a:rPr lang="zh-TW" altLang="en-US" b="1" dirty="0">
                <a:latin typeface="Calibri" pitchFamily="34" charset="0"/>
              </a:rPr>
              <a:t>抗雜訊能力強，可支援長距離傳輸</a:t>
            </a:r>
            <a:r>
              <a:rPr lang="en-US" altLang="zh-TW" b="1" dirty="0">
                <a:latin typeface="Calibri" pitchFamily="34" charset="0"/>
              </a:rPr>
              <a:t>(</a:t>
            </a:r>
            <a:r>
              <a:rPr lang="zh-TW" altLang="en-US" b="1" dirty="0">
                <a:latin typeface="Calibri" pitchFamily="34" charset="0"/>
              </a:rPr>
              <a:t>最遠可達</a:t>
            </a:r>
            <a:r>
              <a:rPr lang="en-US" altLang="zh-TW" b="1" dirty="0">
                <a:latin typeface="Calibri" pitchFamily="34" charset="0"/>
              </a:rPr>
              <a:t>1200m)</a:t>
            </a:r>
          </a:p>
          <a:p>
            <a:pPr lvl="1">
              <a:spcBef>
                <a:spcPts val="1200"/>
              </a:spcBef>
              <a:spcAft>
                <a:spcPts val="600"/>
              </a:spcAft>
              <a:buFont typeface="Wingdings" panose="05000000000000000000" pitchFamily="2" charset="2"/>
              <a:buChar char="u"/>
            </a:pPr>
            <a:r>
              <a:rPr lang="zh-TW" altLang="en-US" b="1" dirty="0">
                <a:latin typeface="Calibri" pitchFamily="34" charset="0"/>
              </a:rPr>
              <a:t>常用於廣域網路，以及單機傳送</a:t>
            </a:r>
            <a:r>
              <a:rPr lang="en-US" altLang="zh-TW" b="1" dirty="0">
                <a:latin typeface="Calibri" pitchFamily="34" charset="0"/>
              </a:rPr>
              <a:t>(Master)</a:t>
            </a:r>
            <a:r>
              <a:rPr lang="zh-TW" altLang="en-US" b="1" dirty="0">
                <a:latin typeface="Calibri" pitchFamily="34" charset="0"/>
              </a:rPr>
              <a:t>，多機接收</a:t>
            </a:r>
            <a:r>
              <a:rPr lang="en-US" altLang="zh-TW" b="1" dirty="0">
                <a:latin typeface="Calibri" pitchFamily="34" charset="0"/>
              </a:rPr>
              <a:t>(Slave)</a:t>
            </a:r>
            <a:r>
              <a:rPr lang="zh-TW" altLang="en-US" b="1" dirty="0">
                <a:latin typeface="Calibri" pitchFamily="34" charset="0"/>
              </a:rPr>
              <a:t>的通訊鏈結</a:t>
            </a:r>
            <a:endParaRPr lang="en-US" altLang="zh-TW" b="1" dirty="0">
              <a:latin typeface="Calibri" pitchFamily="34" charset="0"/>
            </a:endParaRPr>
          </a:p>
        </p:txBody>
      </p:sp>
    </p:spTree>
    <p:extLst>
      <p:ext uri="{BB962C8B-B14F-4D97-AF65-F5344CB8AC3E}">
        <p14:creationId xmlns:p14="http://schemas.microsoft.com/office/powerpoint/2010/main" val="2926082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zh-TW" altLang="en-US" sz="7200" dirty="0">
                <a:ln>
                  <a:solidFill>
                    <a:schemeClr val="accent2">
                      <a:lumMod val="75000"/>
                    </a:schemeClr>
                  </a:solidFill>
                </a:ln>
                <a:solidFill>
                  <a:schemeClr val="accent2">
                    <a:lumMod val="75000"/>
                  </a:schemeClr>
                </a:solidFill>
              </a:rPr>
              <a:t>差動傳輸波形</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a:solidFill>
                    <a:prstClr val="black">
                      <a:lumMod val="50000"/>
                      <a:lumOff val="50000"/>
                    </a:prstClr>
                  </a:solidFill>
                </a:rPr>
                <a:t>9</a:t>
              </a:r>
              <a:endParaRPr lang="zh-TW" altLang="en-US" sz="4000" b="1" dirty="0">
                <a:solidFill>
                  <a:prstClr val="black">
                    <a:lumMod val="50000"/>
                    <a:lumOff val="50000"/>
                  </a:prstClr>
                </a:solidFill>
              </a:endParaRPr>
            </a:p>
            <a:p>
              <a:pPr algn="ctr"/>
              <a:endParaRPr lang="zh-TW" altLang="en-US" sz="4000" dirty="0"/>
            </a:p>
          </p:txBody>
        </p:sp>
      </p:grpSp>
      <p:grpSp>
        <p:nvGrpSpPr>
          <p:cNvPr id="25" name="群組 24"/>
          <p:cNvGrpSpPr/>
          <p:nvPr/>
        </p:nvGrpSpPr>
        <p:grpSpPr>
          <a:xfrm>
            <a:off x="447714" y="2276872"/>
            <a:ext cx="5221712" cy="3306580"/>
            <a:chOff x="3686632" y="3258834"/>
            <a:chExt cx="5221712" cy="3306580"/>
          </a:xfrm>
        </p:grpSpPr>
        <p:pic>
          <p:nvPicPr>
            <p:cNvPr id="41" name="圖片 40"/>
            <p:cNvPicPr>
              <a:picLocks noChangeAspect="1"/>
            </p:cNvPicPr>
            <p:nvPr/>
          </p:nvPicPr>
          <p:blipFill rotWithShape="1">
            <a:blip r:embed="rId2">
              <a:extLst>
                <a:ext uri="{28A0092B-C50C-407E-A947-70E740481C1C}">
                  <a14:useLocalDpi xmlns:a14="http://schemas.microsoft.com/office/drawing/2010/main" val="0"/>
                </a:ext>
              </a:extLst>
            </a:blip>
            <a:srcRect l="8604" r="15930"/>
            <a:stretch/>
          </p:blipFill>
          <p:spPr>
            <a:xfrm>
              <a:off x="3686632" y="3258834"/>
              <a:ext cx="4361287" cy="3266509"/>
            </a:xfrm>
            <a:prstGeom prst="rect">
              <a:avLst/>
            </a:prstGeom>
          </p:spPr>
        </p:pic>
        <p:cxnSp>
          <p:nvCxnSpPr>
            <p:cNvPr id="32" name="直線接點 31"/>
            <p:cNvCxnSpPr/>
            <p:nvPr/>
          </p:nvCxnSpPr>
          <p:spPr>
            <a:xfrm>
              <a:off x="4572000"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4770132"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4932040"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148064"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487278"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5652120"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5832140"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6191329"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6026455"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300464" y="3789040"/>
              <a:ext cx="0" cy="19442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4499992" y="5661248"/>
              <a:ext cx="2136985" cy="461665"/>
            </a:xfrm>
            <a:prstGeom prst="rect">
              <a:avLst/>
            </a:prstGeom>
            <a:noFill/>
          </p:spPr>
          <p:txBody>
            <a:bodyPr wrap="square" rtlCol="0">
              <a:spAutoFit/>
            </a:bodyPr>
            <a:lstStyle/>
            <a:p>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0100001101</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6436276" y="5013176"/>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5" name="文字方塊 44"/>
            <p:cNvSpPr txBox="1"/>
            <p:nvPr/>
          </p:nvSpPr>
          <p:spPr>
            <a:xfrm>
              <a:off x="6436276" y="4149080"/>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6771359" y="5648254"/>
              <a:ext cx="2136985" cy="461665"/>
            </a:xfrm>
            <a:prstGeom prst="rect">
              <a:avLst/>
            </a:prstGeom>
            <a:noFill/>
          </p:spPr>
          <p:txBody>
            <a:bodyPr wrap="square" rtlCol="0">
              <a:spAutoFit/>
            </a:bodyPr>
            <a:lstStyle/>
            <a:p>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0x61</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48" name="直線單箭頭接點 47"/>
            <p:cNvCxnSpPr/>
            <p:nvPr/>
          </p:nvCxnSpPr>
          <p:spPr>
            <a:xfrm>
              <a:off x="6407353" y="5902008"/>
              <a:ext cx="36400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6" name="群組 55"/>
            <p:cNvGrpSpPr/>
            <p:nvPr/>
          </p:nvGrpSpPr>
          <p:grpSpPr>
            <a:xfrm>
              <a:off x="6221945" y="6037848"/>
              <a:ext cx="179580" cy="254912"/>
              <a:chOff x="2987824" y="5910392"/>
              <a:chExt cx="179580" cy="254912"/>
            </a:xfrm>
          </p:grpSpPr>
          <p:cxnSp>
            <p:nvCxnSpPr>
              <p:cNvPr id="52" name="直線單箭頭接點 51"/>
              <p:cNvCxnSpPr/>
              <p:nvPr/>
            </p:nvCxnSpPr>
            <p:spPr>
              <a:xfrm>
                <a:off x="3071768" y="5910392"/>
                <a:ext cx="0" cy="2549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2987824" y="5927016"/>
                <a:ext cx="17958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7" name="群組 56"/>
            <p:cNvGrpSpPr/>
            <p:nvPr/>
          </p:nvGrpSpPr>
          <p:grpSpPr>
            <a:xfrm>
              <a:off x="4590552" y="6032859"/>
              <a:ext cx="179580" cy="254912"/>
              <a:chOff x="2987824" y="5910392"/>
              <a:chExt cx="179580" cy="254912"/>
            </a:xfrm>
          </p:grpSpPr>
          <p:cxnSp>
            <p:nvCxnSpPr>
              <p:cNvPr id="58" name="直線單箭頭接點 57"/>
              <p:cNvCxnSpPr/>
              <p:nvPr/>
            </p:nvCxnSpPr>
            <p:spPr>
              <a:xfrm>
                <a:off x="3071768" y="5910392"/>
                <a:ext cx="0" cy="2549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2987824" y="5927016"/>
                <a:ext cx="17958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0" name="文字方塊 59"/>
            <p:cNvSpPr txBox="1"/>
            <p:nvPr/>
          </p:nvSpPr>
          <p:spPr>
            <a:xfrm>
              <a:off x="6004228" y="6165304"/>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start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4348044" y="6165304"/>
              <a:ext cx="1160060" cy="400110"/>
            </a:xfrm>
            <a:prstGeom prst="rect">
              <a:avLst/>
            </a:prstGeom>
            <a:noFill/>
          </p:spPr>
          <p:txBody>
            <a:bodyPr wrap="square" rtlCol="0">
              <a:spAutoFi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end</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50" name="內容版面配置區 2"/>
          <p:cNvSpPr>
            <a:spLocks noGrp="1"/>
          </p:cNvSpPr>
          <p:nvPr>
            <p:ph idx="4294967295"/>
          </p:nvPr>
        </p:nvSpPr>
        <p:spPr>
          <a:xfrm>
            <a:off x="344775" y="1752447"/>
            <a:ext cx="8006538" cy="3044705"/>
          </a:xfrm>
          <a:prstGeom prst="rect">
            <a:avLst/>
          </a:prstGeom>
        </p:spPr>
        <p:txBody>
          <a:bodyPr>
            <a:normAutofit/>
          </a:bodyPr>
          <a:lstStyle/>
          <a:p>
            <a:pPr>
              <a:spcBef>
                <a:spcPts val="1200"/>
              </a:spcBef>
              <a:spcAft>
                <a:spcPts val="600"/>
              </a:spcAft>
              <a:buFont typeface="Wingdings" panose="05000000000000000000" pitchFamily="2" charset="2"/>
              <a:buChar char="Ø"/>
            </a:pPr>
            <a:r>
              <a:rPr lang="zh-TW" altLang="en-US" b="1" dirty="0">
                <a:latin typeface="Calibri" pitchFamily="34" charset="0"/>
              </a:rPr>
              <a:t>實作</a:t>
            </a:r>
            <a:r>
              <a:rPr lang="en-US" altLang="zh-TW" b="1" dirty="0">
                <a:latin typeface="Calibri" pitchFamily="34" charset="0"/>
              </a:rPr>
              <a:t>-</a:t>
            </a:r>
            <a:r>
              <a:rPr lang="zh-TW" altLang="en-US" b="1" dirty="0">
                <a:latin typeface="Calibri" pitchFamily="34" charset="0"/>
              </a:rPr>
              <a:t>以</a:t>
            </a:r>
            <a:r>
              <a:rPr lang="en-US" altLang="zh-TW" b="1" dirty="0">
                <a:latin typeface="Calibri" pitchFamily="34" charset="0"/>
              </a:rPr>
              <a:t>MCU</a:t>
            </a:r>
            <a:r>
              <a:rPr lang="zh-TW" altLang="en-US" b="1" dirty="0">
                <a:latin typeface="Calibri" pitchFamily="34" charset="0"/>
              </a:rPr>
              <a:t>控制</a:t>
            </a:r>
            <a:r>
              <a:rPr lang="en-US" altLang="zh-TW" b="1" dirty="0">
                <a:latin typeface="Calibri" pitchFamily="34" charset="0"/>
              </a:rPr>
              <a:t>RE</a:t>
            </a:r>
            <a:r>
              <a:rPr lang="zh-TW" altLang="en-US" b="1" dirty="0">
                <a:latin typeface="Calibri" pitchFamily="34" charset="0"/>
              </a:rPr>
              <a:t>、</a:t>
            </a:r>
            <a:r>
              <a:rPr lang="en-US" altLang="zh-TW" b="1" dirty="0">
                <a:latin typeface="Calibri" pitchFamily="34" charset="0"/>
              </a:rPr>
              <a:t>DE</a:t>
            </a:r>
            <a:r>
              <a:rPr lang="zh-TW" altLang="en-US" b="1" dirty="0">
                <a:latin typeface="Calibri" pitchFamily="34" charset="0"/>
              </a:rPr>
              <a:t>之</a:t>
            </a:r>
            <a:r>
              <a:rPr lang="zh-TW" altLang="en-US" b="1" dirty="0" smtClean="0">
                <a:latin typeface="Calibri" pitchFamily="34" charset="0"/>
              </a:rPr>
              <a:t>狀態</a:t>
            </a:r>
          </a:p>
        </p:txBody>
      </p:sp>
      <p:pic>
        <p:nvPicPr>
          <p:cNvPr id="51" name="圖片 50"/>
          <p:cNvPicPr>
            <a:picLocks noChangeAspect="1"/>
          </p:cNvPicPr>
          <p:nvPr/>
        </p:nvPicPr>
        <p:blipFill>
          <a:blip r:embed="rId3"/>
          <a:stretch>
            <a:fillRect/>
          </a:stretch>
        </p:blipFill>
        <p:spPr>
          <a:xfrm>
            <a:off x="4385392" y="2554840"/>
            <a:ext cx="4530282" cy="1676429"/>
          </a:xfrm>
          <a:prstGeom prst="rect">
            <a:avLst/>
          </a:prstGeom>
        </p:spPr>
      </p:pic>
    </p:spTree>
    <p:extLst>
      <p:ext uri="{BB962C8B-B14F-4D97-AF65-F5344CB8AC3E}">
        <p14:creationId xmlns:p14="http://schemas.microsoft.com/office/powerpoint/2010/main" val="3342986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500"/>
          </a:xfrm>
          <a:prstGeom prst="rect">
            <a:avLst/>
          </a:prstGeom>
        </p:spPr>
        <p:txBody>
          <a:bodyPr lIns="91425" tIns="91425" rIns="91425" bIns="91425" anchor="b" anchorCtr="0">
            <a:spAutoFit/>
          </a:bodyPr>
          <a:lstStyle/>
          <a:p>
            <a:pPr lvl="0" rtl="0">
              <a:buNone/>
            </a:pPr>
            <a:r>
              <a:rPr lang="en">
                <a:solidFill>
                  <a:srgbClr val="073763"/>
                </a:solidFill>
              </a:rPr>
              <a:t>RS-232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en-US" altLang="zh-TW" dirty="0" smtClean="0">
                <a:solidFill>
                  <a:srgbClr val="002060"/>
                </a:solidFill>
                <a:latin typeface="標楷體" panose="03000509000000000000" pitchFamily="65" charset="-120"/>
                <a:ea typeface="標楷體" panose="03000509000000000000" pitchFamily="65" charset="-120"/>
              </a:rPr>
              <a:t>I</a:t>
            </a:r>
            <a:r>
              <a:rPr lang="en-US" altLang="zh-TW" baseline="30000" dirty="0" smtClean="0">
                <a:solidFill>
                  <a:srgbClr val="002060"/>
                </a:solidFill>
                <a:latin typeface="標楷體" panose="03000509000000000000" pitchFamily="65" charset="-120"/>
                <a:ea typeface="標楷體" panose="03000509000000000000" pitchFamily="65" charset="-120"/>
              </a:rPr>
              <a:t>2</a:t>
            </a:r>
            <a:r>
              <a:rPr lang="en-US" altLang="zh-TW" dirty="0" smtClean="0">
                <a:solidFill>
                  <a:srgbClr val="002060"/>
                </a:solidFill>
                <a:latin typeface="標楷體" panose="03000509000000000000" pitchFamily="65" charset="-120"/>
                <a:ea typeface="標楷體" panose="03000509000000000000" pitchFamily="65" charset="-120"/>
              </a:rPr>
              <a:t>C</a:t>
            </a:r>
            <a:r>
              <a:rPr lang="zh-TW" altLang="en-US" dirty="0" smtClean="0">
                <a:solidFill>
                  <a:srgbClr val="002060"/>
                </a:solidFill>
                <a:latin typeface="標楷體" panose="03000509000000000000" pitchFamily="65" charset="-120"/>
                <a:ea typeface="標楷體" panose="03000509000000000000" pitchFamily="65" charset="-120"/>
              </a:rPr>
              <a:t>介紹與練習</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693285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Outline</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0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基本介紹</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0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傳輸練習</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7259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基本介紹</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verview</a:t>
            </a:r>
            <a:endParaRPr lang="zh-TW" altLang="en-US" sz="2800" dirty="0">
              <a:solidFill>
                <a:srgbClr val="002060"/>
              </a:solidFill>
            </a:endParaRPr>
          </a:p>
        </p:txBody>
      </p:sp>
      <p:sp>
        <p:nvSpPr>
          <p:cNvPr id="3" name="內容版面配置區 2"/>
          <p:cNvSpPr>
            <a:spLocks noGrp="1"/>
          </p:cNvSpPr>
          <p:nvPr>
            <p:ph idx="4294967295"/>
          </p:nvPr>
        </p:nvSpPr>
        <p:spPr>
          <a:xfrm>
            <a:off x="508001" y="2160590"/>
            <a:ext cx="6447501" cy="4697411"/>
          </a:xfrm>
          <a:prstGeom prst="rect">
            <a:avLst/>
          </a:prstGeom>
        </p:spPr>
        <p:txBody>
          <a:bodyPr>
            <a:normAutofit/>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Inter-Integrated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Circuit (I²C)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bus</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Two wire communication</a:t>
            </a: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SCL</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Clock line</a:t>
            </a: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SDA</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Bi-direction data line</a:t>
            </a:r>
          </a:p>
          <a:p>
            <a:pPr marL="0" indent="0">
              <a:buNone/>
            </a:pP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Master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Slave network</a:t>
            </a: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Master</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Control data flow</a:t>
            </a: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Slave</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Synchronize data transfer by introducing wait states</a:t>
            </a:r>
          </a:p>
          <a:p>
            <a:pPr marL="0" indent="0">
              <a:buNone/>
            </a:pP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Clock</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frequency</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normal is 100k</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high speed 400k</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9639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基本介紹</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Physical bus</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normAutofit/>
          </a:bodyPr>
          <a:lstStyle/>
          <a:p>
            <a:r>
              <a:rPr lang="en-US" altLang="zh-TW" sz="2000" dirty="0" err="1" smtClean="0">
                <a:latin typeface="Times New Roman" panose="02020603050405020304" pitchFamily="18" charset="0"/>
                <a:ea typeface="標楷體" panose="03000509000000000000" pitchFamily="65" charset="-120"/>
                <a:cs typeface="Times New Roman" panose="02020603050405020304" pitchFamily="18" charset="0"/>
              </a:rPr>
              <a:t>Vcc</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can driver</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by</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3.3v or 5v</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least one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master</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and multiple slaves</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Both SCL and SDA are open drain drivers</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err="1" smtClean="0">
                <a:latin typeface="Times New Roman" panose="02020603050405020304" pitchFamily="18" charset="0"/>
                <a:ea typeface="標楷體" panose="03000509000000000000" pitchFamily="65" charset="-120"/>
                <a:cs typeface="Times New Roman" panose="02020603050405020304" pitchFamily="18" charset="0"/>
              </a:rPr>
              <a:t>Rp</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Pull up resistors</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1.8k to 47k</a:t>
            </a: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(1.8k</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4.7k</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10k</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are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common)</a:t>
            </a:r>
          </a:p>
        </p:txBody>
      </p:sp>
      <p:pic>
        <p:nvPicPr>
          <p:cNvPr id="5" name="圖片 4"/>
          <p:cNvPicPr>
            <a:picLocks noChangeAspect="1"/>
          </p:cNvPicPr>
          <p:nvPr/>
        </p:nvPicPr>
        <p:blipFill>
          <a:blip r:embed="rId2"/>
          <a:stretch>
            <a:fillRect/>
          </a:stretch>
        </p:blipFill>
        <p:spPr>
          <a:xfrm>
            <a:off x="4395143" y="2910703"/>
            <a:ext cx="2807494" cy="1343025"/>
          </a:xfrm>
          <a:prstGeom prst="rect">
            <a:avLst/>
          </a:prstGeom>
        </p:spPr>
      </p:pic>
    </p:spTree>
    <p:extLst>
      <p:ext uri="{BB962C8B-B14F-4D97-AF65-F5344CB8AC3E}">
        <p14:creationId xmlns:p14="http://schemas.microsoft.com/office/powerpoint/2010/main" val="2629928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基本介紹</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Physical </a:t>
            </a: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Protocol(1/2)</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Start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condition(S)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SCL</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時，</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SDA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Stop condition(P)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SCL</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時，</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SDA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1731282" y="3189125"/>
            <a:ext cx="5150644" cy="2373630"/>
          </a:xfrm>
          <a:prstGeom prst="rect">
            <a:avLst/>
          </a:prstGeom>
        </p:spPr>
      </p:pic>
    </p:spTree>
    <p:extLst>
      <p:ext uri="{BB962C8B-B14F-4D97-AF65-F5344CB8AC3E}">
        <p14:creationId xmlns:p14="http://schemas.microsoft.com/office/powerpoint/2010/main" val="3328513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基本介紹</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Physical </a:t>
            </a: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Protocol(2/2)</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傳輸型式：一個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Byte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為單位，從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MSB</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開始傳，最後回傳一        訊號。</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指為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時是有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acknowledge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no-acknowledge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傳輸有分傳送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address(7bits/10bits)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data(8bits)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，一般使用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7bits address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若為傳送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address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，則後面會有一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R/W bit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，形成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(7+1) bits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傳送。</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635455900"/>
              </p:ext>
            </p:extLst>
          </p:nvPr>
        </p:nvGraphicFramePr>
        <p:xfrm>
          <a:off x="5077700" y="2160590"/>
          <a:ext cx="390165" cy="312023"/>
        </p:xfrm>
        <a:graphic>
          <a:graphicData uri="http://schemas.openxmlformats.org/presentationml/2006/ole">
            <mc:AlternateContent xmlns:mc="http://schemas.openxmlformats.org/markup-compatibility/2006">
              <mc:Choice xmlns:v="urn:schemas-microsoft-com:vml" Requires="v">
                <p:oleObj spid="_x0000_s1032" name="方程式" r:id="rId3" imgW="368280" imgH="215640" progId="Equation.3">
                  <p:embed/>
                </p:oleObj>
              </mc:Choice>
              <mc:Fallback>
                <p:oleObj name="方程式" r:id="rId3" imgW="368280" imgH="215640" progId="Equation.3">
                  <p:embed/>
                  <p:pic>
                    <p:nvPicPr>
                      <p:cNvPr id="0" name=""/>
                      <p:cNvPicPr/>
                      <p:nvPr/>
                    </p:nvPicPr>
                    <p:blipFill>
                      <a:blip r:embed="rId4"/>
                      <a:stretch>
                        <a:fillRect/>
                      </a:stretch>
                    </p:blipFill>
                    <p:spPr>
                      <a:xfrm>
                        <a:off x="5077700" y="2160590"/>
                        <a:ext cx="390165" cy="312023"/>
                      </a:xfrm>
                      <a:prstGeom prst="rect">
                        <a:avLst/>
                      </a:prstGeom>
                    </p:spPr>
                  </p:pic>
                </p:oleObj>
              </mc:Fallback>
            </mc:AlternateContent>
          </a:graphicData>
        </a:graphic>
      </p:graphicFrame>
      <p:pic>
        <p:nvPicPr>
          <p:cNvPr id="7" name="圖片 6"/>
          <p:cNvPicPr>
            <a:picLocks noChangeAspect="1"/>
          </p:cNvPicPr>
          <p:nvPr/>
        </p:nvPicPr>
        <p:blipFill>
          <a:blip r:embed="rId5"/>
          <a:stretch>
            <a:fillRect/>
          </a:stretch>
        </p:blipFill>
        <p:spPr>
          <a:xfrm>
            <a:off x="4480095" y="4724303"/>
            <a:ext cx="2786063" cy="581025"/>
          </a:xfrm>
          <a:prstGeom prst="rect">
            <a:avLst/>
          </a:prstGeom>
        </p:spPr>
      </p:pic>
      <p:graphicFrame>
        <p:nvGraphicFramePr>
          <p:cNvPr id="8" name="物件 7"/>
          <p:cNvGraphicFramePr>
            <a:graphicFrameLocks noChangeAspect="1"/>
          </p:cNvGraphicFramePr>
          <p:nvPr>
            <p:extLst>
              <p:ext uri="{D42A27DB-BD31-4B8C-83A1-F6EECF244321}">
                <p14:modId xmlns:p14="http://schemas.microsoft.com/office/powerpoint/2010/main" val="2075891323"/>
              </p:ext>
            </p:extLst>
          </p:nvPr>
        </p:nvGraphicFramePr>
        <p:xfrm>
          <a:off x="1063204" y="2583578"/>
          <a:ext cx="338721" cy="312023"/>
        </p:xfrm>
        <a:graphic>
          <a:graphicData uri="http://schemas.openxmlformats.org/presentationml/2006/ole">
            <mc:AlternateContent xmlns:mc="http://schemas.openxmlformats.org/markup-compatibility/2006">
              <mc:Choice xmlns:v="urn:schemas-microsoft-com:vml" Requires="v">
                <p:oleObj spid="_x0000_s1033" name="方程式" r:id="rId6" imgW="368280" imgH="215640" progId="Equation.3">
                  <p:embed/>
                </p:oleObj>
              </mc:Choice>
              <mc:Fallback>
                <p:oleObj name="方程式" r:id="rId6" imgW="368280" imgH="215640" progId="Equation.3">
                  <p:embed/>
                  <p:pic>
                    <p:nvPicPr>
                      <p:cNvPr id="0" name=""/>
                      <p:cNvPicPr/>
                      <p:nvPr/>
                    </p:nvPicPr>
                    <p:blipFill>
                      <a:blip r:embed="rId4"/>
                      <a:stretch>
                        <a:fillRect/>
                      </a:stretch>
                    </p:blipFill>
                    <p:spPr>
                      <a:xfrm>
                        <a:off x="1063204" y="2583578"/>
                        <a:ext cx="338721" cy="312023"/>
                      </a:xfrm>
                      <a:prstGeom prst="rect">
                        <a:avLst/>
                      </a:prstGeom>
                    </p:spPr>
                  </p:pic>
                </p:oleObj>
              </mc:Fallback>
            </mc:AlternateContent>
          </a:graphicData>
        </a:graphic>
      </p:graphicFrame>
      <p:pic>
        <p:nvPicPr>
          <p:cNvPr id="1032" name="Picture 8" descr="http://www.robot-electronics.co.uk/images/i2c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885" y="4743352"/>
            <a:ext cx="2600325" cy="542926"/>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1874728" y="5672030"/>
            <a:ext cx="1238639" cy="307777"/>
          </a:xfrm>
          <a:prstGeom prst="rect">
            <a:avLst/>
          </a:prstGeom>
          <a:noFill/>
        </p:spPr>
        <p:txBody>
          <a:bodyPr wrap="square" rtlCol="0">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Address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傳輸</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5253807" y="5672030"/>
            <a:ext cx="1238639" cy="307777"/>
          </a:xfrm>
          <a:prstGeom prst="rect">
            <a:avLst/>
          </a:prstGeom>
          <a:noFill/>
        </p:spPr>
        <p:txBody>
          <a:bodyPr wrap="square" rtlCol="0">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傳輸</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29440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基本介紹</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讀</a:t>
            </a: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寫</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一完整的資料讀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寫為先傳輸一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salve address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R/W signal</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，若         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，則再傳</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，否則直接</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stop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連續多筆資料讀寫：當一筆</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傳輸完後，接收到         後即繼續傳送，直到最後一筆</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傳完再送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stop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865295431"/>
              </p:ext>
            </p:extLst>
          </p:nvPr>
        </p:nvGraphicFramePr>
        <p:xfrm>
          <a:off x="5287765" y="2160590"/>
          <a:ext cx="396344" cy="312023"/>
        </p:xfrm>
        <a:graphic>
          <a:graphicData uri="http://schemas.openxmlformats.org/presentationml/2006/ole">
            <mc:AlternateContent xmlns:mc="http://schemas.openxmlformats.org/markup-compatibility/2006">
              <mc:Choice xmlns:v="urn:schemas-microsoft-com:vml" Requires="v">
                <p:oleObj spid="_x0000_s2056" name="方程式" r:id="rId3" imgW="368280" imgH="215640" progId="Equation.3">
                  <p:embed/>
                </p:oleObj>
              </mc:Choice>
              <mc:Fallback>
                <p:oleObj name="方程式" r:id="rId3" imgW="368280" imgH="215640" progId="Equation.3">
                  <p:embed/>
                  <p:pic>
                    <p:nvPicPr>
                      <p:cNvPr id="0" name=""/>
                      <p:cNvPicPr/>
                      <p:nvPr/>
                    </p:nvPicPr>
                    <p:blipFill>
                      <a:blip r:embed="rId4"/>
                      <a:stretch>
                        <a:fillRect/>
                      </a:stretch>
                    </p:blipFill>
                    <p:spPr>
                      <a:xfrm>
                        <a:off x="5287765" y="2160590"/>
                        <a:ext cx="396344" cy="312023"/>
                      </a:xfrm>
                      <a:prstGeom prst="rect">
                        <a:avLst/>
                      </a:prstGeom>
                    </p:spPr>
                  </p:pic>
                </p:oleObj>
              </mc:Fallback>
            </mc:AlternateContent>
          </a:graphicData>
        </a:graphic>
      </p:graphicFrame>
      <p:pic>
        <p:nvPicPr>
          <p:cNvPr id="4" name="圖片 3"/>
          <p:cNvPicPr>
            <a:picLocks noChangeAspect="1"/>
          </p:cNvPicPr>
          <p:nvPr/>
        </p:nvPicPr>
        <p:blipFill>
          <a:blip r:embed="rId5"/>
          <a:stretch>
            <a:fillRect/>
          </a:stretch>
        </p:blipFill>
        <p:spPr>
          <a:xfrm>
            <a:off x="1681843" y="3041251"/>
            <a:ext cx="4877753" cy="994410"/>
          </a:xfrm>
          <a:prstGeom prst="rect">
            <a:avLst/>
          </a:prstGeom>
        </p:spPr>
      </p:pic>
      <p:graphicFrame>
        <p:nvGraphicFramePr>
          <p:cNvPr id="12" name="物件 11"/>
          <p:cNvGraphicFramePr>
            <a:graphicFrameLocks noChangeAspect="1"/>
          </p:cNvGraphicFramePr>
          <p:nvPr>
            <p:extLst>
              <p:ext uri="{D42A27DB-BD31-4B8C-83A1-F6EECF244321}">
                <p14:modId xmlns:p14="http://schemas.microsoft.com/office/powerpoint/2010/main" val="2714109278"/>
              </p:ext>
            </p:extLst>
          </p:nvPr>
        </p:nvGraphicFramePr>
        <p:xfrm>
          <a:off x="4553357" y="4448289"/>
          <a:ext cx="370811" cy="312023"/>
        </p:xfrm>
        <a:graphic>
          <a:graphicData uri="http://schemas.openxmlformats.org/presentationml/2006/ole">
            <mc:AlternateContent xmlns:mc="http://schemas.openxmlformats.org/markup-compatibility/2006">
              <mc:Choice xmlns:v="urn:schemas-microsoft-com:vml" Requires="v">
                <p:oleObj spid="_x0000_s2057" name="方程式" r:id="rId6" imgW="368280" imgH="215640" progId="Equation.3">
                  <p:embed/>
                </p:oleObj>
              </mc:Choice>
              <mc:Fallback>
                <p:oleObj name="方程式" r:id="rId6" imgW="368280" imgH="215640" progId="Equation.3">
                  <p:embed/>
                  <p:pic>
                    <p:nvPicPr>
                      <p:cNvPr id="0" name=""/>
                      <p:cNvPicPr/>
                      <p:nvPr/>
                    </p:nvPicPr>
                    <p:blipFill>
                      <a:blip r:embed="rId4"/>
                      <a:stretch>
                        <a:fillRect/>
                      </a:stretch>
                    </p:blipFill>
                    <p:spPr>
                      <a:xfrm>
                        <a:off x="4553357" y="4448289"/>
                        <a:ext cx="370811" cy="312023"/>
                      </a:xfrm>
                      <a:prstGeom prst="rect">
                        <a:avLst/>
                      </a:prstGeom>
                    </p:spPr>
                  </p:pic>
                </p:oleObj>
              </mc:Fallback>
            </mc:AlternateContent>
          </a:graphicData>
        </a:graphic>
      </p:graphicFrame>
    </p:spTree>
    <p:extLst>
      <p:ext uri="{BB962C8B-B14F-4D97-AF65-F5344CB8AC3E}">
        <p14:creationId xmlns:p14="http://schemas.microsoft.com/office/powerpoint/2010/main" val="1036866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傳輸練習</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MCC</a:t>
            </a:r>
            <a:r>
              <a:rPr lang="zh-TW" altLang="en-US"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MCC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物件選單中，選擇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MSSP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MSSP2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I2C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Master(Slave)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Interrupt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 name="群組 6"/>
          <p:cNvGrpSpPr/>
          <p:nvPr/>
        </p:nvGrpSpPr>
        <p:grpSpPr>
          <a:xfrm>
            <a:off x="2244855" y="3133500"/>
            <a:ext cx="2750344" cy="2552700"/>
            <a:chOff x="6250689" y="2095275"/>
            <a:chExt cx="3667125" cy="2552700"/>
          </a:xfrm>
        </p:grpSpPr>
        <p:pic>
          <p:nvPicPr>
            <p:cNvPr id="5" name="圖片 4"/>
            <p:cNvPicPr>
              <a:picLocks noChangeAspect="1"/>
            </p:cNvPicPr>
            <p:nvPr/>
          </p:nvPicPr>
          <p:blipFill>
            <a:blip r:embed="rId2"/>
            <a:stretch>
              <a:fillRect/>
            </a:stretch>
          </p:blipFill>
          <p:spPr>
            <a:xfrm>
              <a:off x="6250689" y="2095275"/>
              <a:ext cx="3667125" cy="2552700"/>
            </a:xfrm>
            <a:prstGeom prst="rect">
              <a:avLst/>
            </a:prstGeom>
          </p:spPr>
        </p:pic>
        <p:sp>
          <p:nvSpPr>
            <p:cNvPr id="6" name="圓角矩形 5"/>
            <p:cNvSpPr/>
            <p:nvPr/>
          </p:nvSpPr>
          <p:spPr>
            <a:xfrm>
              <a:off x="6662057" y="4310743"/>
              <a:ext cx="821094" cy="337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795831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傳輸練習</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MCC</a:t>
            </a:r>
            <a:r>
              <a:rPr lang="zh-TW" altLang="en-US"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I2C</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Master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Interrupt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設定</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圓角矩形 5"/>
          <p:cNvSpPr/>
          <p:nvPr/>
        </p:nvSpPr>
        <p:spPr>
          <a:xfrm>
            <a:off x="4996543" y="4310743"/>
            <a:ext cx="615821" cy="337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2"/>
          <a:stretch>
            <a:fillRect/>
          </a:stretch>
        </p:blipFill>
        <p:spPr>
          <a:xfrm>
            <a:off x="508000" y="3229438"/>
            <a:ext cx="6843713" cy="1743075"/>
          </a:xfrm>
          <a:prstGeom prst="rect">
            <a:avLst/>
          </a:prstGeom>
        </p:spPr>
      </p:pic>
    </p:spTree>
    <p:extLst>
      <p:ext uri="{BB962C8B-B14F-4D97-AF65-F5344CB8AC3E}">
        <p14:creationId xmlns:p14="http://schemas.microsoft.com/office/powerpoint/2010/main" val="436095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傳輸練習</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MCC</a:t>
            </a:r>
            <a:r>
              <a:rPr lang="zh-TW" altLang="en-US"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I2C</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Slave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Interrupt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設定</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圓角矩形 5"/>
          <p:cNvSpPr/>
          <p:nvPr/>
        </p:nvSpPr>
        <p:spPr>
          <a:xfrm>
            <a:off x="4996543" y="4310743"/>
            <a:ext cx="615821" cy="337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2"/>
          <a:stretch>
            <a:fillRect/>
          </a:stretch>
        </p:blipFill>
        <p:spPr>
          <a:xfrm>
            <a:off x="508001" y="2862943"/>
            <a:ext cx="6850856" cy="2895600"/>
          </a:xfrm>
          <a:prstGeom prst="rect">
            <a:avLst/>
          </a:prstGeom>
        </p:spPr>
      </p:pic>
    </p:spTree>
    <p:extLst>
      <p:ext uri="{BB962C8B-B14F-4D97-AF65-F5344CB8AC3E}">
        <p14:creationId xmlns:p14="http://schemas.microsoft.com/office/powerpoint/2010/main" val="96314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solidFill>
                  <a:srgbClr val="1C4587"/>
                </a:solidFill>
              </a:rPr>
              <a:t>Introduction</a:t>
            </a:r>
          </a:p>
        </p:txBody>
      </p:sp>
      <p:sp>
        <p:nvSpPr>
          <p:cNvPr id="31" name="Shape 31"/>
          <p:cNvSpPr txBox="1">
            <a:spLocks noGrp="1"/>
          </p:cNvSpPr>
          <p:nvPr>
            <p:ph type="body" idx="1"/>
          </p:nvPr>
        </p:nvSpPr>
        <p:spPr>
          <a:xfrm>
            <a:off x="457200" y="1600200"/>
            <a:ext cx="8229600" cy="2070599"/>
          </a:xfrm>
          <a:prstGeom prst="rect">
            <a:avLst/>
          </a:prstGeom>
        </p:spPr>
        <p:txBody>
          <a:bodyPr lIns="91425" tIns="91425" rIns="91425" bIns="91425" anchor="t" anchorCtr="0">
            <a:spAutoFit/>
          </a:bodyPr>
          <a:lstStyle/>
          <a:p>
            <a:pPr marL="457200" lvl="0" indent="-419100" rtl="0">
              <a:buClr>
                <a:srgbClr val="666666"/>
              </a:buClr>
              <a:buSzPct val="208333"/>
              <a:buFont typeface="Arial"/>
              <a:buChar char="•"/>
            </a:pPr>
            <a:r>
              <a:rPr lang="en" sz="2400">
                <a:solidFill>
                  <a:srgbClr val="666666"/>
                </a:solidFill>
              </a:rPr>
              <a:t>UART</a:t>
            </a:r>
          </a:p>
          <a:p>
            <a:pPr marL="914400" lvl="1" indent="-381000" rtl="0">
              <a:buClr>
                <a:srgbClr val="666666"/>
              </a:buClr>
              <a:buSzPct val="133333"/>
              <a:buFont typeface="Courier New"/>
              <a:buChar char="o"/>
            </a:pPr>
            <a:r>
              <a:rPr lang="en" sz="1800">
                <a:solidFill>
                  <a:srgbClr val="0000FF"/>
                </a:solidFill>
              </a:rPr>
              <a:t>U</a:t>
            </a:r>
            <a:r>
              <a:rPr lang="en" sz="1800">
                <a:solidFill>
                  <a:srgbClr val="666666"/>
                </a:solidFill>
              </a:rPr>
              <a:t>niversal </a:t>
            </a:r>
            <a:r>
              <a:rPr lang="en" sz="1800">
                <a:solidFill>
                  <a:srgbClr val="0000FF"/>
                </a:solidFill>
              </a:rPr>
              <a:t>A</a:t>
            </a:r>
            <a:r>
              <a:rPr lang="en" sz="1800">
                <a:solidFill>
                  <a:srgbClr val="666666"/>
                </a:solidFill>
              </a:rPr>
              <a:t>synchronous </a:t>
            </a:r>
            <a:r>
              <a:rPr lang="en" sz="1800">
                <a:solidFill>
                  <a:srgbClr val="0000FF"/>
                </a:solidFill>
              </a:rPr>
              <a:t>R</a:t>
            </a:r>
            <a:r>
              <a:rPr lang="en" sz="1800">
                <a:solidFill>
                  <a:srgbClr val="666666"/>
                </a:solidFill>
              </a:rPr>
              <a:t>eceiver/</a:t>
            </a:r>
            <a:r>
              <a:rPr lang="en" sz="1800">
                <a:solidFill>
                  <a:srgbClr val="0000FF"/>
                </a:solidFill>
              </a:rPr>
              <a:t>T</a:t>
            </a:r>
            <a:r>
              <a:rPr lang="en" sz="1800">
                <a:solidFill>
                  <a:srgbClr val="666666"/>
                </a:solidFill>
              </a:rPr>
              <a:t>ransmitter</a:t>
            </a:r>
          </a:p>
          <a:p>
            <a:pPr marL="457200" lvl="0" indent="-419100" rtl="0">
              <a:buClr>
                <a:srgbClr val="666666"/>
              </a:buClr>
              <a:buSzPct val="208333"/>
              <a:buFont typeface="Arial"/>
              <a:buChar char="•"/>
            </a:pPr>
            <a:r>
              <a:rPr lang="en" sz="2400">
                <a:solidFill>
                  <a:srgbClr val="666666"/>
                </a:solidFill>
              </a:rPr>
              <a:t>9600 8-N-1 is in common use</a:t>
            </a:r>
          </a:p>
          <a:p>
            <a:pPr marL="914400" lvl="1" indent="-381000" rtl="0">
              <a:buClr>
                <a:srgbClr val="666666"/>
              </a:buClr>
              <a:buSzPct val="133333"/>
              <a:buFont typeface="Courier New"/>
              <a:buChar char="o"/>
            </a:pPr>
            <a:r>
              <a:rPr lang="en" sz="1800">
                <a:solidFill>
                  <a:srgbClr val="0000FF"/>
                </a:solidFill>
              </a:rPr>
              <a:t>9600</a:t>
            </a:r>
            <a:r>
              <a:rPr lang="en" sz="1800">
                <a:solidFill>
                  <a:srgbClr val="666666"/>
                </a:solidFill>
              </a:rPr>
              <a:t> bps</a:t>
            </a:r>
          </a:p>
          <a:p>
            <a:pPr marL="914400" lvl="1" indent="-381000">
              <a:buClr>
                <a:srgbClr val="666666"/>
              </a:buClr>
              <a:buSzPct val="133333"/>
              <a:buFont typeface="Courier New"/>
              <a:buChar char="o"/>
            </a:pPr>
            <a:r>
              <a:rPr lang="en" sz="1800">
                <a:solidFill>
                  <a:srgbClr val="0000FF"/>
                </a:solidFill>
              </a:rPr>
              <a:t>8</a:t>
            </a:r>
            <a:r>
              <a:rPr lang="en" sz="1800">
                <a:solidFill>
                  <a:srgbClr val="666666"/>
                </a:solidFill>
              </a:rPr>
              <a:t>-bit data, </a:t>
            </a:r>
            <a:r>
              <a:rPr lang="en" sz="1800">
                <a:solidFill>
                  <a:srgbClr val="0000FF"/>
                </a:solidFill>
              </a:rPr>
              <a:t>n</a:t>
            </a:r>
            <a:r>
              <a:rPr lang="en" sz="1800">
                <a:solidFill>
                  <a:srgbClr val="666666"/>
                </a:solidFill>
              </a:rPr>
              <a:t>o parity bit and </a:t>
            </a:r>
            <a:r>
              <a:rPr lang="en" sz="1800">
                <a:solidFill>
                  <a:srgbClr val="0000FF"/>
                </a:solidFill>
              </a:rPr>
              <a:t>1</a:t>
            </a:r>
            <a:r>
              <a:rPr lang="en" sz="1800">
                <a:solidFill>
                  <a:srgbClr val="666666"/>
                </a:solidFill>
              </a:rPr>
              <a:t> stop bit</a:t>
            </a:r>
          </a:p>
        </p:txBody>
      </p:sp>
      <p:graphicFrame>
        <p:nvGraphicFramePr>
          <p:cNvPr id="32" name="Shape 32"/>
          <p:cNvGraphicFramePr/>
          <p:nvPr/>
        </p:nvGraphicFramePr>
        <p:xfrm>
          <a:off x="952500" y="3848100"/>
          <a:ext cx="5538750" cy="2590620"/>
        </p:xfrm>
        <a:graphic>
          <a:graphicData uri="http://schemas.openxmlformats.org/drawingml/2006/table">
            <a:tbl>
              <a:tblPr>
                <a:noFill/>
                <a:tableStyleId>{F577F952-82F7-4512-AC9D-E23C362598A2}</a:tableStyleId>
              </a:tblPr>
              <a:tblGrid>
                <a:gridCol w="1281075"/>
                <a:gridCol w="4257675"/>
              </a:tblGrid>
              <a:tr h="381000">
                <a:tc>
                  <a:txBody>
                    <a:bodyPr/>
                    <a:lstStyle/>
                    <a:p>
                      <a:pPr algn="ctr">
                        <a:buNone/>
                      </a:pPr>
                      <a:r>
                        <a:rPr lang="en" b="1">
                          <a:solidFill>
                            <a:srgbClr val="F3F3F3"/>
                          </a:solidFill>
                        </a:rPr>
                        <a:t>Options</a:t>
                      </a:r>
                    </a:p>
                  </a:txBody>
                  <a:tcPr marL="91425" marR="91425" marT="91425" marB="91425">
                    <a:solidFill>
                      <a:srgbClr val="666666"/>
                    </a:solidFill>
                  </a:tcPr>
                </a:tc>
                <a:tc>
                  <a:txBody>
                    <a:bodyPr/>
                    <a:lstStyle/>
                    <a:p>
                      <a:pPr algn="ctr">
                        <a:buNone/>
                      </a:pPr>
                      <a:r>
                        <a:rPr lang="en" b="1">
                          <a:solidFill>
                            <a:srgbClr val="EFEFEF"/>
                          </a:solidFill>
                        </a:rPr>
                        <a:t>Typical Values</a:t>
                      </a:r>
                    </a:p>
                  </a:txBody>
                  <a:tcPr marL="91425" marR="91425" marT="91425" marB="91425">
                    <a:solidFill>
                      <a:srgbClr val="666666"/>
                    </a:solidFill>
                  </a:tcPr>
                </a:tc>
              </a:tr>
              <a:tr h="381000">
                <a:tc>
                  <a:txBody>
                    <a:bodyPr/>
                    <a:lstStyle/>
                    <a:p>
                      <a:pPr>
                        <a:buNone/>
                      </a:pPr>
                      <a:r>
                        <a:rPr lang="en">
                          <a:solidFill>
                            <a:srgbClr val="666666"/>
                          </a:solidFill>
                        </a:rPr>
                        <a:t>Speed(bps)</a:t>
                      </a:r>
                    </a:p>
                  </a:txBody>
                  <a:tcPr marL="91425" marR="91425" marT="91425" marB="91425">
                    <a:solidFill>
                      <a:srgbClr val="EFEFEF"/>
                    </a:solidFill>
                  </a:tcPr>
                </a:tc>
                <a:tc>
                  <a:txBody>
                    <a:bodyPr/>
                    <a:lstStyle/>
                    <a:p>
                      <a:pPr>
                        <a:buNone/>
                      </a:pPr>
                      <a:r>
                        <a:rPr lang="en">
                          <a:solidFill>
                            <a:srgbClr val="666666"/>
                          </a:solidFill>
                        </a:rPr>
                        <a:t>110, 300, 1200, 2400, 4800, 9600, 19200, 38400, 57600, 115200, 230400, 460800, 921600</a:t>
                      </a:r>
                    </a:p>
                  </a:txBody>
                  <a:tcPr marL="91425" marR="91425" marT="91425" marB="91425">
                    <a:solidFill>
                      <a:srgbClr val="EFEFEF"/>
                    </a:solidFill>
                  </a:tcPr>
                </a:tc>
              </a:tr>
              <a:tr h="381000">
                <a:tc>
                  <a:txBody>
                    <a:bodyPr/>
                    <a:lstStyle/>
                    <a:p>
                      <a:pPr>
                        <a:buNone/>
                      </a:pPr>
                      <a:r>
                        <a:rPr lang="en">
                          <a:solidFill>
                            <a:srgbClr val="666666"/>
                          </a:solidFill>
                        </a:rPr>
                        <a:t>Start Bits</a:t>
                      </a:r>
                    </a:p>
                  </a:txBody>
                  <a:tcPr marL="91425" marR="91425" marT="91425" marB="91425">
                    <a:solidFill>
                      <a:srgbClr val="EFEFEF"/>
                    </a:solidFill>
                  </a:tcPr>
                </a:tc>
                <a:tc>
                  <a:txBody>
                    <a:bodyPr/>
                    <a:lstStyle/>
                    <a:p>
                      <a:pPr>
                        <a:buNone/>
                      </a:pPr>
                      <a:r>
                        <a:rPr lang="en">
                          <a:solidFill>
                            <a:srgbClr val="666666"/>
                          </a:solidFill>
                        </a:rPr>
                        <a:t>1-bit '0'</a:t>
                      </a:r>
                    </a:p>
                  </a:txBody>
                  <a:tcPr marL="91425" marR="91425" marT="91425" marB="91425">
                    <a:solidFill>
                      <a:srgbClr val="EFEFEF"/>
                    </a:solidFill>
                  </a:tcPr>
                </a:tc>
              </a:tr>
              <a:tr h="381000">
                <a:tc>
                  <a:txBody>
                    <a:bodyPr/>
                    <a:lstStyle/>
                    <a:p>
                      <a:pPr>
                        <a:buNone/>
                      </a:pPr>
                      <a:r>
                        <a:rPr lang="en">
                          <a:solidFill>
                            <a:srgbClr val="666666"/>
                          </a:solidFill>
                        </a:rPr>
                        <a:t>Data Length</a:t>
                      </a:r>
                    </a:p>
                  </a:txBody>
                  <a:tcPr marL="91425" marR="91425" marT="91425" marB="91425">
                    <a:solidFill>
                      <a:srgbClr val="EFEFEF"/>
                    </a:solidFill>
                  </a:tcPr>
                </a:tc>
                <a:tc>
                  <a:txBody>
                    <a:bodyPr/>
                    <a:lstStyle/>
                    <a:p>
                      <a:pPr>
                        <a:buNone/>
                      </a:pPr>
                      <a:r>
                        <a:rPr lang="en">
                          <a:solidFill>
                            <a:srgbClr val="666666"/>
                          </a:solidFill>
                        </a:rPr>
                        <a:t>5, 6, 7 or 8 bits</a:t>
                      </a:r>
                    </a:p>
                  </a:txBody>
                  <a:tcPr marL="91425" marR="91425" marT="91425" marB="91425">
                    <a:solidFill>
                      <a:srgbClr val="EFEFEF"/>
                    </a:solidFill>
                  </a:tcPr>
                </a:tc>
              </a:tr>
              <a:tr h="381000">
                <a:tc>
                  <a:txBody>
                    <a:bodyPr/>
                    <a:lstStyle/>
                    <a:p>
                      <a:pPr>
                        <a:buNone/>
                      </a:pPr>
                      <a:r>
                        <a:rPr lang="en">
                          <a:solidFill>
                            <a:srgbClr val="666666"/>
                          </a:solidFill>
                        </a:rPr>
                        <a:t>Parity bit</a:t>
                      </a:r>
                    </a:p>
                  </a:txBody>
                  <a:tcPr marL="91425" marR="91425" marT="91425" marB="91425">
                    <a:solidFill>
                      <a:srgbClr val="EFEFEF"/>
                    </a:solidFill>
                  </a:tcPr>
                </a:tc>
                <a:tc>
                  <a:txBody>
                    <a:bodyPr/>
                    <a:lstStyle/>
                    <a:p>
                      <a:pPr>
                        <a:buNone/>
                      </a:pPr>
                      <a:r>
                        <a:rPr lang="en">
                          <a:solidFill>
                            <a:srgbClr val="666666"/>
                          </a:solidFill>
                        </a:rPr>
                        <a:t>None(N) or 1 bit even(E)/odd(O) parity</a:t>
                      </a:r>
                    </a:p>
                  </a:txBody>
                  <a:tcPr marL="91425" marR="91425" marT="91425" marB="91425">
                    <a:solidFill>
                      <a:srgbClr val="EFEFEF"/>
                    </a:solidFill>
                  </a:tcPr>
                </a:tc>
              </a:tr>
              <a:tr h="381000">
                <a:tc>
                  <a:txBody>
                    <a:bodyPr/>
                    <a:lstStyle/>
                    <a:p>
                      <a:pPr>
                        <a:buNone/>
                      </a:pPr>
                      <a:r>
                        <a:rPr lang="en">
                          <a:solidFill>
                            <a:srgbClr val="666666"/>
                          </a:solidFill>
                        </a:rPr>
                        <a:t>Stop Bits</a:t>
                      </a:r>
                    </a:p>
                  </a:txBody>
                  <a:tcPr marL="91425" marR="91425" marT="91425" marB="91425">
                    <a:solidFill>
                      <a:srgbClr val="EFEFEF"/>
                    </a:solidFill>
                  </a:tcPr>
                </a:tc>
                <a:tc>
                  <a:txBody>
                    <a:bodyPr/>
                    <a:lstStyle/>
                    <a:p>
                      <a:pPr>
                        <a:buNone/>
                      </a:pPr>
                      <a:r>
                        <a:rPr lang="en">
                          <a:solidFill>
                            <a:srgbClr val="666666"/>
                          </a:solidFill>
                        </a:rPr>
                        <a:t>1-bit or 2-bit '1'</a:t>
                      </a:r>
                    </a:p>
                  </a:txBody>
                  <a:tcPr marL="91425" marR="91425" marT="91425" marB="91425">
                    <a:solidFill>
                      <a:srgbClr val="EFEFEF"/>
                    </a:solidFill>
                  </a:tcPr>
                </a:tc>
              </a:tr>
            </a:tbl>
          </a:graphicData>
        </a:graphic>
      </p:graphicFrame>
      <p:grpSp>
        <p:nvGrpSpPr>
          <p:cNvPr id="33" name="Shape 33"/>
          <p:cNvGrpSpPr/>
          <p:nvPr/>
        </p:nvGrpSpPr>
        <p:grpSpPr>
          <a:xfrm>
            <a:off x="6728797" y="1596000"/>
            <a:ext cx="1881803" cy="3666000"/>
            <a:chOff x="6772525" y="2916297"/>
            <a:chExt cx="1881803" cy="3666000"/>
          </a:xfrm>
        </p:grpSpPr>
        <p:sp>
          <p:nvSpPr>
            <p:cNvPr id="34" name="Shape 34"/>
            <p:cNvSpPr/>
            <p:nvPr/>
          </p:nvSpPr>
          <p:spPr>
            <a:xfrm rot="5400000">
              <a:off x="7713924" y="3408949"/>
              <a:ext cx="1253699" cy="627000"/>
            </a:xfrm>
            <a:prstGeom prst="leftRightArrowCallout">
              <a:avLst>
                <a:gd name="adj1" fmla="val 25000"/>
                <a:gd name="adj2" fmla="val 25000"/>
                <a:gd name="adj3" fmla="val 25000"/>
                <a:gd name="adj4" fmla="val 48123"/>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35" name="Shape 35"/>
            <p:cNvSpPr txBox="1"/>
            <p:nvPr/>
          </p:nvSpPr>
          <p:spPr>
            <a:xfrm>
              <a:off x="8055925" y="3432650"/>
              <a:ext cx="569699" cy="579600"/>
            </a:xfrm>
            <a:prstGeom prst="rect">
              <a:avLst/>
            </a:prstGeom>
            <a:noFill/>
          </p:spPr>
          <p:txBody>
            <a:bodyPr lIns="91425" tIns="91425" rIns="91425" bIns="91425" anchor="ctr" anchorCtr="0">
              <a:spAutoFit/>
            </a:bodyPr>
            <a:lstStyle/>
            <a:p>
              <a:pPr lvl="0" algn="ctr" rtl="0">
                <a:buNone/>
              </a:pPr>
              <a:r>
                <a:rPr lang="en">
                  <a:solidFill>
                    <a:srgbClr val="666666"/>
                  </a:solidFill>
                </a:rPr>
                <a:t>logic</a:t>
              </a:r>
            </a:p>
            <a:p>
              <a:pPr algn="ctr">
                <a:buNone/>
              </a:pPr>
              <a:r>
                <a:rPr lang="en">
                  <a:solidFill>
                    <a:srgbClr val="666666"/>
                  </a:solidFill>
                </a:rPr>
                <a:t>0</a:t>
              </a:r>
            </a:p>
          </p:txBody>
        </p:sp>
        <p:sp>
          <p:nvSpPr>
            <p:cNvPr id="36" name="Shape 36"/>
            <p:cNvSpPr/>
            <p:nvPr/>
          </p:nvSpPr>
          <p:spPr>
            <a:xfrm rot="5400000">
              <a:off x="7713924" y="5466349"/>
              <a:ext cx="1253699" cy="627000"/>
            </a:xfrm>
            <a:prstGeom prst="leftRightArrowCallout">
              <a:avLst>
                <a:gd name="adj1" fmla="val 25000"/>
                <a:gd name="adj2" fmla="val 25000"/>
                <a:gd name="adj3" fmla="val 25000"/>
                <a:gd name="adj4" fmla="val 48123"/>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37" name="Shape 37"/>
            <p:cNvSpPr txBox="1"/>
            <p:nvPr/>
          </p:nvSpPr>
          <p:spPr>
            <a:xfrm>
              <a:off x="8055925" y="5490050"/>
              <a:ext cx="569699" cy="579600"/>
            </a:xfrm>
            <a:prstGeom prst="rect">
              <a:avLst/>
            </a:prstGeom>
            <a:noFill/>
          </p:spPr>
          <p:txBody>
            <a:bodyPr lIns="91425" tIns="91425" rIns="91425" bIns="91425" anchor="ctr" anchorCtr="0">
              <a:spAutoFit/>
            </a:bodyPr>
            <a:lstStyle/>
            <a:p>
              <a:pPr lvl="0" algn="ctr" rtl="0">
                <a:buNone/>
              </a:pPr>
              <a:r>
                <a:rPr lang="en">
                  <a:solidFill>
                    <a:srgbClr val="666666"/>
                  </a:solidFill>
                </a:rPr>
                <a:t>logic</a:t>
              </a:r>
            </a:p>
            <a:p>
              <a:pPr lvl="0" algn="ctr" rtl="0">
                <a:buNone/>
              </a:pPr>
              <a:r>
                <a:rPr lang="en">
                  <a:solidFill>
                    <a:srgbClr val="666666"/>
                  </a:solidFill>
                </a:rPr>
                <a:t>1</a:t>
              </a:r>
            </a:p>
          </p:txBody>
        </p:sp>
        <p:cxnSp>
          <p:nvCxnSpPr>
            <p:cNvPr id="38" name="Shape 38"/>
            <p:cNvCxnSpPr/>
            <p:nvPr/>
          </p:nvCxnSpPr>
          <p:spPr>
            <a:xfrm>
              <a:off x="7438428" y="4368297"/>
              <a:ext cx="1215899" cy="0"/>
            </a:xfrm>
            <a:prstGeom prst="straightConnector1">
              <a:avLst/>
            </a:prstGeom>
            <a:noFill/>
            <a:ln w="19050" cap="flat">
              <a:solidFill>
                <a:srgbClr val="666666"/>
              </a:solidFill>
              <a:prstDash val="solid"/>
              <a:round/>
              <a:headEnd type="none" w="lg" len="lg"/>
              <a:tailEnd type="none" w="lg" len="lg"/>
            </a:ln>
          </p:spPr>
        </p:cxnSp>
        <p:cxnSp>
          <p:nvCxnSpPr>
            <p:cNvPr id="39" name="Shape 39"/>
            <p:cNvCxnSpPr/>
            <p:nvPr/>
          </p:nvCxnSpPr>
          <p:spPr>
            <a:xfrm>
              <a:off x="7438428" y="4749297"/>
              <a:ext cx="1215899" cy="0"/>
            </a:xfrm>
            <a:prstGeom prst="straightConnector1">
              <a:avLst/>
            </a:prstGeom>
            <a:noFill/>
            <a:ln w="19050" cap="flat">
              <a:solidFill>
                <a:srgbClr val="666666"/>
              </a:solidFill>
              <a:prstDash val="solid"/>
              <a:round/>
              <a:headEnd type="none" w="lg" len="lg"/>
              <a:tailEnd type="none" w="lg" len="lg"/>
            </a:ln>
          </p:spPr>
        </p:cxnSp>
        <p:cxnSp>
          <p:nvCxnSpPr>
            <p:cNvPr id="40" name="Shape 40"/>
            <p:cNvCxnSpPr/>
            <p:nvPr/>
          </p:nvCxnSpPr>
          <p:spPr>
            <a:xfrm>
              <a:off x="7438428" y="5130297"/>
              <a:ext cx="1215899" cy="0"/>
            </a:xfrm>
            <a:prstGeom prst="straightConnector1">
              <a:avLst/>
            </a:prstGeom>
            <a:noFill/>
            <a:ln w="19050" cap="flat">
              <a:solidFill>
                <a:srgbClr val="666666"/>
              </a:solidFill>
              <a:prstDash val="solid"/>
              <a:round/>
              <a:headEnd type="none" w="lg" len="lg"/>
              <a:tailEnd type="none" w="lg" len="lg"/>
            </a:ln>
          </p:spPr>
        </p:cxnSp>
        <p:cxnSp>
          <p:nvCxnSpPr>
            <p:cNvPr id="41" name="Shape 41"/>
            <p:cNvCxnSpPr/>
            <p:nvPr/>
          </p:nvCxnSpPr>
          <p:spPr>
            <a:xfrm>
              <a:off x="7438428" y="6425697"/>
              <a:ext cx="1215899" cy="0"/>
            </a:xfrm>
            <a:prstGeom prst="straightConnector1">
              <a:avLst/>
            </a:prstGeom>
            <a:noFill/>
            <a:ln w="19050" cap="flat">
              <a:solidFill>
                <a:srgbClr val="666666"/>
              </a:solidFill>
              <a:prstDash val="solid"/>
              <a:round/>
              <a:headEnd type="none" w="lg" len="lg"/>
              <a:tailEnd type="none" w="lg" len="lg"/>
            </a:ln>
          </p:spPr>
        </p:cxnSp>
        <p:cxnSp>
          <p:nvCxnSpPr>
            <p:cNvPr id="42" name="Shape 42"/>
            <p:cNvCxnSpPr/>
            <p:nvPr/>
          </p:nvCxnSpPr>
          <p:spPr>
            <a:xfrm>
              <a:off x="7438428" y="3072897"/>
              <a:ext cx="1215899" cy="0"/>
            </a:xfrm>
            <a:prstGeom prst="straightConnector1">
              <a:avLst/>
            </a:prstGeom>
            <a:noFill/>
            <a:ln w="19050" cap="flat">
              <a:solidFill>
                <a:srgbClr val="666666"/>
              </a:solidFill>
              <a:prstDash val="solid"/>
              <a:round/>
              <a:headEnd type="none" w="lg" len="lg"/>
              <a:tailEnd type="none" w="lg" len="lg"/>
            </a:ln>
          </p:spPr>
        </p:cxnSp>
        <p:sp>
          <p:nvSpPr>
            <p:cNvPr id="43" name="Shape 43"/>
            <p:cNvSpPr txBox="1"/>
            <p:nvPr/>
          </p:nvSpPr>
          <p:spPr>
            <a:xfrm>
              <a:off x="6772525" y="6269097"/>
              <a:ext cx="627000" cy="313200"/>
            </a:xfrm>
            <a:prstGeom prst="rect">
              <a:avLst/>
            </a:prstGeom>
            <a:noFill/>
          </p:spPr>
          <p:txBody>
            <a:bodyPr lIns="91425" tIns="91425" rIns="91425" bIns="91425" anchor="ctr" anchorCtr="0">
              <a:spAutoFit/>
            </a:bodyPr>
            <a:lstStyle/>
            <a:p>
              <a:pPr algn="r">
                <a:buNone/>
              </a:pPr>
              <a:r>
                <a:rPr lang="en">
                  <a:solidFill>
                    <a:srgbClr val="666666"/>
                  </a:solidFill>
                </a:rPr>
                <a:t>-15V</a:t>
              </a:r>
            </a:p>
          </p:txBody>
        </p:sp>
        <p:sp>
          <p:nvSpPr>
            <p:cNvPr id="44" name="Shape 44"/>
            <p:cNvSpPr txBox="1"/>
            <p:nvPr/>
          </p:nvSpPr>
          <p:spPr>
            <a:xfrm>
              <a:off x="6772525" y="4973697"/>
              <a:ext cx="627000" cy="313200"/>
            </a:xfrm>
            <a:prstGeom prst="rect">
              <a:avLst/>
            </a:prstGeom>
            <a:noFill/>
          </p:spPr>
          <p:txBody>
            <a:bodyPr lIns="91425" tIns="91425" rIns="91425" bIns="91425" anchor="ctr" anchorCtr="0">
              <a:spAutoFit/>
            </a:bodyPr>
            <a:lstStyle/>
            <a:p>
              <a:pPr lvl="0" algn="r" rtl="0">
                <a:buNone/>
              </a:pPr>
              <a:r>
                <a:rPr lang="en">
                  <a:solidFill>
                    <a:srgbClr val="666666"/>
                  </a:solidFill>
                </a:rPr>
                <a:t>-3V</a:t>
              </a:r>
            </a:p>
          </p:txBody>
        </p:sp>
        <p:sp>
          <p:nvSpPr>
            <p:cNvPr id="45" name="Shape 45"/>
            <p:cNvSpPr txBox="1"/>
            <p:nvPr/>
          </p:nvSpPr>
          <p:spPr>
            <a:xfrm>
              <a:off x="6772525" y="4592697"/>
              <a:ext cx="627000" cy="313200"/>
            </a:xfrm>
            <a:prstGeom prst="rect">
              <a:avLst/>
            </a:prstGeom>
            <a:noFill/>
          </p:spPr>
          <p:txBody>
            <a:bodyPr lIns="91425" tIns="91425" rIns="91425" bIns="91425" anchor="ctr" anchorCtr="0">
              <a:spAutoFit/>
            </a:bodyPr>
            <a:lstStyle/>
            <a:p>
              <a:pPr lvl="0" algn="r" rtl="0">
                <a:buNone/>
              </a:pPr>
              <a:r>
                <a:rPr lang="en">
                  <a:solidFill>
                    <a:srgbClr val="666666"/>
                  </a:solidFill>
                </a:rPr>
                <a:t>0V</a:t>
              </a:r>
            </a:p>
          </p:txBody>
        </p:sp>
        <p:sp>
          <p:nvSpPr>
            <p:cNvPr id="46" name="Shape 46"/>
            <p:cNvSpPr txBox="1"/>
            <p:nvPr/>
          </p:nvSpPr>
          <p:spPr>
            <a:xfrm>
              <a:off x="6772525" y="4211697"/>
              <a:ext cx="627000" cy="313200"/>
            </a:xfrm>
            <a:prstGeom prst="rect">
              <a:avLst/>
            </a:prstGeom>
            <a:noFill/>
          </p:spPr>
          <p:txBody>
            <a:bodyPr lIns="91425" tIns="91425" rIns="91425" bIns="91425" anchor="ctr" anchorCtr="0">
              <a:spAutoFit/>
            </a:bodyPr>
            <a:lstStyle/>
            <a:p>
              <a:pPr lvl="0" algn="r" rtl="0">
                <a:buNone/>
              </a:pPr>
              <a:r>
                <a:rPr lang="en">
                  <a:solidFill>
                    <a:srgbClr val="666666"/>
                  </a:solidFill>
                </a:rPr>
                <a:t>3V</a:t>
              </a:r>
            </a:p>
          </p:txBody>
        </p:sp>
        <p:sp>
          <p:nvSpPr>
            <p:cNvPr id="47" name="Shape 47"/>
            <p:cNvSpPr txBox="1"/>
            <p:nvPr/>
          </p:nvSpPr>
          <p:spPr>
            <a:xfrm>
              <a:off x="6772525" y="2916297"/>
              <a:ext cx="627000" cy="313200"/>
            </a:xfrm>
            <a:prstGeom prst="rect">
              <a:avLst/>
            </a:prstGeom>
            <a:noFill/>
          </p:spPr>
          <p:txBody>
            <a:bodyPr lIns="91425" tIns="91425" rIns="91425" bIns="91425" anchor="ctr" anchorCtr="0">
              <a:spAutoFit/>
            </a:bodyPr>
            <a:lstStyle/>
            <a:p>
              <a:pPr lvl="0" algn="r" rtl="0">
                <a:buNone/>
              </a:pPr>
              <a:r>
                <a:rPr lang="en">
                  <a:solidFill>
                    <a:srgbClr val="666666"/>
                  </a:solidFill>
                </a:rPr>
                <a:t>15V</a:t>
              </a:r>
            </a:p>
          </p:txBody>
        </p:sp>
      </p:gr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傳輸練習</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MCC</a:t>
            </a:r>
            <a:r>
              <a:rPr lang="zh-TW" altLang="en-US"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baseline="30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Note</a:t>
            </a: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1.Slave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address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slave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的識別</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address</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可自由設定。</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2.SDA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Hold time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slave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收到</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master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read</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訊號後，到準備傳送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data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給</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master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的時間，此段時間先將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SCL</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拉到低電位。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5529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傳輸練習</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實際波形</a:t>
            </a:r>
            <a:endParaRPr lang="zh-TW" altLang="en-US" sz="2800"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PIC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設定後，</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傳輸波形可透過示波器看到。</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Write</a:t>
            </a:r>
          </a:p>
        </p:txBody>
      </p:sp>
      <p:pic>
        <p:nvPicPr>
          <p:cNvPr id="5" name="圖片 4"/>
          <p:cNvPicPr>
            <a:picLocks noChangeAspect="1"/>
          </p:cNvPicPr>
          <p:nvPr/>
        </p:nvPicPr>
        <p:blipFill>
          <a:blip r:embed="rId2"/>
          <a:stretch>
            <a:fillRect/>
          </a:stretch>
        </p:blipFill>
        <p:spPr>
          <a:xfrm>
            <a:off x="1456530" y="2886075"/>
            <a:ext cx="4375986" cy="2457450"/>
          </a:xfrm>
          <a:prstGeom prst="rect">
            <a:avLst/>
          </a:prstGeom>
        </p:spPr>
      </p:pic>
      <p:sp>
        <p:nvSpPr>
          <p:cNvPr id="6" name="圓角矩形 5"/>
          <p:cNvSpPr/>
          <p:nvPr/>
        </p:nvSpPr>
        <p:spPr>
          <a:xfrm>
            <a:off x="1557338" y="2733675"/>
            <a:ext cx="3429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3171825" y="2729375"/>
            <a:ext cx="3429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172075" y="2729375"/>
            <a:ext cx="3429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485900" y="5627767"/>
            <a:ext cx="485775" cy="523220"/>
          </a:xfrm>
          <a:prstGeom prst="rect">
            <a:avLst/>
          </a:prstGeom>
          <a:noFill/>
        </p:spPr>
        <p:txBody>
          <a:bodyPr wrap="square" rtlCol="0">
            <a:spAutoFit/>
          </a:bodyPr>
          <a:lstStyle/>
          <a:p>
            <a:pPr algn="ctr"/>
            <a:r>
              <a:rPr lang="en-US" altLang="zh-TW" dirty="0" smtClean="0">
                <a:latin typeface="Times New Roman" panose="02020603050405020304" pitchFamily="18" charset="0"/>
                <a:cs typeface="Times New Roman" panose="02020603050405020304" pitchFamily="18" charset="0"/>
              </a:rPr>
              <a:t>Start</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3100388" y="5591810"/>
            <a:ext cx="485775" cy="523220"/>
          </a:xfrm>
          <a:prstGeom prst="rect">
            <a:avLst/>
          </a:prstGeom>
          <a:noFill/>
        </p:spPr>
        <p:txBody>
          <a:bodyPr wrap="square" rtlCol="0">
            <a:spAutoFit/>
          </a:bodyPr>
          <a:lstStyle/>
          <a:p>
            <a:pPr algn="ctr"/>
            <a:r>
              <a:rPr lang="en-US" altLang="zh-TW" dirty="0" smtClean="0">
                <a:latin typeface="Times New Roman" panose="02020603050405020304" pitchFamily="18" charset="0"/>
                <a:cs typeface="Times New Roman" panose="02020603050405020304" pitchFamily="18" charset="0"/>
              </a:rPr>
              <a:t>R/W</a:t>
            </a:r>
            <a:endParaRPr lang="zh-TW" altLang="en-US"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5100638" y="5624975"/>
            <a:ext cx="485775" cy="523220"/>
          </a:xfrm>
          <a:prstGeom prst="rect">
            <a:avLst/>
          </a:prstGeom>
          <a:noFill/>
        </p:spPr>
        <p:txBody>
          <a:bodyPr wrap="square" rtlCol="0">
            <a:spAutoFit/>
          </a:bodyPr>
          <a:lstStyle/>
          <a:p>
            <a:pPr algn="ctr"/>
            <a:r>
              <a:rPr lang="en-US" altLang="zh-TW" dirty="0" smtClean="0">
                <a:latin typeface="Times New Roman" panose="02020603050405020304" pitchFamily="18" charset="0"/>
                <a:cs typeface="Times New Roman" panose="02020603050405020304" pitchFamily="18" charset="0"/>
              </a:rPr>
              <a:t>Stop</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381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stretch>
            <a:fillRect/>
          </a:stretch>
        </p:blipFill>
        <p:spPr>
          <a:xfrm>
            <a:off x="1456530" y="2886076"/>
            <a:ext cx="4375986" cy="2536032"/>
          </a:xfrm>
          <a:prstGeom prst="rect">
            <a:avLst/>
          </a:prstGeom>
        </p:spPr>
      </p:pic>
      <p:sp>
        <p:nvSpPr>
          <p:cNvPr id="2" name="標題 1"/>
          <p:cNvSpPr>
            <a:spLocks noGrp="1"/>
          </p:cNvSpPr>
          <p:nvPr>
            <p:ph type="title"/>
          </p:nvPr>
        </p:nvSpPr>
        <p:spPr/>
        <p:txBody>
          <a:bodyPr/>
          <a:lstStyle/>
          <a:p>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傳輸練習</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實際波形</a:t>
            </a:r>
            <a:endParaRPr lang="zh-TW" altLang="en-US" dirty="0"/>
          </a:p>
        </p:txBody>
      </p:sp>
      <p:sp>
        <p:nvSpPr>
          <p:cNvPr id="3" name="內容版面配置區 2"/>
          <p:cNvSpPr>
            <a:spLocks noGrp="1"/>
          </p:cNvSpPr>
          <p:nvPr>
            <p:ph idx="4294967295"/>
          </p:nvPr>
        </p:nvSpPr>
        <p:spPr>
          <a:xfrm>
            <a:off x="508001" y="2160590"/>
            <a:ext cx="6447501" cy="3880773"/>
          </a:xfrm>
          <a:prstGeom prst="rect">
            <a:avLst/>
          </a:prstGeom>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PIC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設定後，</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傳輸波形可透過示波器看到。</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Read</a:t>
            </a:r>
          </a:p>
        </p:txBody>
      </p:sp>
      <p:sp>
        <p:nvSpPr>
          <p:cNvPr id="6" name="圓角矩形 5"/>
          <p:cNvSpPr/>
          <p:nvPr/>
        </p:nvSpPr>
        <p:spPr>
          <a:xfrm>
            <a:off x="1557338" y="2733675"/>
            <a:ext cx="3429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943225" y="2729375"/>
            <a:ext cx="3429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172075" y="2729375"/>
            <a:ext cx="3429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485900" y="5627767"/>
            <a:ext cx="485775" cy="523220"/>
          </a:xfrm>
          <a:prstGeom prst="rect">
            <a:avLst/>
          </a:prstGeom>
          <a:noFill/>
        </p:spPr>
        <p:txBody>
          <a:bodyPr wrap="square" rtlCol="0">
            <a:spAutoFit/>
          </a:bodyPr>
          <a:lstStyle/>
          <a:p>
            <a:pPr algn="ctr"/>
            <a:r>
              <a:rPr lang="en-US" altLang="zh-TW" dirty="0" smtClean="0">
                <a:latin typeface="Times New Roman" panose="02020603050405020304" pitchFamily="18" charset="0"/>
                <a:cs typeface="Times New Roman" panose="02020603050405020304" pitchFamily="18" charset="0"/>
              </a:rPr>
              <a:t>Start</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2871788" y="5591810"/>
            <a:ext cx="485775" cy="523220"/>
          </a:xfrm>
          <a:prstGeom prst="rect">
            <a:avLst/>
          </a:prstGeom>
          <a:noFill/>
        </p:spPr>
        <p:txBody>
          <a:bodyPr wrap="square" rtlCol="0">
            <a:spAutoFit/>
          </a:bodyPr>
          <a:lstStyle/>
          <a:p>
            <a:pPr algn="ctr"/>
            <a:r>
              <a:rPr lang="en-US" altLang="zh-TW" dirty="0" smtClean="0">
                <a:latin typeface="Times New Roman" panose="02020603050405020304" pitchFamily="18" charset="0"/>
                <a:cs typeface="Times New Roman" panose="02020603050405020304" pitchFamily="18" charset="0"/>
              </a:rPr>
              <a:t>R/W</a:t>
            </a:r>
            <a:endParaRPr lang="zh-TW" altLang="en-US"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5100638" y="5624975"/>
            <a:ext cx="485775" cy="523220"/>
          </a:xfrm>
          <a:prstGeom prst="rect">
            <a:avLst/>
          </a:prstGeom>
          <a:noFill/>
        </p:spPr>
        <p:txBody>
          <a:bodyPr wrap="square" rtlCol="0">
            <a:spAutoFit/>
          </a:bodyPr>
          <a:lstStyle/>
          <a:p>
            <a:pPr algn="ctr"/>
            <a:r>
              <a:rPr lang="en-US" altLang="zh-TW" dirty="0" smtClean="0">
                <a:latin typeface="Times New Roman" panose="02020603050405020304" pitchFamily="18" charset="0"/>
                <a:cs typeface="Times New Roman" panose="02020603050405020304" pitchFamily="18" charset="0"/>
              </a:rPr>
              <a:t>Stop</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146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文字方塊 5"/>
          <p:cNvSpPr txBox="1">
            <a:spLocks noChangeArrowheads="1"/>
          </p:cNvSpPr>
          <p:nvPr/>
        </p:nvSpPr>
        <p:spPr bwMode="auto">
          <a:xfrm>
            <a:off x="1258888" y="333375"/>
            <a:ext cx="6697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CANBUS</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4" name="文字方塊 14"/>
          <p:cNvSpPr txBox="1">
            <a:spLocks noChangeArrowheads="1"/>
          </p:cNvSpPr>
          <p:nvPr/>
        </p:nvSpPr>
        <p:spPr bwMode="auto">
          <a:xfrm>
            <a:off x="791493" y="1940274"/>
            <a:ext cx="763245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fontAlgn="auto" hangingPunct="1">
              <a:spcBef>
                <a:spcPts val="0"/>
              </a:spcBef>
              <a:spcAft>
                <a:spcPts val="0"/>
              </a:spcAft>
              <a:defRPr/>
            </a:pPr>
            <a:r>
              <a:rPr lang="en-US" altLang="zh-TW" sz="3600" kern="0" dirty="0">
                <a:latin typeface="標楷體" panose="03000509000000000000" pitchFamily="65" charset="-120"/>
                <a:ea typeface="標楷體" panose="03000509000000000000" pitchFamily="65" charset="-120"/>
              </a:rPr>
              <a:t>‧CAN(Controller area network)</a:t>
            </a:r>
            <a:endParaRPr kumimoji="1" lang="en-US" altLang="zh-TW" sz="36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1" lang="en-US" altLang="zh-TW" sz="18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3600" kern="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提供偵錯機制確保資料正確性</a:t>
            </a:r>
            <a:endParaRPr lang="en-US" altLang="zh-TW" sz="3600" kern="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endParaRPr kumimoji="1" lang="en-US" altLang="zh-TW"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3600" kern="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訊息有分優先次序</a:t>
            </a:r>
            <a:endParaRPr lang="en-US" altLang="zh-TW" sz="3600" kern="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endParaRPr kumimoji="1" lang="en-US" altLang="zh-TW"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3600" kern="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可分辨資料是網路傳送錯誤或是裝</a:t>
            </a:r>
            <a:endParaRPr lang="en-US" altLang="zh-TW" sz="360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3600" dirty="0">
                <a:latin typeface="標楷體" panose="03000509000000000000" pitchFamily="65" charset="-120"/>
                <a:ea typeface="標楷體" panose="03000509000000000000" pitchFamily="65" charset="-120"/>
              </a:rPr>
              <a:t>  </a:t>
            </a:r>
            <a:r>
              <a:rPr lang="zh-TW" altLang="zh-TW" sz="3600" dirty="0">
                <a:latin typeface="標楷體" panose="03000509000000000000" pitchFamily="65" charset="-120"/>
                <a:ea typeface="標楷體" panose="03000509000000000000" pitchFamily="65" charset="-120"/>
              </a:rPr>
              <a:t>置不正常運作所造成，進而將有問</a:t>
            </a:r>
            <a:endParaRPr lang="en-US" altLang="zh-TW" sz="360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3600" dirty="0">
                <a:latin typeface="標楷體" panose="03000509000000000000" pitchFamily="65" charset="-120"/>
                <a:ea typeface="標楷體" panose="03000509000000000000" pitchFamily="65" charset="-120"/>
              </a:rPr>
              <a:t>  </a:t>
            </a:r>
            <a:r>
              <a:rPr lang="zh-TW" altLang="zh-TW" sz="3600" dirty="0">
                <a:latin typeface="標楷體" panose="03000509000000000000" pitchFamily="65" charset="-120"/>
                <a:ea typeface="標楷體" panose="03000509000000000000" pitchFamily="65" charset="-120"/>
              </a:rPr>
              <a:t>題的網路節點關閉</a:t>
            </a: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2</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975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smtClean="0"/>
              <a:t>相關背景</a:t>
            </a:r>
            <a:endParaRPr lang="en-US" dirty="0"/>
          </a:p>
        </p:txBody>
      </p:sp>
      <p:sp>
        <p:nvSpPr>
          <p:cNvPr id="3" name="Content Placeholder 2"/>
          <p:cNvSpPr>
            <a:spLocks noGrp="1"/>
          </p:cNvSpPr>
          <p:nvPr>
            <p:ph idx="4294967295"/>
          </p:nvPr>
        </p:nvSpPr>
        <p:spPr>
          <a:xfrm>
            <a:off x="467544" y="1196752"/>
            <a:ext cx="8229600" cy="5040560"/>
          </a:xfrm>
          <a:prstGeom prst="rect">
            <a:avLst/>
          </a:prstGeom>
        </p:spPr>
        <p:txBody>
          <a:bodyPr>
            <a:normAutofit/>
          </a:bodyPr>
          <a:lstStyle/>
          <a:p>
            <a:r>
              <a:rPr lang="en-US" dirty="0" smtClean="0"/>
              <a:t>CAN</a:t>
            </a:r>
            <a:r>
              <a:rPr lang="zh-TW" altLang="en-US" dirty="0" smtClean="0"/>
              <a:t>（</a:t>
            </a:r>
            <a:r>
              <a:rPr lang="en-US" altLang="zh-TW" dirty="0" smtClean="0"/>
              <a:t>Controller Area Network</a:t>
            </a:r>
            <a:r>
              <a:rPr lang="zh-TW" altLang="en-US" dirty="0" smtClean="0"/>
              <a:t>）</a:t>
            </a:r>
            <a:endParaRPr lang="en-US" altLang="zh-TW" dirty="0" smtClean="0"/>
          </a:p>
          <a:p>
            <a:pPr lvl="1"/>
            <a:r>
              <a:rPr lang="zh-TW" altLang="en-US" dirty="0"/>
              <a:t>定位</a:t>
            </a:r>
            <a:endParaRPr lang="en-US" altLang="zh-TW" dirty="0"/>
          </a:p>
          <a:p>
            <a:pPr lvl="2"/>
            <a:r>
              <a:rPr lang="en-US" altLang="zh-TW" dirty="0" smtClean="0"/>
              <a:t>Bosch</a:t>
            </a:r>
            <a:r>
              <a:rPr lang="zh-TW" altLang="en-US" dirty="0" smtClean="0"/>
              <a:t>公司開發</a:t>
            </a:r>
            <a:endParaRPr lang="en-US" altLang="zh-TW" dirty="0" smtClean="0"/>
          </a:p>
          <a:p>
            <a:pPr lvl="2"/>
            <a:r>
              <a:rPr lang="en-US" dirty="0" smtClean="0"/>
              <a:t>ISO/OSI</a:t>
            </a:r>
            <a:r>
              <a:rPr lang="zh-TW" altLang="en-US" dirty="0" smtClean="0"/>
              <a:t>的</a:t>
            </a:r>
            <a:r>
              <a:rPr lang="zh-TW" altLang="en-US" b="1" dirty="0" smtClean="0"/>
              <a:t>資料鏈結層</a:t>
            </a:r>
            <a:r>
              <a:rPr lang="zh-TW" altLang="en-US" dirty="0" smtClean="0"/>
              <a:t>和</a:t>
            </a:r>
            <a:r>
              <a:rPr lang="zh-TW" altLang="en-US" b="1" dirty="0" smtClean="0"/>
              <a:t>實體層</a:t>
            </a:r>
            <a:endParaRPr lang="en-US" altLang="zh-TW" b="1" dirty="0"/>
          </a:p>
          <a:p>
            <a:pPr lvl="1"/>
            <a:r>
              <a:rPr lang="zh-TW" altLang="en-US" dirty="0"/>
              <a:t>用途</a:t>
            </a:r>
            <a:endParaRPr lang="en-US" altLang="zh-TW" dirty="0"/>
          </a:p>
          <a:p>
            <a:pPr lvl="2"/>
            <a:r>
              <a:rPr lang="zh-TW" altLang="en-US" dirty="0" smtClean="0"/>
              <a:t>早期用在車用通訊，後來也推廣至製程自動化、智能建築等通訊</a:t>
            </a:r>
            <a:endParaRPr lang="en-US" altLang="zh-TW" dirty="0"/>
          </a:p>
          <a:p>
            <a:pPr lvl="1"/>
            <a:r>
              <a:rPr lang="zh-TW" altLang="en-US" dirty="0"/>
              <a:t>特性</a:t>
            </a:r>
            <a:endParaRPr lang="en-US" altLang="zh-TW" dirty="0"/>
          </a:p>
          <a:p>
            <a:pPr lvl="2">
              <a:lnSpc>
                <a:spcPct val="120000"/>
              </a:lnSpc>
            </a:pPr>
            <a:r>
              <a:rPr lang="zh-TW" altLang="en-US" dirty="0"/>
              <a:t>建立在基於資訊導向傳輸協定的廣播傳輸機制</a:t>
            </a:r>
            <a:endParaRPr lang="en-US" altLang="zh-TW" dirty="0"/>
          </a:p>
          <a:p>
            <a:pPr lvl="2">
              <a:lnSpc>
                <a:spcPct val="120000"/>
              </a:lnSpc>
            </a:pPr>
            <a:r>
              <a:rPr lang="zh-TW" altLang="en-US" dirty="0"/>
              <a:t>允許網路上的設備直接互相通訊</a:t>
            </a:r>
            <a:endParaRPr lang="en-US" altLang="zh-TW" dirty="0"/>
          </a:p>
          <a:p>
            <a:pPr lvl="2">
              <a:lnSpc>
                <a:spcPct val="120000"/>
              </a:lnSpc>
            </a:pPr>
            <a:r>
              <a:rPr lang="zh-TW" altLang="en-US" dirty="0"/>
              <a:t>優先權仲裁機制</a:t>
            </a:r>
            <a:endParaRPr lang="en-US" altLang="zh-TW" dirty="0"/>
          </a:p>
          <a:p>
            <a:pPr lvl="2">
              <a:lnSpc>
                <a:spcPct val="120000"/>
              </a:lnSpc>
            </a:pPr>
            <a:r>
              <a:rPr lang="zh-TW" altLang="en-US" dirty="0"/>
              <a:t>具備五種偵錯</a:t>
            </a:r>
            <a:r>
              <a:rPr lang="zh-TW" altLang="en-US" dirty="0" smtClean="0"/>
              <a:t>機制─</a:t>
            </a:r>
            <a:r>
              <a:rPr lang="en-US" altLang="zh-TW" dirty="0"/>
              <a:t>CRC</a:t>
            </a:r>
            <a:r>
              <a:rPr lang="zh-TW" altLang="en-US" dirty="0"/>
              <a:t>、訊框校驗、</a:t>
            </a:r>
            <a:r>
              <a:rPr lang="en-US" altLang="zh-TW" dirty="0"/>
              <a:t>ACK</a:t>
            </a:r>
            <a:r>
              <a:rPr lang="zh-TW" altLang="en-US" dirty="0"/>
              <a:t>、發送監視、位元填充</a:t>
            </a:r>
            <a:endParaRPr lang="en-US" altLang="zh-TW" dirty="0"/>
          </a:p>
          <a:p>
            <a:pPr lvl="2">
              <a:lnSpc>
                <a:spcPct val="120000"/>
              </a:lnSpc>
            </a:pPr>
            <a:r>
              <a:rPr lang="zh-TW" altLang="en-US" dirty="0"/>
              <a:t>傳輸速率高達</a:t>
            </a:r>
            <a:r>
              <a:rPr lang="en-US" altLang="zh-TW" dirty="0"/>
              <a:t>1Mbit/sec</a:t>
            </a:r>
          </a:p>
          <a:p>
            <a:pPr lvl="2">
              <a:lnSpc>
                <a:spcPct val="120000"/>
              </a:lnSpc>
            </a:pPr>
            <a:r>
              <a:rPr lang="zh-TW" altLang="en-US" dirty="0" smtClean="0"/>
              <a:t>控制器與線材價格低廉</a:t>
            </a:r>
            <a:endParaRPr lang="en-US" altLang="zh-TW" dirty="0"/>
          </a:p>
          <a:p>
            <a:pPr lvl="1"/>
            <a:endParaRPr lang="en-US" altLang="zh-TW" dirty="0" smtClean="0"/>
          </a:p>
        </p:txBody>
      </p:sp>
      <p:sp>
        <p:nvSpPr>
          <p:cNvPr id="4" name="Slide Number Placeholder 3"/>
          <p:cNvSpPr>
            <a:spLocks noGrp="1"/>
          </p:cNvSpPr>
          <p:nvPr>
            <p:ph type="sldNum" sz="quarter" idx="12"/>
          </p:nvPr>
        </p:nvSpPr>
        <p:spPr/>
        <p:txBody>
          <a:bodyPr/>
          <a:lstStyle/>
          <a:p>
            <a:fld id="{825E5E86-0F52-4A24-A879-CFEC218B4215}" type="slidenum">
              <a:rPr lang="en-US" smtClean="0"/>
              <a:t>34</a:t>
            </a:fld>
            <a:endParaRPr lang="en-US"/>
          </a:p>
        </p:txBody>
      </p:sp>
      <p:sp>
        <p:nvSpPr>
          <p:cNvPr id="5" name="日期版面配置區 4"/>
          <p:cNvSpPr>
            <a:spLocks noGrp="1"/>
          </p:cNvSpPr>
          <p:nvPr>
            <p:ph type="dt" sz="half" idx="10"/>
          </p:nvPr>
        </p:nvSpPr>
        <p:spPr/>
        <p:txBody>
          <a:bodyPr/>
          <a:lstStyle/>
          <a:p>
            <a:r>
              <a:rPr lang="zh-TW" altLang="en-US" smtClean="0"/>
              <a:t>國立中山大學電機工程學系</a:t>
            </a:r>
            <a:endParaRPr lang="en-US"/>
          </a:p>
        </p:txBody>
      </p:sp>
      <p:sp>
        <p:nvSpPr>
          <p:cNvPr id="6" name="頁尾版面配置區 5"/>
          <p:cNvSpPr>
            <a:spLocks noGrp="1"/>
          </p:cNvSpPr>
          <p:nvPr>
            <p:ph type="ftr" sz="quarter" idx="11"/>
          </p:nvPr>
        </p:nvSpPr>
        <p:spPr/>
        <p:txBody>
          <a:bodyPr/>
          <a:lstStyle/>
          <a:p>
            <a:r>
              <a:rPr lang="zh-TW" altLang="en-US" smtClean="0"/>
              <a:t>微處理器發展實驗室</a:t>
            </a:r>
            <a:endParaRPr lang="en-US"/>
          </a:p>
        </p:txBody>
      </p:sp>
    </p:spTree>
    <p:extLst>
      <p:ext uri="{BB962C8B-B14F-4D97-AF65-F5344CB8AC3E}">
        <p14:creationId xmlns:p14="http://schemas.microsoft.com/office/powerpoint/2010/main" val="3193221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文字方塊 5"/>
          <p:cNvSpPr txBox="1">
            <a:spLocks noChangeArrowheads="1"/>
          </p:cNvSpPr>
          <p:nvPr/>
        </p:nvSpPr>
        <p:spPr bwMode="auto">
          <a:xfrm>
            <a:off x="1258888" y="333375"/>
            <a:ext cx="6697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CANBUS</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3</a:t>
            </a:r>
            <a:endParaRPr lang="zh-TW" altLang="en-US" sz="28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22" y="1844824"/>
            <a:ext cx="8972194" cy="4486098"/>
          </a:xfrm>
          <a:prstGeom prst="rect">
            <a:avLst/>
          </a:prstGeom>
        </p:spPr>
      </p:pic>
    </p:spTree>
    <p:extLst>
      <p:ext uri="{BB962C8B-B14F-4D97-AF65-F5344CB8AC3E}">
        <p14:creationId xmlns:p14="http://schemas.microsoft.com/office/powerpoint/2010/main" val="2552074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686580" y="1864157"/>
            <a:ext cx="7842278" cy="2827198"/>
          </a:xfrm>
          <a:prstGeom prst="rect">
            <a:avLst/>
          </a:prstGeom>
        </p:spPr>
      </p:pic>
      <p:sp>
        <p:nvSpPr>
          <p:cNvPr id="3083" name="文字方塊 5"/>
          <p:cNvSpPr txBox="1">
            <a:spLocks noChangeArrowheads="1"/>
          </p:cNvSpPr>
          <p:nvPr/>
        </p:nvSpPr>
        <p:spPr bwMode="auto">
          <a:xfrm>
            <a:off x="1258888" y="333375"/>
            <a:ext cx="6697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CANBUS</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4</a:t>
            </a:r>
            <a:endParaRPr lang="zh-TW" altLang="en-US" sz="2800" dirty="0">
              <a:latin typeface="標楷體" panose="03000509000000000000" pitchFamily="65" charset="-120"/>
              <a:ea typeface="標楷體" panose="03000509000000000000" pitchFamily="65" charset="-120"/>
            </a:endParaRPr>
          </a:p>
        </p:txBody>
      </p:sp>
      <p:sp>
        <p:nvSpPr>
          <p:cNvPr id="14" name="文字方塊 14"/>
          <p:cNvSpPr txBox="1">
            <a:spLocks noChangeArrowheads="1"/>
          </p:cNvSpPr>
          <p:nvPr/>
        </p:nvSpPr>
        <p:spPr bwMode="auto">
          <a:xfrm>
            <a:off x="881112" y="4875937"/>
            <a:ext cx="74532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fontAlgn="auto" hangingPunct="1">
              <a:spcBef>
                <a:spcPts val="0"/>
              </a:spcBef>
              <a:spcAft>
                <a:spcPts val="0"/>
              </a:spcAft>
              <a:defRPr/>
            </a:pPr>
            <a:r>
              <a:rPr lang="en-US" altLang="zh-TW" sz="3600" kern="0" dirty="0">
                <a:latin typeface="標楷體" panose="03000509000000000000" pitchFamily="65" charset="-120"/>
                <a:ea typeface="標楷體" panose="03000509000000000000" pitchFamily="65" charset="-120"/>
              </a:rPr>
              <a:t>CAN-H</a:t>
            </a:r>
            <a:r>
              <a:rPr lang="zh-TW" altLang="en-US" sz="3600" kern="0" dirty="0">
                <a:latin typeface="標楷體" panose="03000509000000000000" pitchFamily="65" charset="-120"/>
                <a:ea typeface="標楷體" panose="03000509000000000000" pitchFamily="65" charset="-120"/>
              </a:rPr>
              <a:t>與</a:t>
            </a:r>
            <a:r>
              <a:rPr lang="en-US" altLang="zh-TW" sz="3600" kern="0" dirty="0">
                <a:latin typeface="標楷體" panose="03000509000000000000" pitchFamily="65" charset="-120"/>
                <a:ea typeface="標楷體" panose="03000509000000000000" pitchFamily="65" charset="-120"/>
              </a:rPr>
              <a:t>CAN-L</a:t>
            </a:r>
            <a:r>
              <a:rPr lang="zh-TW" altLang="en-US" sz="3600" kern="0" dirty="0">
                <a:latin typeface="標楷體" panose="03000509000000000000" pitchFamily="65" charset="-120"/>
                <a:ea typeface="標楷體" panose="03000509000000000000" pitchFamily="65" charset="-120"/>
              </a:rPr>
              <a:t>的電壓均為</a:t>
            </a:r>
            <a:r>
              <a:rPr lang="en-US" altLang="zh-TW" sz="3600" kern="0" dirty="0">
                <a:latin typeface="標楷體" panose="03000509000000000000" pitchFamily="65" charset="-120"/>
                <a:ea typeface="標楷體" panose="03000509000000000000" pitchFamily="65" charset="-120"/>
              </a:rPr>
              <a:t>2.5V</a:t>
            </a:r>
            <a:r>
              <a:rPr lang="zh-TW" altLang="en-US" sz="3600" kern="0" dirty="0">
                <a:latin typeface="標楷體" panose="03000509000000000000" pitchFamily="65" charset="-120"/>
                <a:ea typeface="標楷體" panose="03000509000000000000" pitchFamily="65" charset="-120"/>
              </a:rPr>
              <a:t> → </a:t>
            </a:r>
            <a:r>
              <a:rPr lang="en-US" altLang="zh-TW" sz="3600" kern="0" dirty="0">
                <a:latin typeface="標楷體" panose="03000509000000000000" pitchFamily="65" charset="-120"/>
                <a:ea typeface="標楷體" panose="03000509000000000000" pitchFamily="65" charset="-120"/>
              </a:rPr>
              <a:t>1</a:t>
            </a:r>
            <a:endParaRPr kumimoji="1" lang="en-US" altLang="zh-TW" sz="36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1" lang="en-US" altLang="zh-TW" sz="18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3600" kern="0" dirty="0">
                <a:latin typeface="標楷體" panose="03000509000000000000" pitchFamily="65" charset="-120"/>
                <a:ea typeface="標楷體" panose="03000509000000000000" pitchFamily="65" charset="-120"/>
              </a:rPr>
              <a:t>CAN-H</a:t>
            </a:r>
            <a:r>
              <a:rPr lang="zh-TW" altLang="en-US" sz="3600" kern="0" dirty="0">
                <a:latin typeface="標楷體" panose="03000509000000000000" pitchFamily="65" charset="-120"/>
                <a:ea typeface="標楷體" panose="03000509000000000000" pitchFamily="65" charset="-120"/>
              </a:rPr>
              <a:t> </a:t>
            </a:r>
            <a:r>
              <a:rPr lang="en-US" altLang="zh-TW" sz="3600" kern="0" dirty="0">
                <a:latin typeface="標楷體" panose="03000509000000000000" pitchFamily="65" charset="-120"/>
                <a:ea typeface="標楷體" panose="03000509000000000000" pitchFamily="65" charset="-120"/>
              </a:rPr>
              <a:t>=</a:t>
            </a:r>
            <a:r>
              <a:rPr lang="zh-TW" altLang="en-US" sz="3600" kern="0" dirty="0">
                <a:latin typeface="標楷體" panose="03000509000000000000" pitchFamily="65" charset="-120"/>
                <a:ea typeface="標楷體" panose="03000509000000000000" pitchFamily="65" charset="-120"/>
              </a:rPr>
              <a:t> </a:t>
            </a:r>
            <a:r>
              <a:rPr lang="en-US" altLang="zh-TW" sz="3600" kern="0" dirty="0">
                <a:latin typeface="標楷體" panose="03000509000000000000" pitchFamily="65" charset="-120"/>
                <a:ea typeface="標楷體" panose="03000509000000000000" pitchFamily="65" charset="-120"/>
              </a:rPr>
              <a:t>3.5V</a:t>
            </a:r>
            <a:r>
              <a:rPr lang="zh-TW" altLang="en-US" sz="3600" kern="0" dirty="0">
                <a:latin typeface="標楷體" panose="03000509000000000000" pitchFamily="65" charset="-120"/>
                <a:ea typeface="標楷體" panose="03000509000000000000" pitchFamily="65" charset="-120"/>
              </a:rPr>
              <a:t>與</a:t>
            </a:r>
            <a:r>
              <a:rPr lang="en-US" altLang="zh-TW" sz="3600" kern="0" dirty="0">
                <a:latin typeface="標楷體" panose="03000509000000000000" pitchFamily="65" charset="-120"/>
                <a:ea typeface="標楷體" panose="03000509000000000000" pitchFamily="65" charset="-120"/>
              </a:rPr>
              <a:t>CAN-L</a:t>
            </a:r>
            <a:r>
              <a:rPr lang="zh-TW" altLang="en-US" sz="3600" kern="0" dirty="0">
                <a:latin typeface="標楷體" panose="03000509000000000000" pitchFamily="65" charset="-120"/>
                <a:ea typeface="標楷體" panose="03000509000000000000" pitchFamily="65" charset="-120"/>
              </a:rPr>
              <a:t> </a:t>
            </a:r>
            <a:r>
              <a:rPr lang="en-US" altLang="zh-TW" sz="3600" kern="0" dirty="0">
                <a:latin typeface="標楷體" panose="03000509000000000000" pitchFamily="65" charset="-120"/>
                <a:ea typeface="標楷體" panose="03000509000000000000" pitchFamily="65" charset="-120"/>
              </a:rPr>
              <a:t>=</a:t>
            </a:r>
            <a:r>
              <a:rPr lang="zh-TW" altLang="en-US" sz="3600" kern="0" dirty="0">
                <a:latin typeface="標楷體" panose="03000509000000000000" pitchFamily="65" charset="-120"/>
                <a:ea typeface="標楷體" panose="03000509000000000000" pitchFamily="65" charset="-120"/>
              </a:rPr>
              <a:t> </a:t>
            </a:r>
            <a:r>
              <a:rPr lang="en-US" altLang="zh-TW" sz="3600" kern="0" dirty="0">
                <a:latin typeface="標楷體" panose="03000509000000000000" pitchFamily="65" charset="-120"/>
                <a:ea typeface="標楷體" panose="03000509000000000000" pitchFamily="65" charset="-120"/>
              </a:rPr>
              <a:t>1.5V</a:t>
            </a:r>
            <a:r>
              <a:rPr lang="zh-TW" altLang="en-US" sz="3600" kern="0" dirty="0">
                <a:latin typeface="標楷體" panose="03000509000000000000" pitchFamily="65" charset="-120"/>
                <a:ea typeface="標楷體" panose="03000509000000000000" pitchFamily="65" charset="-120"/>
              </a:rPr>
              <a:t> → </a:t>
            </a:r>
            <a:r>
              <a:rPr lang="en-US" altLang="zh-TW" sz="3600" kern="0" dirty="0">
                <a:latin typeface="標楷體" panose="03000509000000000000" pitchFamily="65" charset="-120"/>
                <a:ea typeface="標楷體" panose="03000509000000000000" pitchFamily="65" charset="-120"/>
              </a:rPr>
              <a:t>0</a:t>
            </a:r>
            <a:endParaRPr kumimoji="1" lang="en-US" altLang="zh-TW" sz="16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88836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文字方塊 5"/>
          <p:cNvSpPr txBox="1">
            <a:spLocks noChangeArrowheads="1"/>
          </p:cNvSpPr>
          <p:nvPr/>
        </p:nvSpPr>
        <p:spPr bwMode="auto">
          <a:xfrm>
            <a:off x="1258888" y="333375"/>
            <a:ext cx="6697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5400" kern="0" dirty="0">
                <a:solidFill>
                  <a:srgbClr val="0000CC"/>
                </a:solidFill>
                <a:latin typeface="標楷體" panose="03000509000000000000" pitchFamily="65" charset="-120"/>
                <a:ea typeface="標楷體" panose="03000509000000000000" pitchFamily="65" charset="-120"/>
              </a:rPr>
              <a:t>訊息類型</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4" name="文字方塊 14"/>
          <p:cNvSpPr txBox="1">
            <a:spLocks noChangeArrowheads="1"/>
          </p:cNvSpPr>
          <p:nvPr/>
        </p:nvSpPr>
        <p:spPr bwMode="auto">
          <a:xfrm>
            <a:off x="1403561" y="2217470"/>
            <a:ext cx="640831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fontAlgn="auto" hangingPunct="1">
              <a:spcBef>
                <a:spcPts val="0"/>
              </a:spcBef>
              <a:spcAft>
                <a:spcPts val="0"/>
              </a:spcAft>
              <a:defRPr/>
            </a:pPr>
            <a:r>
              <a:rPr lang="en-US" altLang="zh-TW" sz="4000" kern="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傳送資料的資料訊框</a:t>
            </a:r>
            <a:endParaRPr kumimoji="1" lang="en-US" altLang="zh-TW" sz="40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1" lang="en-US" altLang="zh-TW" sz="18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4000" kern="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徵求傳送資料的遠程訊框</a:t>
            </a:r>
            <a:endParaRPr lang="en-US" altLang="zh-TW" sz="4000" kern="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endParaRPr kumimoji="1" lang="en-US" altLang="zh-TW"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4000" kern="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報告錯誤的錯誤訊框</a:t>
            </a:r>
            <a:endParaRPr lang="en-US" altLang="zh-TW" sz="4000" kern="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endParaRPr kumimoji="1" lang="en-US" altLang="zh-TW"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4000" kern="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要求延遲的過載訊框</a:t>
            </a:r>
            <a:endParaRPr lang="zh-TW" altLang="zh-TW" sz="4000" dirty="0">
              <a:latin typeface="標楷體" panose="03000509000000000000" pitchFamily="65" charset="-120"/>
              <a:ea typeface="標楷體" panose="03000509000000000000" pitchFamily="65" charset="-120"/>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5</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32308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604" y="1921396"/>
            <a:ext cx="9105900" cy="571500"/>
          </a:xfrm>
          <a:prstGeom prst="rect">
            <a:avLst/>
          </a:prstGeom>
        </p:spPr>
      </p:pic>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6</a:t>
            </a:r>
            <a:endParaRPr lang="zh-TW" altLang="en-US" sz="2800" dirty="0">
              <a:latin typeface="標楷體" panose="03000509000000000000" pitchFamily="65" charset="-120"/>
              <a:ea typeface="標楷體" panose="03000509000000000000" pitchFamily="65" charset="-120"/>
            </a:endParaRPr>
          </a:p>
        </p:txBody>
      </p:sp>
      <p:sp>
        <p:nvSpPr>
          <p:cNvPr id="15" name="Content Placeholder 2"/>
          <p:cNvSpPr txBox="1">
            <a:spLocks/>
          </p:cNvSpPr>
          <p:nvPr/>
        </p:nvSpPr>
        <p:spPr bwMode="auto">
          <a:xfrm>
            <a:off x="1238250" y="2699601"/>
            <a:ext cx="575910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Start of Frame</a:t>
            </a:r>
            <a:r>
              <a:rPr kumimoji="0" lang="zh-TW" altLang="en-US" dirty="0">
                <a:solidFill>
                  <a:schemeClr val="tx1"/>
                </a:solidFill>
                <a:latin typeface="標楷體" panose="03000509000000000000" pitchFamily="65" charset="-120"/>
                <a:ea typeface="標楷體" panose="03000509000000000000" pitchFamily="65" charset="-120"/>
              </a:rPr>
              <a:t>：</a:t>
            </a:r>
            <a:r>
              <a:rPr kumimoji="0" lang="en-US" altLang="zh-TW" dirty="0">
                <a:solidFill>
                  <a:schemeClr val="tx1"/>
                </a:solidFill>
                <a:latin typeface="標楷體" panose="03000509000000000000" pitchFamily="65" charset="-120"/>
                <a:ea typeface="標楷體" panose="03000509000000000000" pitchFamily="65" charset="-120"/>
              </a:rPr>
              <a:t>dominant</a:t>
            </a:r>
          </a:p>
          <a:p>
            <a:pPr lvl="1" algn="l"/>
            <a:r>
              <a:rPr kumimoji="0" lang="en-US" altLang="zh-TW" dirty="0">
                <a:solidFill>
                  <a:schemeClr val="tx1"/>
                </a:solidFill>
                <a:latin typeface="標楷體" panose="03000509000000000000" pitchFamily="65" charset="-120"/>
                <a:ea typeface="標楷體" panose="03000509000000000000" pitchFamily="65" charset="-120"/>
              </a:rPr>
              <a:t>•12</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Arbitration Field</a:t>
            </a:r>
          </a:p>
          <a:p>
            <a:pPr lvl="2" algn="l"/>
            <a:r>
              <a:rPr kumimoji="0" lang="en-US" altLang="zh-TW" dirty="0">
                <a:solidFill>
                  <a:schemeClr val="tx1"/>
                </a:solidFill>
                <a:latin typeface="標楷體" panose="03000509000000000000" pitchFamily="65" charset="-120"/>
                <a:ea typeface="標楷體" panose="03000509000000000000" pitchFamily="65" charset="-120"/>
              </a:rPr>
              <a:t>11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Identifier</a:t>
            </a:r>
            <a:r>
              <a:rPr kumimoji="0" lang="zh-TW" altLang="en-US" dirty="0">
                <a:solidFill>
                  <a:schemeClr val="tx1"/>
                </a:solidFill>
                <a:latin typeface="標楷體" panose="03000509000000000000" pitchFamily="65" charset="-120"/>
                <a:ea typeface="標楷體" panose="03000509000000000000" pitchFamily="65" charset="-120"/>
              </a:rPr>
              <a:t>：訊息識別，區別不同訊息類型</a:t>
            </a:r>
            <a:endParaRPr kumimoji="0" lang="en-US" altLang="zh-TW" dirty="0">
              <a:solidFill>
                <a:schemeClr val="tx1"/>
              </a:solidFill>
              <a:latin typeface="標楷體" panose="03000509000000000000" pitchFamily="65" charset="-120"/>
              <a:ea typeface="標楷體" panose="03000509000000000000" pitchFamily="65" charset="-120"/>
            </a:endParaRP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RTR</a:t>
            </a:r>
            <a:r>
              <a:rPr kumimoji="0" lang="zh-TW" altLang="en-US" dirty="0">
                <a:solidFill>
                  <a:schemeClr val="tx1"/>
                </a:solidFill>
                <a:latin typeface="標楷體" panose="03000509000000000000" pitchFamily="65" charset="-120"/>
                <a:ea typeface="標楷體" panose="03000509000000000000" pitchFamily="65" charset="-120"/>
              </a:rPr>
              <a:t>：遠程傳輸請求，</a:t>
            </a:r>
            <a:r>
              <a:rPr kumimoji="0" lang="en-US" altLang="zh-TW" dirty="0">
                <a:solidFill>
                  <a:schemeClr val="tx1"/>
                </a:solidFill>
                <a:latin typeface="標楷體" panose="03000509000000000000" pitchFamily="65" charset="-120"/>
                <a:ea typeface="標楷體" panose="03000509000000000000" pitchFamily="65" charset="-120"/>
              </a:rPr>
              <a:t>dominant</a:t>
            </a:r>
          </a:p>
          <a:p>
            <a:pPr lvl="1" algn="l"/>
            <a:r>
              <a:rPr kumimoji="0" lang="en-US" altLang="zh-TW" dirty="0">
                <a:solidFill>
                  <a:schemeClr val="tx1"/>
                </a:solidFill>
                <a:latin typeface="標楷體" panose="03000509000000000000" pitchFamily="65" charset="-120"/>
                <a:ea typeface="標楷體" panose="03000509000000000000" pitchFamily="65" charset="-120"/>
              </a:rPr>
              <a:t>•6</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Control Field</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IDE</a:t>
            </a:r>
            <a:r>
              <a:rPr kumimoji="0" lang="zh-TW" altLang="en-US" dirty="0">
                <a:solidFill>
                  <a:schemeClr val="tx1"/>
                </a:solidFill>
                <a:latin typeface="標楷體" panose="03000509000000000000" pitchFamily="65" charset="-120"/>
                <a:ea typeface="標楷體" panose="03000509000000000000" pitchFamily="65" charset="-120"/>
              </a:rPr>
              <a:t>：訊息識別擴展，</a:t>
            </a:r>
            <a:r>
              <a:rPr kumimoji="0" lang="en-US" altLang="zh-TW" dirty="0">
                <a:solidFill>
                  <a:schemeClr val="tx1"/>
                </a:solidFill>
                <a:latin typeface="標楷體" panose="03000509000000000000" pitchFamily="65" charset="-120"/>
                <a:ea typeface="標楷體" panose="03000509000000000000" pitchFamily="65" charset="-120"/>
              </a:rPr>
              <a:t>dominant</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RB0</a:t>
            </a:r>
            <a:r>
              <a:rPr kumimoji="0" lang="zh-TW" altLang="en-US" dirty="0">
                <a:solidFill>
                  <a:schemeClr val="tx1"/>
                </a:solidFill>
                <a:latin typeface="標楷體" panose="03000509000000000000" pitchFamily="65" charset="-120"/>
                <a:ea typeface="標楷體" panose="03000509000000000000" pitchFamily="65" charset="-120"/>
              </a:rPr>
              <a:t>：保留，</a:t>
            </a:r>
            <a:r>
              <a:rPr kumimoji="0" lang="en-US" altLang="zh-TW" dirty="0">
                <a:solidFill>
                  <a:schemeClr val="tx1"/>
                </a:solidFill>
                <a:latin typeface="標楷體" panose="03000509000000000000" pitchFamily="65" charset="-120"/>
                <a:ea typeface="標楷體" panose="03000509000000000000" pitchFamily="65" charset="-120"/>
              </a:rPr>
              <a:t>dominant</a:t>
            </a:r>
          </a:p>
          <a:p>
            <a:pPr lvl="2" algn="l"/>
            <a:r>
              <a:rPr kumimoji="0" lang="en-US" altLang="zh-TW" dirty="0">
                <a:solidFill>
                  <a:schemeClr val="tx1"/>
                </a:solidFill>
                <a:latin typeface="標楷體" panose="03000509000000000000" pitchFamily="65" charset="-120"/>
                <a:ea typeface="標楷體" panose="03000509000000000000" pitchFamily="65" charset="-120"/>
              </a:rPr>
              <a:t>4</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DLC</a:t>
            </a:r>
            <a:r>
              <a:rPr kumimoji="0" lang="zh-TW" altLang="en-US" dirty="0">
                <a:solidFill>
                  <a:schemeClr val="tx1"/>
                </a:solidFill>
                <a:latin typeface="標楷體" panose="03000509000000000000" pitchFamily="65" charset="-120"/>
                <a:ea typeface="標楷體" panose="03000509000000000000" pitchFamily="65" charset="-120"/>
              </a:rPr>
              <a:t>：資料長度</a:t>
            </a:r>
            <a:endParaRPr kumimoji="0" lang="en-US" altLang="zh-TW" dirty="0">
              <a:solidFill>
                <a:schemeClr val="tx1"/>
              </a:solidFill>
              <a:latin typeface="標楷體" panose="03000509000000000000" pitchFamily="65" charset="-120"/>
              <a:ea typeface="標楷體" panose="03000509000000000000" pitchFamily="65" charset="-120"/>
            </a:endParaRPr>
          </a:p>
          <a:p>
            <a:pPr lvl="1" algn="l"/>
            <a:r>
              <a:rPr kumimoji="0" lang="en-US" altLang="zh-TW" dirty="0">
                <a:solidFill>
                  <a:schemeClr val="tx1"/>
                </a:solidFill>
                <a:latin typeface="標楷體" panose="03000509000000000000" pitchFamily="65" charset="-120"/>
                <a:ea typeface="標楷體" panose="03000509000000000000" pitchFamily="65" charset="-120"/>
              </a:rPr>
              <a:t>•0~8</a:t>
            </a:r>
            <a:r>
              <a:rPr kumimoji="0" lang="zh-TW" altLang="en-US" dirty="0">
                <a:solidFill>
                  <a:schemeClr val="tx1"/>
                </a:solidFill>
                <a:latin typeface="標楷體" panose="03000509000000000000" pitchFamily="65" charset="-120"/>
                <a:ea typeface="標楷體" panose="03000509000000000000" pitchFamily="65" charset="-120"/>
              </a:rPr>
              <a:t>位元組的</a:t>
            </a:r>
            <a:r>
              <a:rPr kumimoji="0" lang="en-US" altLang="zh-TW" dirty="0">
                <a:solidFill>
                  <a:schemeClr val="tx1"/>
                </a:solidFill>
                <a:latin typeface="標楷體" panose="03000509000000000000" pitchFamily="65" charset="-120"/>
                <a:ea typeface="標楷體" panose="03000509000000000000" pitchFamily="65" charset="-120"/>
              </a:rPr>
              <a:t>Data Field</a:t>
            </a:r>
          </a:p>
          <a:p>
            <a:pPr lvl="1" algn="l"/>
            <a:r>
              <a:rPr kumimoji="0" lang="en-US" altLang="zh-TW" dirty="0">
                <a:solidFill>
                  <a:schemeClr val="tx1"/>
                </a:solidFill>
                <a:latin typeface="標楷體" panose="03000509000000000000" pitchFamily="65" charset="-120"/>
                <a:ea typeface="標楷體" panose="03000509000000000000" pitchFamily="65" charset="-120"/>
              </a:rPr>
              <a:t>•16</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 Field</a:t>
            </a:r>
          </a:p>
          <a:p>
            <a:pPr lvl="2" algn="l"/>
            <a:r>
              <a:rPr kumimoji="0" lang="en-US" altLang="zh-TW" dirty="0">
                <a:solidFill>
                  <a:schemeClr val="tx1"/>
                </a:solidFill>
                <a:latin typeface="標楷體" panose="03000509000000000000" pitchFamily="65" charset="-120"/>
                <a:ea typeface="標楷體" panose="03000509000000000000" pitchFamily="65" charset="-120"/>
              </a:rPr>
              <a:t>15</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a:t>
            </a:r>
            <a:r>
              <a:rPr kumimoji="0" lang="zh-TW" altLang="en-US" dirty="0">
                <a:solidFill>
                  <a:schemeClr val="tx1"/>
                </a:solidFill>
                <a:latin typeface="標楷體" panose="03000509000000000000" pitchFamily="65" charset="-120"/>
                <a:ea typeface="標楷體" panose="03000509000000000000" pitchFamily="65" charset="-120"/>
              </a:rPr>
              <a:t>分隔符：</a:t>
            </a:r>
            <a:r>
              <a:rPr kumimoji="0" lang="en-US" altLang="zh-TW" dirty="0">
                <a:solidFill>
                  <a:schemeClr val="tx1"/>
                </a:solidFill>
                <a:latin typeface="標楷體" panose="03000509000000000000" pitchFamily="65" charset="-120"/>
                <a:ea typeface="標楷體" panose="03000509000000000000" pitchFamily="65" charset="-120"/>
              </a:rPr>
              <a:t>Recessive</a:t>
            </a:r>
          </a:p>
          <a:p>
            <a:pPr lvl="1" algn="l"/>
            <a:r>
              <a:rPr kumimoji="0" lang="en-US" altLang="zh-TW" dirty="0">
                <a:solidFill>
                  <a:schemeClr val="tx1"/>
                </a:solidFill>
                <a:latin typeface="標楷體" panose="03000509000000000000" pitchFamily="65" charset="-120"/>
                <a:ea typeface="標楷體" panose="03000509000000000000" pitchFamily="65" charset="-120"/>
              </a:rPr>
              <a:t>•2</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ACK Field</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ACK</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ACK</a:t>
            </a:r>
            <a:r>
              <a:rPr kumimoji="0" lang="zh-TW" altLang="en-US" dirty="0">
                <a:solidFill>
                  <a:schemeClr val="tx1"/>
                </a:solidFill>
                <a:latin typeface="標楷體" panose="03000509000000000000" pitchFamily="65" charset="-120"/>
                <a:ea typeface="標楷體" panose="03000509000000000000" pitchFamily="65" charset="-120"/>
              </a:rPr>
              <a:t>分隔符：</a:t>
            </a:r>
            <a:r>
              <a:rPr kumimoji="0" lang="en-US" altLang="zh-TW" dirty="0">
                <a:solidFill>
                  <a:schemeClr val="tx1"/>
                </a:solidFill>
                <a:latin typeface="標楷體" panose="03000509000000000000" pitchFamily="65" charset="-120"/>
                <a:ea typeface="標楷體" panose="03000509000000000000" pitchFamily="65" charset="-120"/>
              </a:rPr>
              <a:t>Recessive</a:t>
            </a:r>
          </a:p>
          <a:p>
            <a:pPr lvl="1" algn="l"/>
            <a:r>
              <a:rPr kumimoji="0" lang="en-US" altLang="zh-TW" dirty="0">
                <a:solidFill>
                  <a:schemeClr val="tx1"/>
                </a:solidFill>
                <a:latin typeface="標楷體" panose="03000509000000000000" pitchFamily="65" charset="-120"/>
                <a:ea typeface="標楷體" panose="03000509000000000000" pitchFamily="65" charset="-120"/>
              </a:rPr>
              <a:t>•7</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End of Frame</a:t>
            </a:r>
            <a:r>
              <a:rPr kumimoji="0" lang="zh-TW" altLang="en-US" dirty="0">
                <a:solidFill>
                  <a:schemeClr val="tx1"/>
                </a:solidFill>
                <a:latin typeface="標楷體" panose="03000509000000000000" pitchFamily="65" charset="-120"/>
                <a:ea typeface="標楷體" panose="03000509000000000000" pitchFamily="65" charset="-120"/>
              </a:rPr>
              <a:t>：</a:t>
            </a:r>
            <a:r>
              <a:rPr kumimoji="0" lang="en-US" altLang="zh-TW" dirty="0">
                <a:solidFill>
                  <a:schemeClr val="tx1"/>
                </a:solidFill>
                <a:latin typeface="標楷體" panose="03000509000000000000" pitchFamily="65" charset="-120"/>
                <a:ea typeface="標楷體" panose="03000509000000000000" pitchFamily="65" charset="-120"/>
              </a:rPr>
              <a:t>Recessive</a:t>
            </a:r>
          </a:p>
        </p:txBody>
      </p:sp>
      <p:sp>
        <p:nvSpPr>
          <p:cNvPr id="3083" name="文字方塊 5"/>
          <p:cNvSpPr txBox="1">
            <a:spLocks noChangeArrowheads="1"/>
          </p:cNvSpPr>
          <p:nvPr/>
        </p:nvSpPr>
        <p:spPr bwMode="auto">
          <a:xfrm>
            <a:off x="1475656" y="333375"/>
            <a:ext cx="7412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a:t>
            </a:r>
            <a:r>
              <a:rPr lang="zh-TW" altLang="en-US" sz="5400" kern="0" dirty="0">
                <a:solidFill>
                  <a:srgbClr val="0000CC"/>
                </a:solidFill>
                <a:latin typeface="標楷體" panose="03000509000000000000" pitchFamily="65" charset="-120"/>
                <a:ea typeface="標楷體" panose="03000509000000000000" pitchFamily="65" charset="-120"/>
              </a:rPr>
              <a:t>的標準資料訊框格式</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40607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604" y="1921396"/>
            <a:ext cx="9105900" cy="571500"/>
          </a:xfrm>
          <a:prstGeom prst="rect">
            <a:avLst/>
          </a:prstGeom>
        </p:spPr>
      </p:pic>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7</a:t>
            </a:r>
            <a:endParaRPr lang="zh-TW" altLang="en-US" sz="2800" dirty="0">
              <a:latin typeface="標楷體" panose="03000509000000000000" pitchFamily="65" charset="-120"/>
              <a:ea typeface="標楷體" panose="03000509000000000000" pitchFamily="65" charset="-120"/>
            </a:endParaRPr>
          </a:p>
        </p:txBody>
      </p:sp>
      <p:sp>
        <p:nvSpPr>
          <p:cNvPr id="15" name="Content Placeholder 2"/>
          <p:cNvSpPr txBox="1">
            <a:spLocks/>
          </p:cNvSpPr>
          <p:nvPr/>
        </p:nvSpPr>
        <p:spPr bwMode="auto">
          <a:xfrm>
            <a:off x="1238250" y="2699601"/>
            <a:ext cx="575910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Start of Frame</a:t>
            </a:r>
            <a:r>
              <a:rPr kumimoji="0" lang="zh-TW" altLang="en-US" dirty="0">
                <a:solidFill>
                  <a:schemeClr val="tx1"/>
                </a:solidFill>
                <a:latin typeface="標楷體" panose="03000509000000000000" pitchFamily="65" charset="-120"/>
                <a:ea typeface="標楷體" panose="03000509000000000000" pitchFamily="65" charset="-120"/>
              </a:rPr>
              <a:t>：</a:t>
            </a:r>
            <a:r>
              <a:rPr kumimoji="0" lang="en-US" altLang="zh-TW" dirty="0">
                <a:solidFill>
                  <a:schemeClr val="tx1"/>
                </a:solidFill>
                <a:latin typeface="標楷體" panose="03000509000000000000" pitchFamily="65" charset="-120"/>
                <a:ea typeface="標楷體" panose="03000509000000000000" pitchFamily="65" charset="-120"/>
              </a:rPr>
              <a:t>dominant</a:t>
            </a:r>
          </a:p>
          <a:p>
            <a:pPr lvl="1" algn="l"/>
            <a:r>
              <a:rPr kumimoji="0" lang="en-US" altLang="zh-TW" dirty="0">
                <a:solidFill>
                  <a:schemeClr val="tx1"/>
                </a:solidFill>
                <a:latin typeface="標楷體" panose="03000509000000000000" pitchFamily="65" charset="-120"/>
                <a:ea typeface="標楷體" panose="03000509000000000000" pitchFamily="65" charset="-120"/>
              </a:rPr>
              <a:t>•12</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Arbitration Field</a:t>
            </a:r>
          </a:p>
          <a:p>
            <a:pPr lvl="2" algn="l"/>
            <a:r>
              <a:rPr kumimoji="0" lang="en-US" altLang="zh-TW" dirty="0">
                <a:solidFill>
                  <a:schemeClr val="tx1"/>
                </a:solidFill>
                <a:latin typeface="標楷體" panose="03000509000000000000" pitchFamily="65" charset="-120"/>
                <a:ea typeface="標楷體" panose="03000509000000000000" pitchFamily="65" charset="-120"/>
              </a:rPr>
              <a:t>11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Identifier</a:t>
            </a:r>
            <a:r>
              <a:rPr kumimoji="0" lang="zh-TW" altLang="en-US" dirty="0">
                <a:solidFill>
                  <a:schemeClr val="tx1"/>
                </a:solidFill>
                <a:latin typeface="標楷體" panose="03000509000000000000" pitchFamily="65" charset="-120"/>
                <a:ea typeface="標楷體" panose="03000509000000000000" pitchFamily="65" charset="-120"/>
              </a:rPr>
              <a:t>：訊息識別，區別不同訊息類型</a:t>
            </a:r>
            <a:endParaRPr kumimoji="0" lang="en-US" altLang="zh-TW" dirty="0">
              <a:solidFill>
                <a:schemeClr val="tx1"/>
              </a:solidFill>
              <a:latin typeface="標楷體" panose="03000509000000000000" pitchFamily="65" charset="-120"/>
              <a:ea typeface="標楷體" panose="03000509000000000000" pitchFamily="65" charset="-120"/>
            </a:endParaRP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RTR</a:t>
            </a:r>
            <a:r>
              <a:rPr kumimoji="0" lang="zh-TW" altLang="en-US" dirty="0">
                <a:solidFill>
                  <a:schemeClr val="tx1"/>
                </a:solidFill>
                <a:latin typeface="標楷體" panose="03000509000000000000" pitchFamily="65" charset="-120"/>
                <a:ea typeface="標楷體" panose="03000509000000000000" pitchFamily="65" charset="-120"/>
              </a:rPr>
              <a:t>：遠程傳輸請求，</a:t>
            </a:r>
            <a:r>
              <a:rPr kumimoji="0" lang="en-US" altLang="zh-TW" dirty="0">
                <a:solidFill>
                  <a:schemeClr val="tx1"/>
                </a:solidFill>
                <a:latin typeface="標楷體" panose="03000509000000000000" pitchFamily="65" charset="-120"/>
                <a:ea typeface="標楷體" panose="03000509000000000000" pitchFamily="65" charset="-120"/>
              </a:rPr>
              <a:t>dominant </a:t>
            </a:r>
            <a:r>
              <a:rPr kumimoji="0" lang="en-US" altLang="zh-TW" dirty="0">
                <a:solidFill>
                  <a:srgbClr val="FF0000"/>
                </a:solidFill>
                <a:latin typeface="標楷體" panose="03000509000000000000" pitchFamily="65" charset="-120"/>
                <a:ea typeface="標楷體" panose="03000509000000000000" pitchFamily="65" charset="-120"/>
              </a:rPr>
              <a:t>Recessive</a:t>
            </a:r>
          </a:p>
          <a:p>
            <a:pPr lvl="1" algn="l"/>
            <a:r>
              <a:rPr kumimoji="0" lang="en-US" altLang="zh-TW" dirty="0">
                <a:solidFill>
                  <a:schemeClr val="tx1"/>
                </a:solidFill>
                <a:latin typeface="標楷體" panose="03000509000000000000" pitchFamily="65" charset="-120"/>
                <a:ea typeface="標楷體" panose="03000509000000000000" pitchFamily="65" charset="-120"/>
              </a:rPr>
              <a:t>•6</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Control Field</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IDE</a:t>
            </a:r>
            <a:r>
              <a:rPr kumimoji="0" lang="zh-TW" altLang="en-US" dirty="0">
                <a:solidFill>
                  <a:schemeClr val="tx1"/>
                </a:solidFill>
                <a:latin typeface="標楷體" panose="03000509000000000000" pitchFamily="65" charset="-120"/>
                <a:ea typeface="標楷體" panose="03000509000000000000" pitchFamily="65" charset="-120"/>
              </a:rPr>
              <a:t>：訊息識別擴展，</a:t>
            </a:r>
            <a:r>
              <a:rPr kumimoji="0" lang="en-US" altLang="zh-TW" dirty="0">
                <a:solidFill>
                  <a:schemeClr val="tx1"/>
                </a:solidFill>
                <a:latin typeface="標楷體" panose="03000509000000000000" pitchFamily="65" charset="-120"/>
                <a:ea typeface="標楷體" panose="03000509000000000000" pitchFamily="65" charset="-120"/>
              </a:rPr>
              <a:t>dominant</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RB0</a:t>
            </a:r>
            <a:r>
              <a:rPr kumimoji="0" lang="zh-TW" altLang="en-US" dirty="0">
                <a:solidFill>
                  <a:schemeClr val="tx1"/>
                </a:solidFill>
                <a:latin typeface="標楷體" panose="03000509000000000000" pitchFamily="65" charset="-120"/>
                <a:ea typeface="標楷體" panose="03000509000000000000" pitchFamily="65" charset="-120"/>
              </a:rPr>
              <a:t>：保留，</a:t>
            </a:r>
            <a:r>
              <a:rPr kumimoji="0" lang="en-US" altLang="zh-TW" dirty="0">
                <a:solidFill>
                  <a:schemeClr val="tx1"/>
                </a:solidFill>
                <a:latin typeface="標楷體" panose="03000509000000000000" pitchFamily="65" charset="-120"/>
                <a:ea typeface="標楷體" panose="03000509000000000000" pitchFamily="65" charset="-120"/>
              </a:rPr>
              <a:t>dominant</a:t>
            </a:r>
          </a:p>
          <a:p>
            <a:pPr lvl="2" algn="l"/>
            <a:r>
              <a:rPr kumimoji="0" lang="en-US" altLang="zh-TW" dirty="0">
                <a:solidFill>
                  <a:schemeClr val="tx1"/>
                </a:solidFill>
                <a:latin typeface="標楷體" panose="03000509000000000000" pitchFamily="65" charset="-120"/>
                <a:ea typeface="標楷體" panose="03000509000000000000" pitchFamily="65" charset="-120"/>
              </a:rPr>
              <a:t>4</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DLC</a:t>
            </a:r>
            <a:r>
              <a:rPr kumimoji="0" lang="zh-TW" altLang="en-US" dirty="0">
                <a:solidFill>
                  <a:schemeClr val="tx1"/>
                </a:solidFill>
                <a:latin typeface="標楷體" panose="03000509000000000000" pitchFamily="65" charset="-120"/>
                <a:ea typeface="標楷體" panose="03000509000000000000" pitchFamily="65" charset="-120"/>
              </a:rPr>
              <a:t>：資料長度</a:t>
            </a:r>
            <a:r>
              <a:rPr kumimoji="0" lang="en-US"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需回傳資料的</a:t>
            </a:r>
            <a:r>
              <a:rPr kumimoji="0" lang="en-US" altLang="zh-TW" dirty="0">
                <a:solidFill>
                  <a:srgbClr val="FF0000"/>
                </a:solidFill>
                <a:latin typeface="標楷體" panose="03000509000000000000" pitchFamily="65" charset="-120"/>
                <a:ea typeface="標楷體" panose="03000509000000000000" pitchFamily="65" charset="-120"/>
              </a:rPr>
              <a:t>Data Bytes)</a:t>
            </a:r>
          </a:p>
          <a:p>
            <a:pPr lvl="1" algn="l"/>
            <a:r>
              <a:rPr kumimoji="0" lang="en-US" altLang="zh-TW" dirty="0">
                <a:solidFill>
                  <a:schemeClr val="tx1"/>
                </a:solidFill>
                <a:latin typeface="標楷體" panose="03000509000000000000" pitchFamily="65" charset="-120"/>
                <a:ea typeface="標楷體" panose="03000509000000000000" pitchFamily="65" charset="-120"/>
              </a:rPr>
              <a:t>•0~8</a:t>
            </a:r>
            <a:r>
              <a:rPr kumimoji="0" lang="zh-TW" altLang="en-US" dirty="0">
                <a:solidFill>
                  <a:schemeClr val="tx1"/>
                </a:solidFill>
                <a:latin typeface="標楷體" panose="03000509000000000000" pitchFamily="65" charset="-120"/>
                <a:ea typeface="標楷體" panose="03000509000000000000" pitchFamily="65" charset="-120"/>
              </a:rPr>
              <a:t>位元組的</a:t>
            </a:r>
            <a:r>
              <a:rPr kumimoji="0" lang="en-US" altLang="zh-TW" dirty="0">
                <a:solidFill>
                  <a:schemeClr val="tx1"/>
                </a:solidFill>
                <a:latin typeface="標楷體" panose="03000509000000000000" pitchFamily="65" charset="-120"/>
                <a:ea typeface="標楷體" panose="03000509000000000000" pitchFamily="65" charset="-120"/>
              </a:rPr>
              <a:t>Data Field</a:t>
            </a:r>
          </a:p>
          <a:p>
            <a:pPr lvl="1" algn="l"/>
            <a:r>
              <a:rPr kumimoji="0" lang="en-US" altLang="zh-TW" dirty="0">
                <a:solidFill>
                  <a:schemeClr val="tx1"/>
                </a:solidFill>
                <a:latin typeface="標楷體" panose="03000509000000000000" pitchFamily="65" charset="-120"/>
                <a:ea typeface="標楷體" panose="03000509000000000000" pitchFamily="65" charset="-120"/>
              </a:rPr>
              <a:t>•16</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 Field</a:t>
            </a:r>
          </a:p>
          <a:p>
            <a:pPr lvl="2" algn="l"/>
            <a:r>
              <a:rPr kumimoji="0" lang="en-US" altLang="zh-TW" dirty="0">
                <a:solidFill>
                  <a:schemeClr val="tx1"/>
                </a:solidFill>
                <a:latin typeface="標楷體" panose="03000509000000000000" pitchFamily="65" charset="-120"/>
                <a:ea typeface="標楷體" panose="03000509000000000000" pitchFamily="65" charset="-120"/>
              </a:rPr>
              <a:t>15</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a:t>
            </a:r>
            <a:r>
              <a:rPr kumimoji="0" lang="zh-TW" altLang="en-US" dirty="0">
                <a:solidFill>
                  <a:schemeClr val="tx1"/>
                </a:solidFill>
                <a:latin typeface="標楷體" panose="03000509000000000000" pitchFamily="65" charset="-120"/>
                <a:ea typeface="標楷體" panose="03000509000000000000" pitchFamily="65" charset="-120"/>
              </a:rPr>
              <a:t>分隔符：</a:t>
            </a:r>
            <a:r>
              <a:rPr kumimoji="0" lang="en-US" altLang="zh-TW" dirty="0">
                <a:solidFill>
                  <a:schemeClr val="tx1"/>
                </a:solidFill>
                <a:latin typeface="標楷體" panose="03000509000000000000" pitchFamily="65" charset="-120"/>
                <a:ea typeface="標楷體" panose="03000509000000000000" pitchFamily="65" charset="-120"/>
              </a:rPr>
              <a:t>Recessive</a:t>
            </a:r>
          </a:p>
          <a:p>
            <a:pPr lvl="1" algn="l"/>
            <a:r>
              <a:rPr kumimoji="0" lang="en-US" altLang="zh-TW" dirty="0">
                <a:solidFill>
                  <a:schemeClr val="tx1"/>
                </a:solidFill>
                <a:latin typeface="標楷體" panose="03000509000000000000" pitchFamily="65" charset="-120"/>
                <a:ea typeface="標楷體" panose="03000509000000000000" pitchFamily="65" charset="-120"/>
              </a:rPr>
              <a:t>•2</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ACK Field</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ACK</a:t>
            </a:r>
          </a:p>
          <a:p>
            <a:pPr lvl="2" algn="l"/>
            <a:r>
              <a:rPr kumimoji="0" lang="en-US" altLang="zh-TW" dirty="0">
                <a:solidFill>
                  <a:schemeClr val="tx1"/>
                </a:solidFill>
                <a:latin typeface="標楷體" panose="03000509000000000000" pitchFamily="65" charset="-120"/>
                <a:ea typeface="標楷體" panose="03000509000000000000" pitchFamily="65" charset="-120"/>
              </a:rPr>
              <a:t>1</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ACK</a:t>
            </a:r>
            <a:r>
              <a:rPr kumimoji="0" lang="zh-TW" altLang="en-US" dirty="0">
                <a:solidFill>
                  <a:schemeClr val="tx1"/>
                </a:solidFill>
                <a:latin typeface="標楷體" panose="03000509000000000000" pitchFamily="65" charset="-120"/>
                <a:ea typeface="標楷體" panose="03000509000000000000" pitchFamily="65" charset="-120"/>
              </a:rPr>
              <a:t>分隔符：</a:t>
            </a:r>
            <a:r>
              <a:rPr kumimoji="0" lang="en-US" altLang="zh-TW" dirty="0">
                <a:solidFill>
                  <a:schemeClr val="tx1"/>
                </a:solidFill>
                <a:latin typeface="標楷體" panose="03000509000000000000" pitchFamily="65" charset="-120"/>
                <a:ea typeface="標楷體" panose="03000509000000000000" pitchFamily="65" charset="-120"/>
              </a:rPr>
              <a:t>Recessive</a:t>
            </a:r>
          </a:p>
          <a:p>
            <a:pPr lvl="1" algn="l"/>
            <a:r>
              <a:rPr kumimoji="0" lang="en-US" altLang="zh-TW" dirty="0">
                <a:solidFill>
                  <a:schemeClr val="tx1"/>
                </a:solidFill>
                <a:latin typeface="標楷體" panose="03000509000000000000" pitchFamily="65" charset="-120"/>
                <a:ea typeface="標楷體" panose="03000509000000000000" pitchFamily="65" charset="-120"/>
              </a:rPr>
              <a:t>•7</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End of Frame</a:t>
            </a:r>
            <a:r>
              <a:rPr kumimoji="0" lang="zh-TW" altLang="en-US" dirty="0">
                <a:solidFill>
                  <a:schemeClr val="tx1"/>
                </a:solidFill>
                <a:latin typeface="標楷體" panose="03000509000000000000" pitchFamily="65" charset="-120"/>
                <a:ea typeface="標楷體" panose="03000509000000000000" pitchFamily="65" charset="-120"/>
              </a:rPr>
              <a:t>：</a:t>
            </a:r>
            <a:r>
              <a:rPr kumimoji="0" lang="en-US" altLang="zh-TW" dirty="0">
                <a:solidFill>
                  <a:schemeClr val="tx1"/>
                </a:solidFill>
                <a:latin typeface="標楷體" panose="03000509000000000000" pitchFamily="65" charset="-120"/>
                <a:ea typeface="標楷體" panose="03000509000000000000" pitchFamily="65" charset="-120"/>
              </a:rPr>
              <a:t>Recessive</a:t>
            </a:r>
          </a:p>
        </p:txBody>
      </p:sp>
      <p:sp>
        <p:nvSpPr>
          <p:cNvPr id="3083" name="文字方塊 5"/>
          <p:cNvSpPr txBox="1">
            <a:spLocks noChangeArrowheads="1"/>
          </p:cNvSpPr>
          <p:nvPr/>
        </p:nvSpPr>
        <p:spPr bwMode="auto">
          <a:xfrm>
            <a:off x="1264095" y="333375"/>
            <a:ext cx="7412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5400" kern="0" dirty="0">
                <a:solidFill>
                  <a:srgbClr val="0000CC"/>
                </a:solidFill>
                <a:latin typeface="標楷體" panose="03000509000000000000" pitchFamily="65" charset="-120"/>
                <a:ea typeface="標楷體" panose="03000509000000000000" pitchFamily="65" charset="-120"/>
              </a:rPr>
              <a:t>遠程傳送請求訊框</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cxnSp>
        <p:nvCxnSpPr>
          <p:cNvPr id="6" name="直線接點 5"/>
          <p:cNvCxnSpPr/>
          <p:nvPr/>
        </p:nvCxnSpPr>
        <p:spPr>
          <a:xfrm>
            <a:off x="4716016" y="3573016"/>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979712" y="4797152"/>
            <a:ext cx="25202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4054005" y="1796159"/>
            <a:ext cx="532213" cy="6733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4032305" y="1771358"/>
            <a:ext cx="553913" cy="6981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5" name="直線單箭頭接點 3074"/>
          <p:cNvCxnSpPr/>
          <p:nvPr/>
        </p:nvCxnSpPr>
        <p:spPr>
          <a:xfrm flipV="1">
            <a:off x="1730368" y="1906574"/>
            <a:ext cx="192496" cy="3491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77" name="矩形 3076"/>
          <p:cNvSpPr/>
          <p:nvPr/>
        </p:nvSpPr>
        <p:spPr>
          <a:xfrm>
            <a:off x="1864100" y="1610782"/>
            <a:ext cx="300082" cy="369332"/>
          </a:xfrm>
          <a:prstGeom prst="rect">
            <a:avLst/>
          </a:prstGeom>
        </p:spPr>
        <p:txBody>
          <a:bodyPr wrap="none">
            <a:spAutoFit/>
          </a:bodyPr>
          <a:lstStyle/>
          <a:p>
            <a:r>
              <a:rPr kumimoji="0" lang="en-US" altLang="zh-TW" dirty="0">
                <a:solidFill>
                  <a:srgbClr val="FF0000"/>
                </a:solidFill>
                <a:latin typeface="標楷體" panose="03000509000000000000" pitchFamily="65" charset="-120"/>
                <a:ea typeface="標楷體" panose="03000509000000000000" pitchFamily="65" charset="-120"/>
              </a:rPr>
              <a:t>1</a:t>
            </a:r>
            <a:endParaRPr lang="zh-TW" altLang="en-US" dirty="0"/>
          </a:p>
        </p:txBody>
      </p:sp>
    </p:spTree>
    <p:extLst>
      <p:ext uri="{BB962C8B-B14F-4D97-AF65-F5344CB8AC3E}">
        <p14:creationId xmlns:p14="http://schemas.microsoft.com/office/powerpoint/2010/main" val="82731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lnSpc>
                <a:spcPct val="115000"/>
              </a:lnSpc>
              <a:spcBef>
                <a:spcPts val="2400"/>
              </a:spcBef>
              <a:spcAft>
                <a:spcPts val="600"/>
              </a:spcAft>
              <a:buNone/>
            </a:pPr>
            <a:r>
              <a:rPr lang="en">
                <a:solidFill>
                  <a:srgbClr val="1C4587"/>
                </a:solidFill>
              </a:rPr>
              <a:t>Oscilloscope Trace</a:t>
            </a:r>
          </a:p>
        </p:txBody>
      </p:sp>
      <p:sp>
        <p:nvSpPr>
          <p:cNvPr id="54" name="Shape 54"/>
          <p:cNvSpPr/>
          <p:nvPr/>
        </p:nvSpPr>
        <p:spPr>
          <a:xfrm>
            <a:off x="1133475" y="1581150"/>
            <a:ext cx="6877050" cy="4610100"/>
          </a:xfrm>
          <a:prstGeom prst="rect">
            <a:avLst/>
          </a:prstGeom>
          <a:blipFill>
            <a:blip r:embed="rId3"/>
            <a:stretch>
              <a:fillRect/>
            </a:stretch>
          </a:blipFill>
        </p:spPr>
      </p:sp>
      <p:sp>
        <p:nvSpPr>
          <p:cNvPr id="55" name="Shape 55"/>
          <p:cNvSpPr txBox="1"/>
          <p:nvPr/>
        </p:nvSpPr>
        <p:spPr>
          <a:xfrm>
            <a:off x="5263407" y="679337"/>
            <a:ext cx="3363299" cy="333599"/>
          </a:xfrm>
          <a:prstGeom prst="rect">
            <a:avLst/>
          </a:prstGeom>
          <a:noFill/>
        </p:spPr>
        <p:txBody>
          <a:bodyPr lIns="91425" tIns="91425" rIns="91425" bIns="91425" anchor="t" anchorCtr="0">
            <a:spAutoFit/>
          </a:bodyPr>
          <a:lstStyle/>
          <a:p>
            <a:pPr>
              <a:buNone/>
            </a:pPr>
            <a:r>
              <a:rPr lang="en" sz="1000"/>
              <a:t>Figure source: </a:t>
            </a:r>
            <a:r>
              <a:rPr lang="en" sz="1000" u="sng">
                <a:solidFill>
                  <a:schemeClr val="hlink"/>
                </a:solidFill>
                <a:hlinkClick r:id="rId4"/>
              </a:rPr>
              <a:t>http://en.wikipedia.org/wiki/RS-232</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831714" y="1915941"/>
            <a:ext cx="7556710" cy="1153019"/>
          </a:xfrm>
          <a:prstGeom prst="rect">
            <a:avLst/>
          </a:prstGeom>
        </p:spPr>
      </p:pic>
      <p:sp>
        <p:nvSpPr>
          <p:cNvPr id="3083" name="文字方塊 5"/>
          <p:cNvSpPr txBox="1">
            <a:spLocks noChangeArrowheads="1"/>
          </p:cNvSpPr>
          <p:nvPr/>
        </p:nvSpPr>
        <p:spPr bwMode="auto">
          <a:xfrm>
            <a:off x="1258888" y="333375"/>
            <a:ext cx="66976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5400" kern="0" dirty="0">
                <a:solidFill>
                  <a:srgbClr val="0000CC"/>
                </a:solidFill>
                <a:latin typeface="標楷體" panose="03000509000000000000" pitchFamily="65" charset="-120"/>
                <a:ea typeface="標楷體" panose="03000509000000000000" pitchFamily="65" charset="-120"/>
              </a:rPr>
              <a:t>錯誤訊框</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4" name="文字方塊 14"/>
          <p:cNvSpPr txBox="1">
            <a:spLocks noChangeArrowheads="1"/>
          </p:cNvSpPr>
          <p:nvPr/>
        </p:nvSpPr>
        <p:spPr bwMode="auto">
          <a:xfrm>
            <a:off x="982429" y="3412027"/>
            <a:ext cx="72505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fontAlgn="auto" hangingPunct="1">
              <a:spcBef>
                <a:spcPts val="0"/>
              </a:spcBef>
              <a:spcAft>
                <a:spcPts val="0"/>
              </a:spcAft>
              <a:defRPr/>
            </a:pPr>
            <a:r>
              <a:rPr lang="en-US" altLang="zh-TW" sz="2800" kern="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連續</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a:t>
            </a:r>
            <a:r>
              <a:rPr lang="en-US" altLang="zh-TW" sz="2800" dirty="0">
                <a:latin typeface="標楷體" panose="03000509000000000000" pitchFamily="65" charset="-120"/>
                <a:ea typeface="標楷體" panose="03000509000000000000" pitchFamily="65" charset="-120"/>
              </a:rPr>
              <a:t>dominant</a:t>
            </a:r>
            <a:r>
              <a:rPr lang="zh-TW" altLang="en-US" sz="2800" dirty="0">
                <a:latin typeface="標楷體" panose="03000509000000000000" pitchFamily="65" charset="-120"/>
                <a:ea typeface="標楷體" panose="03000509000000000000" pitchFamily="65" charset="-120"/>
              </a:rPr>
              <a:t>位元的錯誤旗標（</a:t>
            </a:r>
            <a:r>
              <a:rPr lang="en-US" altLang="zh-TW" sz="2800" dirty="0">
                <a:latin typeface="標楷體" panose="03000509000000000000" pitchFamily="65" charset="-120"/>
                <a:ea typeface="標楷體" panose="03000509000000000000" pitchFamily="65" charset="-120"/>
              </a:rPr>
              <a:t>Error</a:t>
            </a:r>
          </a:p>
          <a:p>
            <a:pPr algn="just" eaLnBrk="1" fontAlgn="auto" hangingPunct="1">
              <a:spcBef>
                <a:spcPts val="0"/>
              </a:spcBef>
              <a:spcAft>
                <a:spcPts val="0"/>
              </a:spcAft>
              <a:defRPr/>
            </a:pPr>
            <a:r>
              <a:rPr lang="en-US" altLang="zh-TW" sz="2800" dirty="0">
                <a:latin typeface="標楷體" panose="03000509000000000000" pitchFamily="65" charset="-120"/>
                <a:ea typeface="標楷體" panose="03000509000000000000" pitchFamily="65" charset="-120"/>
              </a:rPr>
              <a:t>  Flag</a:t>
            </a:r>
            <a:r>
              <a:rPr lang="zh-TW" altLang="en-US" sz="2800" dirty="0">
                <a:latin typeface="標楷體" panose="03000509000000000000" pitchFamily="65" charset="-120"/>
                <a:ea typeface="標楷體" panose="03000509000000000000" pitchFamily="65" charset="-120"/>
              </a:rPr>
              <a:t>）：中斷正在傳送的訊框</a:t>
            </a:r>
            <a:endParaRPr lang="en-US" altLang="zh-TW" sz="2800" kern="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endParaRPr kumimoji="1" lang="en-US" altLang="zh-TW" sz="14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2800" kern="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持續</a:t>
            </a:r>
            <a:r>
              <a:rPr lang="en-US" altLang="zh-TW" sz="2800" dirty="0">
                <a:latin typeface="標楷體" panose="03000509000000000000" pitchFamily="65" charset="-120"/>
                <a:ea typeface="標楷體" panose="03000509000000000000" pitchFamily="65" charset="-120"/>
              </a:rPr>
              <a:t>0</a:t>
            </a:r>
            <a:r>
              <a:rPr lang="zh-TW" altLang="en-US" sz="2800" dirty="0">
                <a:latin typeface="標楷體" panose="03000509000000000000" pitchFamily="65" charset="-120"/>
                <a:ea typeface="標楷體" panose="03000509000000000000" pitchFamily="65" charset="-120"/>
              </a:rPr>
              <a:t>至</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a:t>
            </a:r>
            <a:r>
              <a:rPr lang="en-US" altLang="zh-TW" sz="2800" dirty="0">
                <a:latin typeface="標楷體" panose="03000509000000000000" pitchFamily="65" charset="-120"/>
                <a:ea typeface="標楷體" panose="03000509000000000000" pitchFamily="65" charset="-120"/>
              </a:rPr>
              <a:t>dominant</a:t>
            </a:r>
            <a:r>
              <a:rPr lang="zh-TW" altLang="en-US" sz="2800" dirty="0">
                <a:latin typeface="標楷體" panose="03000509000000000000" pitchFamily="65" charset="-120"/>
                <a:ea typeface="標楷體" panose="03000509000000000000" pitchFamily="65" charset="-120"/>
              </a:rPr>
              <a:t>位元：其他節點偵測</a:t>
            </a:r>
            <a:endParaRPr lang="en-US" altLang="zh-TW" sz="280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zh-TW" altLang="en-US" sz="2800" dirty="0">
                <a:latin typeface="標楷體" panose="03000509000000000000" pitchFamily="65" charset="-120"/>
                <a:ea typeface="標楷體" panose="03000509000000000000" pitchFamily="65" charset="-120"/>
              </a:rPr>
              <a:t>  到錯誤，並響應錯誤旗標</a:t>
            </a:r>
            <a:endParaRPr lang="en-US" altLang="zh-TW" sz="2800" kern="0" dirty="0">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endParaRPr kumimoji="1" lang="en-US" altLang="zh-TW" sz="1400" b="0" i="0" u="none" strike="noStrike" kern="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a:p>
            <a:pPr algn="just" eaLnBrk="1" fontAlgn="auto" hangingPunct="1">
              <a:spcBef>
                <a:spcPts val="0"/>
              </a:spcBef>
              <a:spcAft>
                <a:spcPts val="0"/>
              </a:spcAft>
              <a:defRPr/>
            </a:pPr>
            <a:r>
              <a:rPr lang="en-US" altLang="zh-TW" sz="2800" kern="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個</a:t>
            </a:r>
            <a:r>
              <a:rPr lang="en-US" altLang="zh-TW" sz="2800" dirty="0">
                <a:latin typeface="標楷體" panose="03000509000000000000" pitchFamily="65" charset="-120"/>
                <a:ea typeface="標楷體" panose="03000509000000000000" pitchFamily="65" charset="-120"/>
              </a:rPr>
              <a:t>recessive</a:t>
            </a:r>
            <a:r>
              <a:rPr lang="zh-TW" altLang="en-US" sz="2800" dirty="0">
                <a:latin typeface="標楷體" panose="03000509000000000000" pitchFamily="65" charset="-120"/>
                <a:ea typeface="標楷體" panose="03000509000000000000" pitchFamily="65" charset="-120"/>
              </a:rPr>
              <a:t>位元的錯誤分隔</a:t>
            </a:r>
            <a:endParaRPr lang="zh-TW" altLang="zh-TW" sz="2800" dirty="0">
              <a:latin typeface="標楷體" panose="03000509000000000000" pitchFamily="65" charset="-120"/>
              <a:ea typeface="標楷體" panose="03000509000000000000" pitchFamily="65" charset="-120"/>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8</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6653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627721" y="6165304"/>
            <a:ext cx="364202"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9</a:t>
            </a:r>
            <a:endParaRPr lang="zh-TW" altLang="en-US" sz="2800" dirty="0">
              <a:latin typeface="標楷體" panose="03000509000000000000" pitchFamily="65" charset="-120"/>
              <a:ea typeface="標楷體" panose="03000509000000000000" pitchFamily="65" charset="-120"/>
            </a:endParaRPr>
          </a:p>
        </p:txBody>
      </p:sp>
      <p:sp>
        <p:nvSpPr>
          <p:cNvPr id="3083" name="文字方塊 5"/>
          <p:cNvSpPr txBox="1">
            <a:spLocks noChangeArrowheads="1"/>
          </p:cNvSpPr>
          <p:nvPr/>
        </p:nvSpPr>
        <p:spPr bwMode="auto">
          <a:xfrm>
            <a:off x="1331640" y="333375"/>
            <a:ext cx="7412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a:t>
            </a:r>
            <a:r>
              <a:rPr lang="zh-TW" altLang="en-US" sz="5400" kern="0" dirty="0">
                <a:solidFill>
                  <a:srgbClr val="0000CC"/>
                </a:solidFill>
                <a:latin typeface="標楷體" panose="03000509000000000000" pitchFamily="65" charset="-120"/>
                <a:ea typeface="標楷體" panose="03000509000000000000" pitchFamily="65" charset="-120"/>
              </a:rPr>
              <a:t>的偵錯機制</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
        <p:nvSpPr>
          <p:cNvPr id="14" name="Content Placeholder 2"/>
          <p:cNvSpPr txBox="1">
            <a:spLocks/>
          </p:cNvSpPr>
          <p:nvPr/>
        </p:nvSpPr>
        <p:spPr bwMode="auto">
          <a:xfrm>
            <a:off x="323528" y="2051645"/>
            <a:ext cx="881241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just">
              <a:buFont typeface="+mj-lt"/>
              <a:buAutoNum type="arabicPeriod"/>
            </a:pPr>
            <a:r>
              <a:rPr kumimoji="0" lang="zh-TW" altLang="en-US" dirty="0">
                <a:solidFill>
                  <a:schemeClr val="tx1"/>
                </a:solidFill>
                <a:latin typeface="標楷體" panose="03000509000000000000" pitchFamily="65" charset="-120"/>
                <a:ea typeface="標楷體" panose="03000509000000000000" pitchFamily="65" charset="-120"/>
              </a:rPr>
              <a:t>循環冗餘校驗</a:t>
            </a:r>
            <a:endParaRPr kumimoji="0" lang="en-US" altLang="zh-TW" dirty="0">
              <a:solidFill>
                <a:schemeClr val="tx1"/>
              </a:solidFill>
              <a:latin typeface="標楷體" panose="03000509000000000000" pitchFamily="65" charset="-120"/>
              <a:ea typeface="標楷體" panose="03000509000000000000" pitchFamily="65" charset="-120"/>
            </a:endParaRPr>
          </a:p>
          <a:p>
            <a:pPr lvl="2" algn="just"/>
            <a:r>
              <a:rPr kumimoji="0" lang="en-US" altLang="zh-TW" dirty="0">
                <a:solidFill>
                  <a:schemeClr val="tx1"/>
                </a:solidFill>
                <a:latin typeface="標楷體" panose="03000509000000000000" pitchFamily="65" charset="-120"/>
                <a:ea typeface="標楷體" panose="03000509000000000000" pitchFamily="65" charset="-120"/>
              </a:rPr>
              <a:t>15</a:t>
            </a:r>
            <a:r>
              <a:rPr kumimoji="0" lang="zh-TW" altLang="en-US" dirty="0">
                <a:solidFill>
                  <a:schemeClr val="tx1"/>
                </a:solidFill>
                <a:latin typeface="標楷體" panose="03000509000000000000" pitchFamily="65" charset="-120"/>
                <a:ea typeface="標楷體" panose="03000509000000000000" pitchFamily="65" charset="-120"/>
              </a:rPr>
              <a:t>位元的</a:t>
            </a:r>
            <a:r>
              <a:rPr kumimoji="0" lang="en-US" altLang="zh-TW" dirty="0">
                <a:solidFill>
                  <a:schemeClr val="tx1"/>
                </a:solidFill>
                <a:latin typeface="標楷體" panose="03000509000000000000" pitchFamily="65" charset="-120"/>
                <a:ea typeface="標楷體" panose="03000509000000000000" pitchFamily="65" charset="-120"/>
              </a:rPr>
              <a:t>CRC</a:t>
            </a:r>
          </a:p>
          <a:p>
            <a:pPr marL="914400" lvl="1" indent="-457200" algn="just">
              <a:buFont typeface="+mj-lt"/>
              <a:buAutoNum type="arabicPeriod"/>
            </a:pPr>
            <a:r>
              <a:rPr kumimoji="0" lang="zh-TW" altLang="en-US" dirty="0">
                <a:solidFill>
                  <a:schemeClr val="tx1"/>
                </a:solidFill>
                <a:latin typeface="標楷體" panose="03000509000000000000" pitchFamily="65" charset="-120"/>
                <a:ea typeface="標楷體" panose="03000509000000000000" pitchFamily="65" charset="-120"/>
              </a:rPr>
              <a:t>訊息校驗</a:t>
            </a:r>
            <a:endParaRPr kumimoji="0" lang="en-US" altLang="zh-TW" dirty="0">
              <a:solidFill>
                <a:schemeClr val="tx1"/>
              </a:solidFill>
              <a:latin typeface="標楷體" panose="03000509000000000000" pitchFamily="65" charset="-120"/>
              <a:ea typeface="標楷體" panose="03000509000000000000" pitchFamily="65" charset="-120"/>
            </a:endParaRPr>
          </a:p>
          <a:p>
            <a:pPr lvl="2" algn="just"/>
            <a:r>
              <a:rPr kumimoji="0" lang="zh-TW" altLang="en-US" dirty="0">
                <a:solidFill>
                  <a:schemeClr val="tx1"/>
                </a:solidFill>
                <a:latin typeface="標楷體" panose="03000509000000000000" pitchFamily="65" charset="-120"/>
                <a:ea typeface="標楷體" panose="03000509000000000000" pitchFamily="65" charset="-120"/>
              </a:rPr>
              <a:t>檢查固定值的欄位，如</a:t>
            </a:r>
            <a:r>
              <a:rPr kumimoji="0" lang="en-US" altLang="zh-TW" dirty="0">
                <a:solidFill>
                  <a:schemeClr val="tx1"/>
                </a:solidFill>
                <a:latin typeface="標楷體" panose="03000509000000000000" pitchFamily="65" charset="-120"/>
                <a:ea typeface="標楷體" panose="03000509000000000000" pitchFamily="65" charset="-120"/>
              </a:rPr>
              <a:t>CRC</a:t>
            </a:r>
            <a:r>
              <a:rPr kumimoji="0" lang="zh-TW" altLang="en-US" dirty="0">
                <a:solidFill>
                  <a:schemeClr val="tx1"/>
                </a:solidFill>
                <a:latin typeface="標楷體" panose="03000509000000000000" pitchFamily="65" charset="-120"/>
                <a:ea typeface="標楷體" panose="03000509000000000000" pitchFamily="65" charset="-120"/>
              </a:rPr>
              <a:t>分隔符、</a:t>
            </a:r>
            <a:r>
              <a:rPr kumimoji="0" lang="en-US" altLang="zh-TW" dirty="0">
                <a:solidFill>
                  <a:schemeClr val="tx1"/>
                </a:solidFill>
                <a:latin typeface="標楷體" panose="03000509000000000000" pitchFamily="65" charset="-120"/>
                <a:ea typeface="標楷體" panose="03000509000000000000" pitchFamily="65" charset="-120"/>
              </a:rPr>
              <a:t>ACK</a:t>
            </a:r>
            <a:r>
              <a:rPr kumimoji="0" lang="zh-TW" altLang="en-US" dirty="0">
                <a:solidFill>
                  <a:schemeClr val="tx1"/>
                </a:solidFill>
                <a:latin typeface="標楷體" panose="03000509000000000000" pitchFamily="65" charset="-120"/>
                <a:ea typeface="標楷體" panose="03000509000000000000" pitchFamily="65" charset="-120"/>
              </a:rPr>
              <a:t>分隔符、</a:t>
            </a:r>
            <a:r>
              <a:rPr kumimoji="0" lang="en-US" altLang="zh-TW" dirty="0">
                <a:solidFill>
                  <a:schemeClr val="tx1"/>
                </a:solidFill>
                <a:latin typeface="標楷體" panose="03000509000000000000" pitchFamily="65" charset="-120"/>
                <a:ea typeface="標楷體" panose="03000509000000000000" pitchFamily="65" charset="-120"/>
              </a:rPr>
              <a:t>End of Frame</a:t>
            </a:r>
          </a:p>
          <a:p>
            <a:pPr marL="914400" lvl="1" indent="-457200" algn="just">
              <a:buFont typeface="+mj-lt"/>
              <a:buAutoNum type="arabicPeriod"/>
            </a:pPr>
            <a:r>
              <a:rPr kumimoji="0" lang="zh-TW" altLang="en-US" dirty="0">
                <a:solidFill>
                  <a:schemeClr val="tx1"/>
                </a:solidFill>
                <a:latin typeface="標楷體" panose="03000509000000000000" pitchFamily="65" charset="-120"/>
                <a:ea typeface="標楷體" panose="03000509000000000000" pitchFamily="65" charset="-120"/>
              </a:rPr>
              <a:t>應答錯誤</a:t>
            </a:r>
            <a:endParaRPr kumimoji="0" lang="en-US" altLang="zh-TW" dirty="0">
              <a:solidFill>
                <a:schemeClr val="tx1"/>
              </a:solidFill>
              <a:latin typeface="標楷體" panose="03000509000000000000" pitchFamily="65" charset="-120"/>
              <a:ea typeface="標楷體" panose="03000509000000000000" pitchFamily="65" charset="-120"/>
            </a:endParaRPr>
          </a:p>
          <a:p>
            <a:pPr lvl="2" algn="just"/>
            <a:r>
              <a:rPr kumimoji="0" lang="zh-TW" altLang="en-US" dirty="0">
                <a:solidFill>
                  <a:schemeClr val="tx1"/>
                </a:solidFill>
                <a:latin typeface="標楷體" panose="03000509000000000000" pitchFamily="65" charset="-120"/>
                <a:ea typeface="標楷體" panose="03000509000000000000" pitchFamily="65" charset="-120"/>
              </a:rPr>
              <a:t>發送端沒有監聽到</a:t>
            </a:r>
            <a:r>
              <a:rPr kumimoji="0" lang="en-US" altLang="zh-TW" dirty="0">
                <a:solidFill>
                  <a:schemeClr val="tx1"/>
                </a:solidFill>
                <a:latin typeface="標楷體" panose="03000509000000000000" pitchFamily="65" charset="-120"/>
                <a:ea typeface="標楷體" panose="03000509000000000000" pitchFamily="65" charset="-120"/>
              </a:rPr>
              <a:t>ACK</a:t>
            </a:r>
          </a:p>
          <a:p>
            <a:pPr marL="914400" lvl="1" indent="-457200" algn="just">
              <a:buFont typeface="+mj-lt"/>
              <a:buAutoNum type="arabicPeriod"/>
            </a:pPr>
            <a:r>
              <a:rPr kumimoji="0" lang="zh-TW" altLang="en-US" dirty="0">
                <a:solidFill>
                  <a:schemeClr val="tx1"/>
                </a:solidFill>
                <a:latin typeface="標楷體" panose="03000509000000000000" pitchFamily="65" charset="-120"/>
                <a:ea typeface="標楷體" panose="03000509000000000000" pitchFamily="65" charset="-120"/>
              </a:rPr>
              <a:t>發送監視</a:t>
            </a:r>
            <a:endParaRPr kumimoji="0" lang="en-US" altLang="zh-TW" dirty="0">
              <a:solidFill>
                <a:schemeClr val="tx1"/>
              </a:solidFill>
              <a:latin typeface="標楷體" panose="03000509000000000000" pitchFamily="65" charset="-120"/>
              <a:ea typeface="標楷體" panose="03000509000000000000" pitchFamily="65" charset="-120"/>
            </a:endParaRPr>
          </a:p>
          <a:p>
            <a:pPr lvl="2" algn="just"/>
            <a:r>
              <a:rPr kumimoji="0" lang="zh-TW" altLang="en-US" dirty="0">
                <a:solidFill>
                  <a:schemeClr val="tx1"/>
                </a:solidFill>
                <a:latin typeface="標楷體" panose="03000509000000000000" pitchFamily="65" charset="-120"/>
                <a:ea typeface="標楷體" panose="03000509000000000000" pitchFamily="65" charset="-120"/>
              </a:rPr>
              <a:t>發送端監聽到匯流排上的狀態與發送的狀態不同</a:t>
            </a:r>
            <a:endParaRPr kumimoji="0" lang="en-US" altLang="zh-TW" dirty="0">
              <a:solidFill>
                <a:schemeClr val="tx1"/>
              </a:solidFill>
              <a:latin typeface="標楷體" panose="03000509000000000000" pitchFamily="65" charset="-120"/>
              <a:ea typeface="標楷體" panose="03000509000000000000" pitchFamily="65" charset="-120"/>
            </a:endParaRPr>
          </a:p>
          <a:p>
            <a:pPr marL="914400" lvl="1" indent="-457200" algn="just">
              <a:buFont typeface="+mj-lt"/>
              <a:buAutoNum type="arabicPeriod"/>
            </a:pPr>
            <a:r>
              <a:rPr kumimoji="0" lang="zh-TW" altLang="en-US" dirty="0">
                <a:solidFill>
                  <a:schemeClr val="tx1"/>
                </a:solidFill>
                <a:latin typeface="標楷體" panose="03000509000000000000" pitchFamily="65" charset="-120"/>
                <a:ea typeface="標楷體" panose="03000509000000000000" pitchFamily="65" charset="-120"/>
              </a:rPr>
              <a:t>位元填充</a:t>
            </a:r>
            <a:endParaRPr kumimoji="0" lang="en-US" altLang="zh-TW" dirty="0">
              <a:solidFill>
                <a:schemeClr val="tx1"/>
              </a:solidFill>
              <a:latin typeface="標楷體" panose="03000509000000000000" pitchFamily="65" charset="-120"/>
              <a:ea typeface="標楷體" panose="03000509000000000000" pitchFamily="65" charset="-120"/>
            </a:endParaRPr>
          </a:p>
          <a:p>
            <a:pPr lvl="2" algn="just"/>
            <a:r>
              <a:rPr kumimoji="0" lang="zh-TW" altLang="en-US" dirty="0">
                <a:solidFill>
                  <a:schemeClr val="tx1"/>
                </a:solidFill>
                <a:latin typeface="標楷體" panose="03000509000000000000" pitchFamily="65" charset="-120"/>
                <a:ea typeface="標楷體" panose="03000509000000000000" pitchFamily="65" charset="-120"/>
              </a:rPr>
              <a:t>連續收到</a:t>
            </a:r>
            <a:r>
              <a:rPr kumimoji="0" lang="en-US" altLang="zh-TW" dirty="0">
                <a:solidFill>
                  <a:schemeClr val="tx1"/>
                </a:solidFill>
                <a:latin typeface="標楷體" panose="03000509000000000000" pitchFamily="65" charset="-120"/>
                <a:ea typeface="標楷體" panose="03000509000000000000" pitchFamily="65" charset="-120"/>
              </a:rPr>
              <a:t>6</a:t>
            </a:r>
            <a:r>
              <a:rPr kumimoji="0" lang="zh-TW" altLang="en-US" dirty="0">
                <a:solidFill>
                  <a:schemeClr val="tx1"/>
                </a:solidFill>
                <a:latin typeface="標楷體" panose="03000509000000000000" pitchFamily="65" charset="-120"/>
                <a:ea typeface="標楷體" panose="03000509000000000000" pitchFamily="65" charset="-120"/>
              </a:rPr>
              <a:t>個相同狀態的位元</a:t>
            </a:r>
            <a:endParaRPr kumimoji="0" lang="en-US" altLang="zh-TW"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61966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660295" y="2257673"/>
            <a:ext cx="7584113" cy="383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just"/>
            <a:r>
              <a:rPr kumimoji="0" lang="en-US" altLang="zh-TW" sz="3800" dirty="0">
                <a:solidFill>
                  <a:schemeClr val="tx1"/>
                </a:solidFill>
                <a:latin typeface="標楷體" panose="03000509000000000000" pitchFamily="65" charset="-120"/>
                <a:ea typeface="標楷體" panose="03000509000000000000" pitchFamily="65" charset="-120"/>
              </a:rPr>
              <a:t>•</a:t>
            </a:r>
            <a:r>
              <a:rPr kumimoji="0" lang="zh-TW" altLang="en-US" sz="3800" dirty="0">
                <a:solidFill>
                  <a:schemeClr val="tx1"/>
                </a:solidFill>
                <a:latin typeface="標楷體" panose="03000509000000000000" pitchFamily="65" charset="-120"/>
                <a:ea typeface="標楷體" panose="03000509000000000000" pitchFamily="65" charset="-120"/>
              </a:rPr>
              <a:t>發生在仲裁域的訊息識別和</a:t>
            </a:r>
            <a:r>
              <a:rPr kumimoji="0" lang="en-US" altLang="zh-TW" sz="3800" dirty="0">
                <a:solidFill>
                  <a:schemeClr val="tx1"/>
                </a:solidFill>
                <a:latin typeface="標楷體" panose="03000509000000000000" pitchFamily="65" charset="-120"/>
                <a:ea typeface="標楷體" panose="03000509000000000000" pitchFamily="65" charset="-120"/>
              </a:rPr>
              <a:t>RTR</a:t>
            </a:r>
          </a:p>
          <a:p>
            <a:pPr lvl="1" algn="just"/>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r>
              <a:rPr kumimoji="0" lang="en-US" altLang="zh-TW" sz="3800" dirty="0">
                <a:solidFill>
                  <a:schemeClr val="tx1"/>
                </a:solidFill>
                <a:latin typeface="標楷體" panose="03000509000000000000" pitchFamily="65" charset="-120"/>
                <a:ea typeface="標楷體" panose="03000509000000000000" pitchFamily="65" charset="-120"/>
              </a:rPr>
              <a:t>•</a:t>
            </a:r>
            <a:r>
              <a:rPr kumimoji="0" lang="zh-TW" altLang="en-US" sz="3800" dirty="0">
                <a:solidFill>
                  <a:schemeClr val="tx1"/>
                </a:solidFill>
                <a:latin typeface="標楷體" panose="03000509000000000000" pitchFamily="65" charset="-120"/>
                <a:ea typeface="標楷體" panose="03000509000000000000" pitchFamily="65" charset="-120"/>
              </a:rPr>
              <a:t>標準資料訊框較擴展資料訊框優先</a:t>
            </a:r>
            <a:endParaRPr kumimoji="0" lang="en-US" altLang="zh-TW" sz="3800" dirty="0">
              <a:solidFill>
                <a:schemeClr val="tx1"/>
              </a:solidFill>
              <a:latin typeface="標楷體" panose="03000509000000000000" pitchFamily="65" charset="-120"/>
              <a:ea typeface="標楷體" panose="03000509000000000000" pitchFamily="65" charset="-120"/>
            </a:endParaRPr>
          </a:p>
          <a:p>
            <a:pPr lvl="1" algn="just"/>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r>
              <a:rPr kumimoji="0" lang="en-US" altLang="zh-TW" sz="3800" dirty="0">
                <a:solidFill>
                  <a:schemeClr val="tx1"/>
                </a:solidFill>
                <a:latin typeface="標楷體" panose="03000509000000000000" pitchFamily="65" charset="-120"/>
                <a:ea typeface="標楷體" panose="03000509000000000000" pitchFamily="65" charset="-120"/>
              </a:rPr>
              <a:t>•</a:t>
            </a:r>
            <a:r>
              <a:rPr kumimoji="0" lang="zh-TW" altLang="en-US" sz="3800" dirty="0">
                <a:solidFill>
                  <a:schemeClr val="tx1"/>
                </a:solidFill>
                <a:latin typeface="標楷體" panose="03000509000000000000" pitchFamily="65" charset="-120"/>
                <a:ea typeface="標楷體" panose="03000509000000000000" pitchFamily="65" charset="-120"/>
              </a:rPr>
              <a:t>資料訊框較遠程訊框優先</a:t>
            </a:r>
            <a:endParaRPr kumimoji="0" lang="en-US" altLang="zh-TW" sz="3800" dirty="0">
              <a:solidFill>
                <a:schemeClr val="tx1"/>
              </a:solidFill>
              <a:latin typeface="標楷體" panose="03000509000000000000" pitchFamily="65" charset="-120"/>
              <a:ea typeface="標楷體" panose="03000509000000000000" pitchFamily="65" charset="-120"/>
            </a:endParaRPr>
          </a:p>
          <a:p>
            <a:pPr lvl="1" algn="just"/>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r>
              <a:rPr kumimoji="0" lang="en-US" altLang="zh-TW" sz="3800" dirty="0">
                <a:solidFill>
                  <a:schemeClr val="tx1"/>
                </a:solidFill>
                <a:latin typeface="標楷體" panose="03000509000000000000" pitchFamily="65" charset="-120"/>
                <a:ea typeface="標楷體" panose="03000509000000000000" pitchFamily="65" charset="-120"/>
              </a:rPr>
              <a:t>•</a:t>
            </a:r>
            <a:r>
              <a:rPr kumimoji="0" lang="zh-TW" altLang="en-US" sz="3800" dirty="0">
                <a:solidFill>
                  <a:schemeClr val="tx1"/>
                </a:solidFill>
                <a:latin typeface="標楷體" panose="03000509000000000000" pitchFamily="65" charset="-120"/>
                <a:ea typeface="標楷體" panose="03000509000000000000" pitchFamily="65" charset="-120"/>
              </a:rPr>
              <a:t>較小的訊息識別擁有較高的優先權</a:t>
            </a:r>
            <a:endParaRPr kumimoji="0" lang="en-US" altLang="zh-TW" sz="3800" dirty="0">
              <a:solidFill>
                <a:schemeClr val="tx1"/>
              </a:solidFill>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532440" y="6165304"/>
            <a:ext cx="543739"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10</a:t>
            </a:r>
            <a:endParaRPr lang="zh-TW" altLang="en-US" sz="2800" dirty="0">
              <a:latin typeface="標楷體" panose="03000509000000000000" pitchFamily="65" charset="-120"/>
              <a:ea typeface="標楷體" panose="03000509000000000000" pitchFamily="65" charset="-120"/>
            </a:endParaRPr>
          </a:p>
        </p:txBody>
      </p:sp>
      <p:sp>
        <p:nvSpPr>
          <p:cNvPr id="3083" name="文字方塊 5"/>
          <p:cNvSpPr txBox="1">
            <a:spLocks noChangeArrowheads="1"/>
          </p:cNvSpPr>
          <p:nvPr/>
        </p:nvSpPr>
        <p:spPr bwMode="auto">
          <a:xfrm>
            <a:off x="1331640" y="333375"/>
            <a:ext cx="7412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a:t>
            </a:r>
            <a:r>
              <a:rPr lang="zh-TW" altLang="en-US" sz="5400" kern="0" dirty="0">
                <a:solidFill>
                  <a:srgbClr val="0000CC"/>
                </a:solidFill>
                <a:latin typeface="標楷體" panose="03000509000000000000" pitchFamily="65" charset="-120"/>
                <a:ea typeface="標楷體" panose="03000509000000000000" pitchFamily="65" charset="-120"/>
              </a:rPr>
              <a:t>的仲裁機制</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7782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82721" y="1597293"/>
            <a:ext cx="5830073" cy="3173768"/>
          </a:xfrm>
          <a:prstGeom prst="rect">
            <a:avLst/>
          </a:prstGeom>
        </p:spPr>
      </p:pic>
      <p:sp>
        <p:nvSpPr>
          <p:cNvPr id="15" name="Content Placeholder 2"/>
          <p:cNvSpPr txBox="1">
            <a:spLocks/>
          </p:cNvSpPr>
          <p:nvPr/>
        </p:nvSpPr>
        <p:spPr bwMode="auto">
          <a:xfrm>
            <a:off x="467538" y="4869160"/>
            <a:ext cx="8060437" cy="185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just"/>
            <a:r>
              <a:rPr kumimoji="0" lang="en-US" altLang="zh-TW" dirty="0">
                <a:solidFill>
                  <a:schemeClr val="tx1"/>
                </a:solidFill>
                <a:latin typeface="標楷體" panose="03000509000000000000" pitchFamily="65" charset="-120"/>
                <a:ea typeface="標楷體" panose="03000509000000000000" pitchFamily="65" charset="-120"/>
              </a:rPr>
              <a:t>•</a:t>
            </a:r>
            <a:r>
              <a:rPr kumimoji="0" lang="zh-TW" altLang="en-US" dirty="0">
                <a:solidFill>
                  <a:schemeClr val="tx1"/>
                </a:solidFill>
                <a:latin typeface="標楷體" panose="03000509000000000000" pitchFamily="65" charset="-120"/>
                <a:ea typeface="標楷體" panose="03000509000000000000" pitchFamily="65" charset="-120"/>
              </a:rPr>
              <a:t>閒置期間檢測到 </a:t>
            </a:r>
            <a:r>
              <a:rPr kumimoji="0" lang="en-US" altLang="zh-TW" dirty="0">
                <a:solidFill>
                  <a:schemeClr val="tx1"/>
                </a:solidFill>
                <a:latin typeface="標楷體" panose="03000509000000000000" pitchFamily="65" charset="-120"/>
                <a:ea typeface="標楷體" panose="03000509000000000000" pitchFamily="65" charset="-120"/>
              </a:rPr>
              <a:t>0 </a:t>
            </a:r>
            <a:r>
              <a:rPr kumimoji="0" lang="zh-TW" altLang="en-US" dirty="0">
                <a:solidFill>
                  <a:schemeClr val="tx1"/>
                </a:solidFill>
                <a:latin typeface="標楷體" panose="03000509000000000000" pitchFamily="65" charset="-120"/>
                <a:ea typeface="標楷體" panose="03000509000000000000" pitchFamily="65" charset="-120"/>
              </a:rPr>
              <a:t>，其他節點自動轉成監聽</a:t>
            </a:r>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r>
              <a:rPr kumimoji="0" lang="zh-TW" altLang="en-US" dirty="0">
                <a:solidFill>
                  <a:schemeClr val="tx1"/>
                </a:solidFill>
                <a:latin typeface="標楷體" panose="03000509000000000000" pitchFamily="65" charset="-120"/>
                <a:ea typeface="標楷體" panose="03000509000000000000" pitchFamily="65" charset="-120"/>
              </a:rPr>
              <a:t>  模式，直到該筆訊息送完</a:t>
            </a:r>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endParaRPr kumimoji="0" lang="en-US" altLang="zh-TW" sz="1000" dirty="0">
              <a:solidFill>
                <a:schemeClr val="tx1"/>
              </a:solidFill>
              <a:latin typeface="標楷體" panose="03000509000000000000" pitchFamily="65" charset="-120"/>
              <a:ea typeface="標楷體" panose="03000509000000000000" pitchFamily="65" charset="-120"/>
            </a:endParaRPr>
          </a:p>
          <a:p>
            <a:pPr lvl="1" algn="just"/>
            <a:r>
              <a:rPr kumimoji="0" lang="en-US" altLang="zh-TW" dirty="0">
                <a:solidFill>
                  <a:schemeClr val="tx1"/>
                </a:solidFill>
                <a:latin typeface="標楷體" panose="03000509000000000000" pitchFamily="65" charset="-120"/>
                <a:ea typeface="標楷體" panose="03000509000000000000" pitchFamily="65" charset="-120"/>
              </a:rPr>
              <a:t>•</a:t>
            </a:r>
            <a:r>
              <a:rPr kumimoji="0" lang="zh-TW" altLang="en-US" dirty="0">
                <a:solidFill>
                  <a:schemeClr val="tx1"/>
                </a:solidFill>
                <a:latin typeface="標楷體" panose="03000509000000000000" pitchFamily="65" charset="-120"/>
                <a:ea typeface="標楷體" panose="03000509000000000000" pitchFamily="65" charset="-120"/>
              </a:rPr>
              <a:t>節點 </a:t>
            </a:r>
            <a:r>
              <a:rPr kumimoji="0" lang="en-US" altLang="zh-TW" dirty="0">
                <a:solidFill>
                  <a:schemeClr val="tx1"/>
                </a:solidFill>
                <a:latin typeface="標楷體" panose="03000509000000000000" pitchFamily="65" charset="-120"/>
                <a:ea typeface="標楷體" panose="03000509000000000000" pitchFamily="65" charset="-120"/>
              </a:rPr>
              <a:t>A </a:t>
            </a:r>
            <a:r>
              <a:rPr kumimoji="0" lang="zh-TW" altLang="en-US" dirty="0">
                <a:solidFill>
                  <a:schemeClr val="tx1"/>
                </a:solidFill>
                <a:latin typeface="標楷體" panose="03000509000000000000" pitchFamily="65" charset="-120"/>
                <a:ea typeface="標楷體" panose="03000509000000000000" pitchFamily="65" charset="-120"/>
              </a:rPr>
              <a:t>優先權高於節點 </a:t>
            </a:r>
            <a:r>
              <a:rPr kumimoji="0" lang="en-US" altLang="zh-TW" dirty="0">
                <a:solidFill>
                  <a:schemeClr val="tx1"/>
                </a:solidFill>
                <a:latin typeface="標楷體" panose="03000509000000000000" pitchFamily="65" charset="-120"/>
                <a:ea typeface="標楷體" panose="03000509000000000000" pitchFamily="65" charset="-120"/>
              </a:rPr>
              <a:t>B</a:t>
            </a:r>
          </a:p>
          <a:p>
            <a:pPr lvl="1" algn="just"/>
            <a:endParaRPr kumimoji="0" lang="en-US" altLang="zh-TW" dirty="0">
              <a:solidFill>
                <a:schemeClr val="tx1"/>
              </a:solidFill>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532440" y="6165304"/>
            <a:ext cx="543739"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11</a:t>
            </a:r>
            <a:endParaRPr lang="zh-TW" altLang="en-US" sz="2800" dirty="0">
              <a:latin typeface="標楷體" panose="03000509000000000000" pitchFamily="65" charset="-120"/>
              <a:ea typeface="標楷體" panose="03000509000000000000" pitchFamily="65" charset="-120"/>
            </a:endParaRPr>
          </a:p>
        </p:txBody>
      </p:sp>
      <p:sp>
        <p:nvSpPr>
          <p:cNvPr id="3083" name="文字方塊 5"/>
          <p:cNvSpPr txBox="1">
            <a:spLocks noChangeArrowheads="1"/>
          </p:cNvSpPr>
          <p:nvPr/>
        </p:nvSpPr>
        <p:spPr bwMode="auto">
          <a:xfrm>
            <a:off x="1331640" y="333375"/>
            <a:ext cx="7412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a:t>
            </a:r>
            <a:r>
              <a:rPr lang="zh-TW" altLang="en-US" sz="5400" kern="0" dirty="0">
                <a:solidFill>
                  <a:srgbClr val="0000CC"/>
                </a:solidFill>
                <a:latin typeface="標楷體" panose="03000509000000000000" pitchFamily="65" charset="-120"/>
                <a:ea typeface="標楷體" panose="03000509000000000000" pitchFamily="65" charset="-120"/>
              </a:rPr>
              <a:t>的仲裁機制</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98373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4662" y="1975962"/>
            <a:ext cx="6183243" cy="4693398"/>
          </a:xfrm>
          <a:prstGeom prst="rect">
            <a:avLst/>
          </a:prstGeom>
        </p:spPr>
      </p:pic>
      <p:sp>
        <p:nvSpPr>
          <p:cNvPr id="15" name="Content Placeholder 2"/>
          <p:cNvSpPr txBox="1">
            <a:spLocks/>
          </p:cNvSpPr>
          <p:nvPr/>
        </p:nvSpPr>
        <p:spPr bwMode="auto">
          <a:xfrm>
            <a:off x="5652119" y="1975962"/>
            <a:ext cx="3339803" cy="447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just"/>
            <a:r>
              <a:rPr kumimoji="0" lang="en-US" altLang="zh-TW" dirty="0">
                <a:solidFill>
                  <a:schemeClr val="tx1"/>
                </a:solidFill>
                <a:latin typeface="標楷體" panose="03000509000000000000" pitchFamily="65" charset="-120"/>
                <a:ea typeface="標楷體" panose="03000509000000000000" pitchFamily="65" charset="-120"/>
              </a:rPr>
              <a:t>•</a:t>
            </a:r>
            <a:r>
              <a:rPr lang="en-US" altLang="zh-TW" dirty="0">
                <a:solidFill>
                  <a:schemeClr val="tx1"/>
                </a:solidFill>
                <a:latin typeface="標楷體" panose="03000509000000000000" pitchFamily="65" charset="-120"/>
                <a:ea typeface="標楷體" panose="03000509000000000000" pitchFamily="65" charset="-120"/>
              </a:rPr>
              <a:t>dsPIC30F4011</a:t>
            </a:r>
          </a:p>
          <a:p>
            <a:pPr lvl="1" algn="just"/>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微控制器內建</a:t>
            </a:r>
            <a:endParaRPr lang="en-US" altLang="zh-TW" dirty="0">
              <a:solidFill>
                <a:schemeClr val="tx1"/>
              </a:solidFill>
              <a:latin typeface="標楷體" panose="03000509000000000000" pitchFamily="65" charset="-120"/>
              <a:ea typeface="標楷體" panose="03000509000000000000" pitchFamily="65" charset="-120"/>
            </a:endParaRPr>
          </a:p>
          <a:p>
            <a:pPr lvl="1" algn="just"/>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有一組</a:t>
            </a:r>
            <a:r>
              <a:rPr lang="en-US" altLang="zh-TW" dirty="0">
                <a:solidFill>
                  <a:schemeClr val="tx1"/>
                </a:solidFill>
                <a:latin typeface="標楷體" panose="03000509000000000000" pitchFamily="65" charset="-120"/>
                <a:ea typeface="標楷體" panose="03000509000000000000" pitchFamily="65" charset="-120"/>
              </a:rPr>
              <a:t>CAN</a:t>
            </a:r>
            <a:r>
              <a:rPr lang="zh-TW" altLang="en-US" dirty="0">
                <a:solidFill>
                  <a:schemeClr val="tx1"/>
                </a:solidFill>
                <a:latin typeface="標楷體" panose="03000509000000000000" pitchFamily="65" charset="-120"/>
                <a:ea typeface="標楷體" panose="03000509000000000000" pitchFamily="65" charset="-120"/>
              </a:rPr>
              <a:t>控</a:t>
            </a:r>
            <a:endParaRPr lang="en-US" altLang="zh-TW" dirty="0">
              <a:solidFill>
                <a:schemeClr val="tx1"/>
              </a:solidFill>
              <a:latin typeface="標楷體" panose="03000509000000000000" pitchFamily="65" charset="-120"/>
              <a:ea typeface="標楷體" panose="03000509000000000000" pitchFamily="65" charset="-120"/>
            </a:endParaRPr>
          </a:p>
          <a:p>
            <a:pPr lvl="1" algn="just"/>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制器</a:t>
            </a:r>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endParaRPr kumimoji="0" lang="en-US" altLang="zh-TW" dirty="0">
              <a:solidFill>
                <a:schemeClr val="tx1"/>
              </a:solidFill>
              <a:latin typeface="標楷體" panose="03000509000000000000" pitchFamily="65" charset="-120"/>
              <a:ea typeface="標楷體" panose="03000509000000000000" pitchFamily="65" charset="-120"/>
            </a:endParaRPr>
          </a:p>
          <a:p>
            <a:pPr lvl="1" algn="just"/>
            <a:r>
              <a:rPr kumimoji="0" lang="en-US" altLang="zh-TW" dirty="0">
                <a:solidFill>
                  <a:schemeClr val="tx1"/>
                </a:solidFill>
                <a:latin typeface="標楷體" panose="03000509000000000000" pitchFamily="65" charset="-120"/>
                <a:ea typeface="標楷體" panose="03000509000000000000" pitchFamily="65" charset="-120"/>
              </a:rPr>
              <a:t>•</a:t>
            </a:r>
            <a:r>
              <a:rPr lang="en-US" altLang="zh-TW" dirty="0">
                <a:solidFill>
                  <a:schemeClr val="tx1"/>
                </a:solidFill>
                <a:latin typeface="標楷體" panose="03000509000000000000" pitchFamily="65" charset="-120"/>
                <a:ea typeface="標楷體" panose="03000509000000000000" pitchFamily="65" charset="-120"/>
              </a:rPr>
              <a:t>CAN</a:t>
            </a:r>
            <a:r>
              <a:rPr lang="zh-TW" altLang="en-US" dirty="0">
                <a:solidFill>
                  <a:schemeClr val="tx1"/>
                </a:solidFill>
                <a:latin typeface="標楷體" panose="03000509000000000000" pitchFamily="65" charset="-120"/>
                <a:ea typeface="標楷體" panose="03000509000000000000" pitchFamily="65" charset="-120"/>
              </a:rPr>
              <a:t>收發器為</a:t>
            </a:r>
            <a:endParaRPr lang="en-US" altLang="zh-TW" dirty="0">
              <a:solidFill>
                <a:schemeClr val="tx1"/>
              </a:solidFill>
              <a:latin typeface="標楷體" panose="03000509000000000000" pitchFamily="65" charset="-120"/>
              <a:ea typeface="標楷體" panose="03000509000000000000" pitchFamily="65" charset="-120"/>
            </a:endParaRPr>
          </a:p>
          <a:p>
            <a:pPr lvl="1" algn="just"/>
            <a:r>
              <a:rPr lang="en-US" altLang="zh-TW" dirty="0">
                <a:solidFill>
                  <a:schemeClr val="tx1"/>
                </a:solidFill>
                <a:latin typeface="標楷體" panose="03000509000000000000" pitchFamily="65" charset="-120"/>
                <a:ea typeface="標楷體" panose="03000509000000000000" pitchFamily="65" charset="-120"/>
              </a:rPr>
              <a:t>  Microchip </a:t>
            </a:r>
          </a:p>
          <a:p>
            <a:pPr lvl="1" algn="just"/>
            <a:r>
              <a:rPr lang="en-US" altLang="zh-TW" dirty="0">
                <a:solidFill>
                  <a:schemeClr val="tx1"/>
                </a:solidFill>
                <a:latin typeface="標楷體" panose="03000509000000000000" pitchFamily="65" charset="-120"/>
                <a:ea typeface="標楷體" panose="03000509000000000000" pitchFamily="65" charset="-120"/>
              </a:rPr>
              <a:t>  MCP2551 </a:t>
            </a:r>
            <a:endParaRPr kumimoji="0" lang="en-US" altLang="zh-TW" dirty="0">
              <a:solidFill>
                <a:schemeClr val="tx1"/>
              </a:solidFill>
              <a:latin typeface="標楷體" panose="03000509000000000000" pitchFamily="65" charset="-120"/>
              <a:ea typeface="標楷體" panose="03000509000000000000" pitchFamily="65" charset="-120"/>
            </a:endParaRPr>
          </a:p>
        </p:txBody>
      </p:sp>
      <p:sp>
        <p:nvSpPr>
          <p:cNvPr id="9" name="圓角矩形 8"/>
          <p:cNvSpPr/>
          <p:nvPr/>
        </p:nvSpPr>
        <p:spPr>
          <a:xfrm>
            <a:off x="1692275" y="1412875"/>
            <a:ext cx="7056438" cy="144463"/>
          </a:xfrm>
          <a:prstGeom prst="roundRect">
            <a:avLst/>
          </a:prstGeom>
          <a:gradFill flip="none" rotWithShape="1">
            <a:gsLst>
              <a:gs pos="100000">
                <a:schemeClr val="tx1">
                  <a:lumMod val="65000"/>
                  <a:lumOff val="35000"/>
                  <a:shade val="30000"/>
                  <a:satMod val="115000"/>
                  <a:alpha val="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0" name="橢圓 9"/>
          <p:cNvSpPr/>
          <p:nvPr/>
        </p:nvSpPr>
        <p:spPr>
          <a:xfrm>
            <a:off x="973138" y="765175"/>
            <a:ext cx="914400" cy="9144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1" name="橢圓 10"/>
          <p:cNvSpPr/>
          <p:nvPr/>
        </p:nvSpPr>
        <p:spPr>
          <a:xfrm>
            <a:off x="539949" y="333325"/>
            <a:ext cx="914400" cy="9144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2" name="橢圓 11"/>
          <p:cNvSpPr/>
          <p:nvPr/>
        </p:nvSpPr>
        <p:spPr>
          <a:xfrm>
            <a:off x="323850" y="981075"/>
            <a:ext cx="9144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endParaRPr>
          </a:p>
        </p:txBody>
      </p:sp>
      <p:sp>
        <p:nvSpPr>
          <p:cNvPr id="13" name="文字方塊 12"/>
          <p:cNvSpPr txBox="1"/>
          <p:nvPr/>
        </p:nvSpPr>
        <p:spPr>
          <a:xfrm>
            <a:off x="8532440" y="6165304"/>
            <a:ext cx="543739" cy="523220"/>
          </a:xfrm>
          <a:prstGeom prst="rect">
            <a:avLst/>
          </a:prstGeom>
          <a:noFill/>
        </p:spPr>
        <p:txBody>
          <a:bodyPr wrap="none" rtlCol="0">
            <a:spAutoFit/>
          </a:bodyPr>
          <a:lstStyle/>
          <a:p>
            <a:r>
              <a:rPr lang="en-US" altLang="zh-TW" sz="2800" dirty="0">
                <a:latin typeface="標楷體" panose="03000509000000000000" pitchFamily="65" charset="-120"/>
                <a:ea typeface="標楷體" panose="03000509000000000000" pitchFamily="65" charset="-120"/>
              </a:rPr>
              <a:t>12</a:t>
            </a:r>
            <a:endParaRPr lang="zh-TW" altLang="en-US" sz="2800" dirty="0">
              <a:latin typeface="標楷體" panose="03000509000000000000" pitchFamily="65" charset="-120"/>
              <a:ea typeface="標楷體" panose="03000509000000000000" pitchFamily="65" charset="-120"/>
            </a:endParaRPr>
          </a:p>
        </p:txBody>
      </p:sp>
      <p:sp>
        <p:nvSpPr>
          <p:cNvPr id="14" name="文字方塊 5"/>
          <p:cNvSpPr txBox="1">
            <a:spLocks noChangeArrowheads="1"/>
          </p:cNvSpPr>
          <p:nvPr/>
        </p:nvSpPr>
        <p:spPr bwMode="auto">
          <a:xfrm>
            <a:off x="1258888" y="333375"/>
            <a:ext cx="6697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5400" kern="0" dirty="0">
                <a:solidFill>
                  <a:srgbClr val="0000CC"/>
                </a:solidFill>
                <a:latin typeface="標楷體" panose="03000509000000000000" pitchFamily="65" charset="-120"/>
                <a:ea typeface="標楷體" panose="03000509000000000000" pitchFamily="65" charset="-120"/>
              </a:rPr>
              <a:t>CANBUS</a:t>
            </a:r>
            <a:endParaRPr kumimoji="1" lang="zh-TW" altLang="en-US" sz="5400" b="0" i="0" u="none" strike="noStrike" kern="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60158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22494" y="384078"/>
            <a:ext cx="7429500" cy="3352800"/>
          </a:xfrm>
        </p:spPr>
        <p:txBody>
          <a:bodyPr>
            <a:normAutofit/>
          </a:bodyPr>
          <a:lstStyle/>
          <a:p>
            <a:pPr algn="l"/>
            <a:r>
              <a:rPr lang="en-US" altLang="zh-TW" sz="6000" b="1" cap="none"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PIC16F1827</a:t>
            </a:r>
            <a:br>
              <a:rPr lang="en-US" altLang="zh-TW" sz="6000" b="1" cap="none"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6000" b="1" cap="none"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6000" b="1" cap="none"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使用教學</a:t>
            </a:r>
            <a:endParaRPr lang="zh-TW" altLang="en-US" sz="6000" b="1" cap="none"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3552989" y="4479289"/>
            <a:ext cx="6858000" cy="1655762"/>
          </a:xfrm>
        </p:spPr>
        <p:txBody>
          <a:bodyPr>
            <a:normAutofit/>
          </a:bodyPr>
          <a:lstStyle/>
          <a:p>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3132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856060" y="1351130"/>
            <a:ext cx="8079812" cy="6441742"/>
          </a:xfrm>
          <a:prstGeom prst="rect">
            <a:avLst/>
          </a:prstGeom>
        </p:spPr>
        <p:txBody>
          <a:bodyPr>
            <a:normAutofit/>
          </a:bodyPr>
          <a:lstStyle/>
          <a:p>
            <a:pPr>
              <a:buFont typeface="Wingdings" panose="05000000000000000000" pitchFamily="2" charset="2"/>
              <a:buChar char="Ø"/>
            </a:pPr>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實作</a:t>
            </a:r>
            <a:endPar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buNone/>
            </a:pPr>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p:txBody>
      </p:sp>
      <p:sp>
        <p:nvSpPr>
          <p:cNvPr id="8" name="標題 1"/>
          <p:cNvSpPr>
            <a:spLocks noGrp="1"/>
          </p:cNvSpPr>
          <p:nvPr>
            <p:ph type="title"/>
          </p:nvPr>
        </p:nvSpPr>
        <p:spPr>
          <a:xfrm>
            <a:off x="856060" y="310709"/>
            <a:ext cx="7429499" cy="1478570"/>
          </a:xfrm>
        </p:spPr>
        <p:txBody>
          <a:bodyPr>
            <a:normAutofit fontScale="90000"/>
          </a:bodyPr>
          <a:lstStyle/>
          <a:p>
            <a:r>
              <a:rPr lang="en-US" altLang="zh-TW" dirty="0" smtClean="0"/>
              <a:t/>
            </a:r>
            <a:br>
              <a:rPr lang="en-US" altLang="zh-TW" dirty="0" smtClean="0"/>
            </a:br>
            <a:r>
              <a:rPr lang="en-US" altLang="zh-TW" sz="5300" b="1" cap="none" dirty="0" smtClean="0">
                <a:effectLst>
                  <a:outerShdw blurRad="38100" dist="38100" dir="2700000" algn="tl">
                    <a:srgbClr val="000000">
                      <a:alpha val="43137"/>
                    </a:srgbClr>
                  </a:outerShdw>
                </a:effectLst>
              </a:rPr>
              <a:t>Outline</a:t>
            </a:r>
            <a:r>
              <a:rPr lang="en-US" altLang="zh-TW" dirty="0" smtClean="0"/>
              <a:t/>
            </a:r>
            <a:br>
              <a:rPr lang="en-US" altLang="zh-TW" dirty="0" smtClean="0"/>
            </a:br>
            <a:r>
              <a:rPr lang="en-US" altLang="zh-TW" dirty="0"/>
              <a:t/>
            </a:r>
            <a:br>
              <a:rPr lang="en-US" altLang="zh-TW" dirty="0"/>
            </a:br>
            <a:endParaRPr lang="zh-TW" altLang="en-US" dirty="0"/>
          </a:p>
        </p:txBody>
      </p:sp>
    </p:spTree>
    <p:extLst>
      <p:ext uri="{BB962C8B-B14F-4D97-AF65-F5344CB8AC3E}">
        <p14:creationId xmlns:p14="http://schemas.microsoft.com/office/powerpoint/2010/main" val="2563681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a:buFont typeface="Wingdings" panose="05000000000000000000" pitchFamily="2" charset="2"/>
              <a:buChar char="Ø"/>
            </a:pPr>
            <a:r>
              <a:rPr lang="en-US" altLang="zh-TW" sz="3200" b="1" dirty="0" smtClean="0"/>
              <a:t>SPI</a:t>
            </a:r>
            <a:r>
              <a:rPr lang="zh-TW" altLang="en-US" sz="3200" b="1" dirty="0" smtClean="0"/>
              <a:t>原理</a:t>
            </a:r>
            <a:endParaRPr lang="en-US" altLang="zh-TW" sz="3200" b="1" dirty="0" smtClean="0"/>
          </a:p>
          <a:p>
            <a:pPr>
              <a:buFont typeface="Wingdings" panose="05000000000000000000" pitchFamily="2" charset="2"/>
              <a:buChar char="u"/>
            </a:pPr>
            <a:r>
              <a:rPr lang="zh-TW" altLang="en-US" b="1" dirty="0" smtClean="0"/>
              <a:t>為同步</a:t>
            </a:r>
            <a:r>
              <a:rPr lang="en-US" altLang="zh-TW" b="1" dirty="0" smtClean="0"/>
              <a:t>(synchronous)</a:t>
            </a:r>
            <a:r>
              <a:rPr lang="zh-TW" altLang="en-US" b="1" dirty="0" smtClean="0"/>
              <a:t>且全雙工</a:t>
            </a:r>
            <a:r>
              <a:rPr lang="en-US" altLang="zh-TW" b="1" dirty="0" smtClean="0"/>
              <a:t>(Full-Duplex)</a:t>
            </a:r>
            <a:r>
              <a:rPr lang="zh-TW" altLang="en-US" b="1" dirty="0" smtClean="0"/>
              <a:t>傳輸</a:t>
            </a:r>
            <a:endParaRPr lang="en-US" altLang="zh-TW" b="1" dirty="0" smtClean="0"/>
          </a:p>
          <a:p>
            <a:pPr>
              <a:buFont typeface="Wingdings" panose="05000000000000000000" pitchFamily="2" charset="2"/>
              <a:buChar char="u"/>
            </a:pPr>
            <a:r>
              <a:rPr lang="zh-TW" altLang="en-US" b="1" dirty="0" smtClean="0"/>
              <a:t>裝置</a:t>
            </a:r>
            <a:r>
              <a:rPr lang="en-US" altLang="zh-TW" b="1" dirty="0" smtClean="0"/>
              <a:t>(Device)</a:t>
            </a:r>
            <a:r>
              <a:rPr lang="zh-TW" altLang="en-US" b="1" dirty="0" smtClean="0"/>
              <a:t>分為</a:t>
            </a:r>
            <a:r>
              <a:rPr lang="en-US" altLang="zh-TW" b="1" dirty="0" smtClean="0"/>
              <a:t>Master</a:t>
            </a:r>
            <a:r>
              <a:rPr lang="zh-TW" altLang="en-US" b="1" dirty="0" smtClean="0"/>
              <a:t>以及</a:t>
            </a:r>
            <a:r>
              <a:rPr lang="en-US" altLang="zh-TW" b="1" dirty="0" smtClean="0"/>
              <a:t>Slave</a:t>
            </a:r>
            <a:r>
              <a:rPr lang="zh-TW" altLang="en-US" b="1" dirty="0" smtClean="0"/>
              <a:t>，</a:t>
            </a:r>
            <a:r>
              <a:rPr lang="en-US" altLang="zh-TW" b="1" dirty="0" smtClean="0"/>
              <a:t>Master</a:t>
            </a:r>
            <a:r>
              <a:rPr lang="zh-TW" altLang="en-US" b="1" dirty="0" smtClean="0"/>
              <a:t>由</a:t>
            </a:r>
            <a:r>
              <a:rPr lang="en-US" altLang="zh-TW" b="1" dirty="0" smtClean="0"/>
              <a:t>Slave select</a:t>
            </a:r>
            <a:r>
              <a:rPr lang="zh-TW" altLang="en-US" b="1" dirty="0" smtClean="0"/>
              <a:t>選擇溝通對象</a:t>
            </a:r>
            <a:endParaRPr lang="en-US" altLang="zh-TW" b="1" dirty="0" smtClean="0"/>
          </a:p>
          <a:p>
            <a:pPr>
              <a:buFont typeface="Wingdings" panose="05000000000000000000" pitchFamily="2" charset="2"/>
              <a:buChar char="u"/>
            </a:pPr>
            <a:r>
              <a:rPr lang="en-US" altLang="zh-TW" b="1" dirty="0" smtClean="0"/>
              <a:t>SPI</a:t>
            </a:r>
            <a:r>
              <a:rPr lang="zh-TW" altLang="en-US" b="1" dirty="0" smtClean="0"/>
              <a:t>模組共使用三個</a:t>
            </a:r>
            <a:r>
              <a:rPr lang="en-US" altLang="zh-TW" b="1" dirty="0" smtClean="0"/>
              <a:t>Port</a:t>
            </a:r>
            <a:r>
              <a:rPr lang="zh-TW" altLang="en-US" b="1" dirty="0" smtClean="0"/>
              <a:t>進行資料傳輸，分別是</a:t>
            </a:r>
            <a:r>
              <a:rPr lang="en-US" altLang="zh-TW" b="1" dirty="0" smtClean="0"/>
              <a:t>SDI</a:t>
            </a:r>
            <a:r>
              <a:rPr lang="zh-TW" altLang="en-US" b="1" dirty="0" smtClean="0"/>
              <a:t>、</a:t>
            </a:r>
            <a:r>
              <a:rPr lang="en-US" altLang="zh-TW" b="1" dirty="0" smtClean="0"/>
              <a:t>SDO</a:t>
            </a:r>
            <a:r>
              <a:rPr lang="zh-TW" altLang="en-US" b="1" dirty="0" smtClean="0"/>
              <a:t>、</a:t>
            </a:r>
            <a:r>
              <a:rPr lang="en-US" altLang="zh-TW" b="1" dirty="0" smtClean="0"/>
              <a:t>SCK</a:t>
            </a:r>
            <a:r>
              <a:rPr lang="zh-TW" altLang="en-US" b="1" dirty="0" smtClean="0"/>
              <a:t>，</a:t>
            </a:r>
            <a:r>
              <a:rPr lang="en-US" altLang="zh-TW" b="1" dirty="0" smtClean="0"/>
              <a:t/>
            </a:r>
            <a:br>
              <a:rPr lang="en-US" altLang="zh-TW" b="1" dirty="0" smtClean="0"/>
            </a:br>
            <a:r>
              <a:rPr lang="zh-TW" altLang="en-US" b="1" dirty="0" smtClean="0"/>
              <a:t>由</a:t>
            </a:r>
            <a:r>
              <a:rPr lang="en-US" altLang="zh-TW" b="1" dirty="0"/>
              <a:t>Master</a:t>
            </a:r>
            <a:r>
              <a:rPr lang="zh-TW" altLang="en-US" b="1" dirty="0"/>
              <a:t>之</a:t>
            </a:r>
            <a:r>
              <a:rPr lang="en-US" altLang="zh-TW" b="1" dirty="0"/>
              <a:t>CLK</a:t>
            </a:r>
            <a:r>
              <a:rPr lang="zh-TW" altLang="en-US" b="1" dirty="0"/>
              <a:t>訊號控制</a:t>
            </a:r>
            <a:r>
              <a:rPr lang="zh-TW" altLang="en-US" b="1" dirty="0" smtClean="0"/>
              <a:t>資料傳輸，且一次傳輸資料量為</a:t>
            </a:r>
            <a:r>
              <a:rPr lang="en-US" altLang="zh-TW" b="1" dirty="0" smtClean="0"/>
              <a:t>8bits(1byte)</a:t>
            </a:r>
            <a:br>
              <a:rPr lang="en-US" altLang="zh-TW" b="1" dirty="0" smtClean="0"/>
            </a:br>
            <a:endParaRPr lang="en-US" altLang="zh-TW" b="1" dirty="0" smtClean="0"/>
          </a:p>
        </p:txBody>
      </p:sp>
    </p:spTree>
    <p:extLst>
      <p:ext uri="{BB962C8B-B14F-4D97-AF65-F5344CB8AC3E}">
        <p14:creationId xmlns:p14="http://schemas.microsoft.com/office/powerpoint/2010/main" val="3909478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900753" y="1052737"/>
            <a:ext cx="5643688" cy="5128859"/>
          </a:xfrm>
          <a:prstGeom prst="rect">
            <a:avLst/>
          </a:prstGeom>
        </p:spPr>
      </p:pic>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sp>
        <p:nvSpPr>
          <p:cNvPr id="5" name="矩形 4"/>
          <p:cNvSpPr/>
          <p:nvPr/>
        </p:nvSpPr>
        <p:spPr>
          <a:xfrm>
            <a:off x="2241646" y="1253203"/>
            <a:ext cx="552734" cy="358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941695" y="6259230"/>
            <a:ext cx="6428096" cy="307777"/>
          </a:xfrm>
          <a:prstGeom prst="rect">
            <a:avLst/>
          </a:prstGeom>
          <a:noFill/>
        </p:spPr>
        <p:txBody>
          <a:bodyPr wrap="square" rtlCol="0">
            <a:spAutoFit/>
          </a:bodyPr>
          <a:lstStyle/>
          <a:p>
            <a:r>
              <a:rPr lang="en-US" altLang="zh-TW" dirty="0" smtClean="0"/>
              <a:t>SCK</a:t>
            </a:r>
            <a:r>
              <a:rPr lang="zh-TW" altLang="en-US" dirty="0" smtClean="0"/>
              <a:t>：由</a:t>
            </a:r>
            <a:r>
              <a:rPr lang="en-US" altLang="zh-TW" dirty="0" smtClean="0"/>
              <a:t>Master</a:t>
            </a:r>
            <a:r>
              <a:rPr lang="zh-TW" altLang="en-US" dirty="0" smtClean="0"/>
              <a:t>控制，為同步傳輸之時脈訊號</a:t>
            </a:r>
            <a:endParaRPr lang="zh-TW" altLang="en-US" dirty="0"/>
          </a:p>
        </p:txBody>
      </p:sp>
    </p:spTree>
    <p:extLst>
      <p:ext uri="{BB962C8B-B14F-4D97-AF65-F5344CB8AC3E}">
        <p14:creationId xmlns:p14="http://schemas.microsoft.com/office/powerpoint/2010/main" val="1658029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900753" y="1052737"/>
            <a:ext cx="5643688" cy="5128859"/>
          </a:xfrm>
          <a:prstGeom prst="rect">
            <a:avLst/>
          </a:prstGeom>
        </p:spPr>
      </p:pic>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sp>
        <p:nvSpPr>
          <p:cNvPr id="5" name="矩形 4"/>
          <p:cNvSpPr/>
          <p:nvPr/>
        </p:nvSpPr>
        <p:spPr>
          <a:xfrm>
            <a:off x="2241646" y="1608044"/>
            <a:ext cx="552734" cy="358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941695" y="6259230"/>
            <a:ext cx="6428096" cy="307777"/>
          </a:xfrm>
          <a:prstGeom prst="rect">
            <a:avLst/>
          </a:prstGeom>
          <a:noFill/>
        </p:spPr>
        <p:txBody>
          <a:bodyPr wrap="square" rtlCol="0">
            <a:spAutoFit/>
          </a:bodyPr>
          <a:lstStyle/>
          <a:p>
            <a:r>
              <a:rPr lang="en-US" altLang="zh-TW" dirty="0" smtClean="0"/>
              <a:t>SDO</a:t>
            </a:r>
            <a:r>
              <a:rPr lang="zh-TW" altLang="en-US" dirty="0" smtClean="0"/>
              <a:t>：</a:t>
            </a:r>
            <a:r>
              <a:rPr lang="en-US" altLang="zh-TW" dirty="0" smtClean="0"/>
              <a:t>Data Output</a:t>
            </a:r>
            <a:r>
              <a:rPr lang="zh-TW" altLang="en-US" dirty="0" smtClean="0"/>
              <a:t>，為</a:t>
            </a:r>
            <a:r>
              <a:rPr lang="en-US" altLang="zh-TW" dirty="0" smtClean="0"/>
              <a:t>SPI</a:t>
            </a:r>
            <a:r>
              <a:rPr lang="zh-TW" altLang="en-US" dirty="0" smtClean="0"/>
              <a:t>模組資料輸出阜，連接至其他設備之</a:t>
            </a:r>
            <a:r>
              <a:rPr lang="en-US" altLang="zh-TW" dirty="0" smtClean="0"/>
              <a:t>SDI</a:t>
            </a:r>
            <a:endParaRPr lang="zh-TW" altLang="en-US" dirty="0"/>
          </a:p>
        </p:txBody>
      </p:sp>
    </p:spTree>
    <p:extLst>
      <p:ext uri="{BB962C8B-B14F-4D97-AF65-F5344CB8AC3E}">
        <p14:creationId xmlns:p14="http://schemas.microsoft.com/office/powerpoint/2010/main" val="311616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solidFill>
                  <a:srgbClr val="1C4587"/>
                </a:solidFill>
              </a:rPr>
              <a:t>Network</a:t>
            </a:r>
          </a:p>
        </p:txBody>
      </p:sp>
      <p:sp>
        <p:nvSpPr>
          <p:cNvPr id="62" name="Shape 62"/>
          <p:cNvSpPr txBox="1"/>
          <p:nvPr/>
        </p:nvSpPr>
        <p:spPr>
          <a:xfrm>
            <a:off x="3293323" y="949834"/>
            <a:ext cx="4996500" cy="864599"/>
          </a:xfrm>
          <a:prstGeom prst="rect">
            <a:avLst/>
          </a:prstGeom>
          <a:noFill/>
        </p:spPr>
        <p:txBody>
          <a:bodyPr lIns="91425" tIns="91425" rIns="91425" bIns="91425" anchor="t" anchorCtr="0">
            <a:spAutoFit/>
          </a:bodyPr>
          <a:lstStyle/>
          <a:p>
            <a:pPr marL="457200" lvl="0" indent="-317500" rtl="0">
              <a:buClr>
                <a:srgbClr val="000000"/>
              </a:buClr>
              <a:buSzPct val="116666"/>
              <a:buFont typeface="Courier New"/>
              <a:buChar char="o"/>
            </a:pPr>
            <a:r>
              <a:rPr lang="en" sz="1200">
                <a:solidFill>
                  <a:srgbClr val="666666"/>
                </a:solidFill>
              </a:rPr>
              <a:t>clk_1 and clk_2 are set up separately</a:t>
            </a:r>
          </a:p>
          <a:p>
            <a:pPr marL="457200" lvl="0" indent="-317500" rtl="0">
              <a:buClr>
                <a:srgbClr val="000000"/>
              </a:buClr>
              <a:buSzPct val="116666"/>
              <a:buFont typeface="Courier New"/>
              <a:buChar char="o"/>
            </a:pPr>
            <a:r>
              <a:rPr lang="en" sz="1200">
                <a:solidFill>
                  <a:srgbClr val="666666"/>
                </a:solidFill>
              </a:rPr>
              <a:t>clk_1 should be equal to clk_2</a:t>
            </a:r>
          </a:p>
          <a:p>
            <a:pPr marL="457200" lvl="0" indent="-317500" rtl="0">
              <a:buClr>
                <a:srgbClr val="000000"/>
              </a:buClr>
              <a:buSzPct val="116666"/>
              <a:buFont typeface="Courier New"/>
              <a:buChar char="o"/>
            </a:pPr>
            <a:r>
              <a:rPr lang="en" sz="1200">
                <a:solidFill>
                  <a:srgbClr val="666666"/>
                </a:solidFill>
              </a:rPr>
              <a:t>MAX232, HIN232 are in common used transceivers for RS-232</a:t>
            </a:r>
          </a:p>
        </p:txBody>
      </p:sp>
      <p:grpSp>
        <p:nvGrpSpPr>
          <p:cNvPr id="63" name="Shape 63"/>
          <p:cNvGrpSpPr/>
          <p:nvPr/>
        </p:nvGrpSpPr>
        <p:grpSpPr>
          <a:xfrm>
            <a:off x="85046" y="2477250"/>
            <a:ext cx="8977653" cy="3884699"/>
            <a:chOff x="85046" y="2477250"/>
            <a:chExt cx="8977653" cy="3884699"/>
          </a:xfrm>
        </p:grpSpPr>
        <p:sp>
          <p:nvSpPr>
            <p:cNvPr id="64" name="Shape 64"/>
            <p:cNvSpPr/>
            <p:nvPr/>
          </p:nvSpPr>
          <p:spPr>
            <a:xfrm>
              <a:off x="757601" y="2477250"/>
              <a:ext cx="3647400" cy="38846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t" anchorCtr="0">
              <a:spAutoFit/>
            </a:bodyPr>
            <a:lstStyle/>
            <a:p>
              <a:pPr algn="ctr">
                <a:buNone/>
              </a:pPr>
              <a:r>
                <a:rPr lang="en" b="1">
                  <a:solidFill>
                    <a:srgbClr val="666666"/>
                  </a:solidFill>
                </a:rPr>
                <a:t>Device 1</a:t>
              </a:r>
            </a:p>
          </p:txBody>
        </p:sp>
        <p:sp>
          <p:nvSpPr>
            <p:cNvPr id="65" name="Shape 65"/>
            <p:cNvSpPr/>
            <p:nvPr/>
          </p:nvSpPr>
          <p:spPr>
            <a:xfrm>
              <a:off x="1104251" y="2880000"/>
              <a:ext cx="1348800" cy="14249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pPr algn="ctr">
                <a:buNone/>
              </a:pPr>
              <a:r>
                <a:rPr lang="en">
                  <a:solidFill>
                    <a:srgbClr val="666666"/>
                  </a:solidFill>
                </a:rPr>
                <a:t>Receiver</a:t>
              </a:r>
            </a:p>
          </p:txBody>
        </p:sp>
        <p:sp>
          <p:nvSpPr>
            <p:cNvPr id="66" name="Shape 66"/>
            <p:cNvSpPr/>
            <p:nvPr/>
          </p:nvSpPr>
          <p:spPr>
            <a:xfrm>
              <a:off x="1168151" y="4146755"/>
              <a:ext cx="180599" cy="156000"/>
            </a:xfrm>
            <a:prstGeom prst="triangle">
              <a:avLst>
                <a:gd name="adj" fmla="val 50000"/>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67" name="Shape 67"/>
            <p:cNvSpPr/>
            <p:nvPr/>
          </p:nvSpPr>
          <p:spPr>
            <a:xfrm>
              <a:off x="1236501" y="4559750"/>
              <a:ext cx="47399" cy="47399"/>
            </a:xfrm>
            <a:prstGeom prst="ellipse">
              <a:avLst/>
            </a:prstGeom>
            <a:solidFill>
              <a:srgbClr val="666666"/>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68" name="Shape 68"/>
            <p:cNvSpPr txBox="1"/>
            <p:nvPr/>
          </p:nvSpPr>
          <p:spPr>
            <a:xfrm>
              <a:off x="85046" y="4402850"/>
              <a:ext cx="493799" cy="360900"/>
            </a:xfrm>
            <a:prstGeom prst="rect">
              <a:avLst/>
            </a:prstGeom>
            <a:noFill/>
          </p:spPr>
          <p:txBody>
            <a:bodyPr lIns="91425" tIns="91425" rIns="91425" bIns="91425" anchor="ctr" anchorCtr="0">
              <a:spAutoFit/>
            </a:bodyPr>
            <a:lstStyle/>
            <a:p>
              <a:pPr algn="r">
                <a:buNone/>
              </a:pPr>
              <a:r>
                <a:rPr lang="en" sz="1000">
                  <a:solidFill>
                    <a:srgbClr val="666666"/>
                  </a:solidFill>
                </a:rPr>
                <a:t>clk_1</a:t>
              </a:r>
            </a:p>
          </p:txBody>
        </p:sp>
        <p:sp>
          <p:nvSpPr>
            <p:cNvPr id="69" name="Shape 69"/>
            <p:cNvSpPr/>
            <p:nvPr/>
          </p:nvSpPr>
          <p:spPr>
            <a:xfrm>
              <a:off x="2704451" y="2880000"/>
              <a:ext cx="1348800" cy="14249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pPr lvl="0" algn="ctr" rtl="0">
                <a:buNone/>
              </a:pPr>
              <a:r>
                <a:rPr lang="en">
                  <a:solidFill>
                    <a:srgbClr val="666666"/>
                  </a:solidFill>
                </a:rPr>
                <a:t>Transmitter</a:t>
              </a:r>
            </a:p>
          </p:txBody>
        </p:sp>
        <p:sp>
          <p:nvSpPr>
            <p:cNvPr id="70" name="Shape 70"/>
            <p:cNvSpPr/>
            <p:nvPr/>
          </p:nvSpPr>
          <p:spPr>
            <a:xfrm>
              <a:off x="2768351" y="4146755"/>
              <a:ext cx="180599" cy="156000"/>
            </a:xfrm>
            <a:prstGeom prst="triangle">
              <a:avLst>
                <a:gd name="adj" fmla="val 50000"/>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71" name="Shape 71"/>
            <p:cNvSpPr/>
            <p:nvPr/>
          </p:nvSpPr>
          <p:spPr>
            <a:xfrm>
              <a:off x="1104251" y="4914600"/>
              <a:ext cx="2954100" cy="10445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pPr lvl="0" algn="ctr" rtl="0">
                <a:buNone/>
              </a:pPr>
              <a:r>
                <a:rPr lang="en">
                  <a:solidFill>
                    <a:srgbClr val="666666"/>
                  </a:solidFill>
                </a:rPr>
                <a:t>RS-232 Transceiver</a:t>
              </a:r>
            </a:p>
          </p:txBody>
        </p:sp>
        <p:cxnSp>
          <p:nvCxnSpPr>
            <p:cNvPr id="72" name="Shape 72"/>
            <p:cNvCxnSpPr>
              <a:stCxn id="66" idx="3"/>
            </p:cNvCxnSpPr>
            <p:nvPr/>
          </p:nvCxnSpPr>
          <p:spPr>
            <a:xfrm>
              <a:off x="1258451" y="4302755"/>
              <a:ext cx="0" cy="287699"/>
            </a:xfrm>
            <a:prstGeom prst="straightConnector1">
              <a:avLst/>
            </a:prstGeom>
            <a:noFill/>
            <a:ln w="9525" cap="flat">
              <a:solidFill>
                <a:schemeClr val="dk2"/>
              </a:solidFill>
              <a:prstDash val="solid"/>
              <a:round/>
              <a:headEnd type="none" w="lg" len="lg"/>
              <a:tailEnd type="none" w="lg" len="lg"/>
            </a:ln>
          </p:spPr>
        </p:cxnSp>
        <p:cxnSp>
          <p:nvCxnSpPr>
            <p:cNvPr id="73" name="Shape 73"/>
            <p:cNvCxnSpPr>
              <a:stCxn id="70" idx="3"/>
            </p:cNvCxnSpPr>
            <p:nvPr/>
          </p:nvCxnSpPr>
          <p:spPr>
            <a:xfrm>
              <a:off x="2858651" y="4302755"/>
              <a:ext cx="0" cy="287699"/>
            </a:xfrm>
            <a:prstGeom prst="straightConnector1">
              <a:avLst/>
            </a:prstGeom>
            <a:noFill/>
            <a:ln w="9525" cap="flat">
              <a:solidFill>
                <a:schemeClr val="dk2"/>
              </a:solidFill>
              <a:prstDash val="solid"/>
              <a:round/>
              <a:headEnd type="none" w="lg" len="lg"/>
              <a:tailEnd type="none" w="lg" len="lg"/>
            </a:ln>
          </p:spPr>
        </p:cxnSp>
        <p:cxnSp>
          <p:nvCxnSpPr>
            <p:cNvPr id="74" name="Shape 74"/>
            <p:cNvCxnSpPr/>
            <p:nvPr/>
          </p:nvCxnSpPr>
          <p:spPr>
            <a:xfrm rot="10800000">
              <a:off x="569995" y="4589147"/>
              <a:ext cx="2293200" cy="0"/>
            </a:xfrm>
            <a:prstGeom prst="straightConnector1">
              <a:avLst/>
            </a:prstGeom>
            <a:noFill/>
            <a:ln w="9525" cap="flat">
              <a:solidFill>
                <a:schemeClr val="dk2"/>
              </a:solidFill>
              <a:prstDash val="solid"/>
              <a:round/>
              <a:headEnd type="none" w="lg" len="lg"/>
              <a:tailEnd type="none" w="lg" len="lg"/>
            </a:ln>
          </p:spPr>
        </p:cxnSp>
        <p:cxnSp>
          <p:nvCxnSpPr>
            <p:cNvPr id="75" name="Shape 75"/>
            <p:cNvCxnSpPr>
              <a:stCxn id="65" idx="2"/>
            </p:cNvCxnSpPr>
            <p:nvPr/>
          </p:nvCxnSpPr>
          <p:spPr>
            <a:xfrm>
              <a:off x="1778651" y="4304999"/>
              <a:ext cx="0" cy="618000"/>
            </a:xfrm>
            <a:prstGeom prst="straightConnector1">
              <a:avLst/>
            </a:prstGeom>
            <a:noFill/>
            <a:ln w="9525" cap="flat">
              <a:solidFill>
                <a:schemeClr val="dk2"/>
              </a:solidFill>
              <a:prstDash val="solid"/>
              <a:round/>
              <a:headEnd type="triangle" w="lg" len="lg"/>
              <a:tailEnd type="none" w="lg" len="lg"/>
            </a:ln>
          </p:spPr>
        </p:cxnSp>
        <p:cxnSp>
          <p:nvCxnSpPr>
            <p:cNvPr id="76" name="Shape 76"/>
            <p:cNvCxnSpPr>
              <a:stCxn id="69" idx="2"/>
            </p:cNvCxnSpPr>
            <p:nvPr/>
          </p:nvCxnSpPr>
          <p:spPr>
            <a:xfrm>
              <a:off x="3378851" y="4304999"/>
              <a:ext cx="0" cy="618000"/>
            </a:xfrm>
            <a:prstGeom prst="straightConnector1">
              <a:avLst/>
            </a:prstGeom>
            <a:noFill/>
            <a:ln w="9525" cap="flat">
              <a:solidFill>
                <a:schemeClr val="dk2"/>
              </a:solidFill>
              <a:prstDash val="solid"/>
              <a:round/>
              <a:headEnd type="none" w="lg" len="lg"/>
              <a:tailEnd type="triangle" w="lg" len="lg"/>
            </a:ln>
          </p:spPr>
        </p:cxnSp>
        <p:sp>
          <p:nvSpPr>
            <p:cNvPr id="77" name="Shape 77"/>
            <p:cNvSpPr txBox="1"/>
            <p:nvPr/>
          </p:nvSpPr>
          <p:spPr>
            <a:xfrm>
              <a:off x="1532846" y="40218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rxd</a:t>
              </a:r>
            </a:p>
          </p:txBody>
        </p:sp>
        <p:sp>
          <p:nvSpPr>
            <p:cNvPr id="78" name="Shape 78"/>
            <p:cNvSpPr txBox="1"/>
            <p:nvPr/>
          </p:nvSpPr>
          <p:spPr>
            <a:xfrm>
              <a:off x="3133046" y="40218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txd</a:t>
              </a:r>
            </a:p>
          </p:txBody>
        </p:sp>
        <p:sp>
          <p:nvSpPr>
            <p:cNvPr id="79" name="Shape 79"/>
            <p:cNvSpPr txBox="1"/>
            <p:nvPr/>
          </p:nvSpPr>
          <p:spPr>
            <a:xfrm>
              <a:off x="3133046" y="48600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txd</a:t>
              </a:r>
            </a:p>
          </p:txBody>
        </p:sp>
        <p:sp>
          <p:nvSpPr>
            <p:cNvPr id="80" name="Shape 80"/>
            <p:cNvSpPr txBox="1"/>
            <p:nvPr/>
          </p:nvSpPr>
          <p:spPr>
            <a:xfrm>
              <a:off x="1532846" y="48600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rxd</a:t>
              </a:r>
            </a:p>
          </p:txBody>
        </p:sp>
        <p:sp>
          <p:nvSpPr>
            <p:cNvPr id="81" name="Shape 81"/>
            <p:cNvSpPr txBox="1"/>
            <p:nvPr/>
          </p:nvSpPr>
          <p:spPr>
            <a:xfrm>
              <a:off x="3666446" y="49362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rx</a:t>
              </a:r>
            </a:p>
          </p:txBody>
        </p:sp>
        <p:sp>
          <p:nvSpPr>
            <p:cNvPr id="82" name="Shape 82"/>
            <p:cNvSpPr txBox="1"/>
            <p:nvPr/>
          </p:nvSpPr>
          <p:spPr>
            <a:xfrm>
              <a:off x="3666446" y="55458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tx</a:t>
              </a:r>
            </a:p>
          </p:txBody>
        </p:sp>
        <p:sp>
          <p:nvSpPr>
            <p:cNvPr id="83" name="Shape 83"/>
            <p:cNvSpPr/>
            <p:nvPr/>
          </p:nvSpPr>
          <p:spPr>
            <a:xfrm flipH="1">
              <a:off x="4742745" y="2477250"/>
              <a:ext cx="3647400" cy="38846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t" anchorCtr="0">
              <a:spAutoFit/>
            </a:bodyPr>
            <a:lstStyle/>
            <a:p>
              <a:pPr lvl="0" algn="ctr" rtl="0">
                <a:buNone/>
              </a:pPr>
              <a:r>
                <a:rPr lang="en" b="1">
                  <a:solidFill>
                    <a:srgbClr val="666666"/>
                  </a:solidFill>
                </a:rPr>
                <a:t>Device 2</a:t>
              </a:r>
            </a:p>
          </p:txBody>
        </p:sp>
        <p:sp>
          <p:nvSpPr>
            <p:cNvPr id="84" name="Shape 84"/>
            <p:cNvSpPr/>
            <p:nvPr/>
          </p:nvSpPr>
          <p:spPr>
            <a:xfrm flipH="1">
              <a:off x="6694695" y="2880000"/>
              <a:ext cx="1348800" cy="14249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pPr lvl="0" algn="ctr" rtl="0">
                <a:buNone/>
              </a:pPr>
              <a:r>
                <a:rPr lang="en">
                  <a:solidFill>
                    <a:srgbClr val="666666"/>
                  </a:solidFill>
                </a:rPr>
                <a:t>Transmitter</a:t>
              </a:r>
            </a:p>
          </p:txBody>
        </p:sp>
        <p:sp>
          <p:nvSpPr>
            <p:cNvPr id="85" name="Shape 85"/>
            <p:cNvSpPr/>
            <p:nvPr/>
          </p:nvSpPr>
          <p:spPr>
            <a:xfrm flipH="1">
              <a:off x="7798995" y="4146755"/>
              <a:ext cx="180599" cy="156000"/>
            </a:xfrm>
            <a:prstGeom prst="triangle">
              <a:avLst>
                <a:gd name="adj" fmla="val 50000"/>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86" name="Shape 86"/>
            <p:cNvSpPr/>
            <p:nvPr/>
          </p:nvSpPr>
          <p:spPr>
            <a:xfrm flipH="1">
              <a:off x="7863845" y="4559750"/>
              <a:ext cx="47399" cy="47399"/>
            </a:xfrm>
            <a:prstGeom prst="ellipse">
              <a:avLst/>
            </a:prstGeom>
            <a:solidFill>
              <a:srgbClr val="666666"/>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87" name="Shape 87"/>
            <p:cNvSpPr txBox="1"/>
            <p:nvPr/>
          </p:nvSpPr>
          <p:spPr>
            <a:xfrm flipH="1">
              <a:off x="8568900" y="4402850"/>
              <a:ext cx="493799" cy="360900"/>
            </a:xfrm>
            <a:prstGeom prst="rect">
              <a:avLst/>
            </a:prstGeom>
            <a:noFill/>
          </p:spPr>
          <p:txBody>
            <a:bodyPr lIns="91425" tIns="91425" rIns="91425" bIns="91425" anchor="ctr" anchorCtr="0">
              <a:spAutoFit/>
            </a:bodyPr>
            <a:lstStyle/>
            <a:p>
              <a:pPr lvl="0" algn="r" rtl="0">
                <a:buNone/>
              </a:pPr>
              <a:r>
                <a:rPr lang="en" sz="1000">
                  <a:solidFill>
                    <a:srgbClr val="666666"/>
                  </a:solidFill>
                </a:rPr>
                <a:t>clk_2</a:t>
              </a:r>
            </a:p>
          </p:txBody>
        </p:sp>
        <p:sp>
          <p:nvSpPr>
            <p:cNvPr id="88" name="Shape 88"/>
            <p:cNvSpPr/>
            <p:nvPr/>
          </p:nvSpPr>
          <p:spPr>
            <a:xfrm flipH="1">
              <a:off x="5094495" y="2880000"/>
              <a:ext cx="1348800" cy="14249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pPr lvl="0" algn="ctr" rtl="0">
                <a:buNone/>
              </a:pPr>
              <a:r>
                <a:rPr lang="en">
                  <a:solidFill>
                    <a:srgbClr val="666666"/>
                  </a:solidFill>
                </a:rPr>
                <a:t>Receiver</a:t>
              </a:r>
            </a:p>
          </p:txBody>
        </p:sp>
        <p:sp>
          <p:nvSpPr>
            <p:cNvPr id="89" name="Shape 89"/>
            <p:cNvSpPr/>
            <p:nvPr/>
          </p:nvSpPr>
          <p:spPr>
            <a:xfrm flipH="1">
              <a:off x="6198795" y="4146755"/>
              <a:ext cx="180599" cy="156000"/>
            </a:xfrm>
            <a:prstGeom prst="triangle">
              <a:avLst>
                <a:gd name="adj" fmla="val 50000"/>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endParaRPr/>
            </a:p>
          </p:txBody>
        </p:sp>
        <p:sp>
          <p:nvSpPr>
            <p:cNvPr id="90" name="Shape 90"/>
            <p:cNvSpPr/>
            <p:nvPr/>
          </p:nvSpPr>
          <p:spPr>
            <a:xfrm flipH="1">
              <a:off x="5089395" y="4914600"/>
              <a:ext cx="2954100" cy="1044599"/>
            </a:xfrm>
            <a:prstGeom prst="rect">
              <a:avLst/>
            </a:prstGeom>
            <a:solidFill>
              <a:srgbClr val="EFEFEF"/>
            </a:solidFill>
            <a:ln w="19050" cap="flat">
              <a:solidFill>
                <a:srgbClr val="666666"/>
              </a:solidFill>
              <a:prstDash val="solid"/>
              <a:round/>
              <a:headEnd type="none" w="med" len="med"/>
              <a:tailEnd type="none" w="med" len="med"/>
            </a:ln>
          </p:spPr>
          <p:txBody>
            <a:bodyPr lIns="91425" tIns="91425" rIns="91425" bIns="91425" anchor="ctr" anchorCtr="0">
              <a:spAutoFit/>
            </a:bodyPr>
            <a:lstStyle/>
            <a:p>
              <a:pPr lvl="0" algn="ctr" rtl="0">
                <a:buNone/>
              </a:pPr>
              <a:r>
                <a:rPr lang="en">
                  <a:solidFill>
                    <a:srgbClr val="666666"/>
                  </a:solidFill>
                </a:rPr>
                <a:t>RS-232 Transceiver</a:t>
              </a:r>
            </a:p>
          </p:txBody>
        </p:sp>
        <p:cxnSp>
          <p:nvCxnSpPr>
            <p:cNvPr id="91" name="Shape 91"/>
            <p:cNvCxnSpPr>
              <a:stCxn id="85" idx="3"/>
            </p:cNvCxnSpPr>
            <p:nvPr/>
          </p:nvCxnSpPr>
          <p:spPr>
            <a:xfrm>
              <a:off x="7889295" y="4302755"/>
              <a:ext cx="0" cy="287699"/>
            </a:xfrm>
            <a:prstGeom prst="straightConnector1">
              <a:avLst/>
            </a:prstGeom>
            <a:noFill/>
            <a:ln w="9525" cap="flat">
              <a:solidFill>
                <a:schemeClr val="dk2"/>
              </a:solidFill>
              <a:prstDash val="solid"/>
              <a:round/>
              <a:headEnd type="none" w="lg" len="lg"/>
              <a:tailEnd type="none" w="lg" len="lg"/>
            </a:ln>
          </p:spPr>
        </p:cxnSp>
        <p:cxnSp>
          <p:nvCxnSpPr>
            <p:cNvPr id="92" name="Shape 92"/>
            <p:cNvCxnSpPr>
              <a:stCxn id="89" idx="3"/>
            </p:cNvCxnSpPr>
            <p:nvPr/>
          </p:nvCxnSpPr>
          <p:spPr>
            <a:xfrm>
              <a:off x="6289095" y="4302755"/>
              <a:ext cx="0" cy="287699"/>
            </a:xfrm>
            <a:prstGeom prst="straightConnector1">
              <a:avLst/>
            </a:prstGeom>
            <a:noFill/>
            <a:ln w="9525" cap="flat">
              <a:solidFill>
                <a:schemeClr val="dk2"/>
              </a:solidFill>
              <a:prstDash val="solid"/>
              <a:round/>
              <a:headEnd type="none" w="lg" len="lg"/>
              <a:tailEnd type="none" w="lg" len="lg"/>
            </a:ln>
          </p:spPr>
        </p:cxnSp>
        <p:cxnSp>
          <p:nvCxnSpPr>
            <p:cNvPr id="93" name="Shape 93"/>
            <p:cNvCxnSpPr>
              <a:stCxn id="84" idx="2"/>
            </p:cNvCxnSpPr>
            <p:nvPr/>
          </p:nvCxnSpPr>
          <p:spPr>
            <a:xfrm>
              <a:off x="7369095" y="4304999"/>
              <a:ext cx="0" cy="618000"/>
            </a:xfrm>
            <a:prstGeom prst="straightConnector1">
              <a:avLst/>
            </a:prstGeom>
            <a:noFill/>
            <a:ln w="9525" cap="flat">
              <a:solidFill>
                <a:schemeClr val="dk2"/>
              </a:solidFill>
              <a:prstDash val="solid"/>
              <a:round/>
              <a:headEnd type="none" w="lg" len="lg"/>
              <a:tailEnd type="triangle" w="lg" len="lg"/>
            </a:ln>
          </p:spPr>
        </p:cxnSp>
        <p:cxnSp>
          <p:nvCxnSpPr>
            <p:cNvPr id="94" name="Shape 94"/>
            <p:cNvCxnSpPr>
              <a:stCxn id="88" idx="2"/>
            </p:cNvCxnSpPr>
            <p:nvPr/>
          </p:nvCxnSpPr>
          <p:spPr>
            <a:xfrm>
              <a:off x="5768895" y="4304999"/>
              <a:ext cx="0" cy="618000"/>
            </a:xfrm>
            <a:prstGeom prst="straightConnector1">
              <a:avLst/>
            </a:prstGeom>
            <a:noFill/>
            <a:ln w="9525" cap="flat">
              <a:solidFill>
                <a:schemeClr val="dk2"/>
              </a:solidFill>
              <a:prstDash val="solid"/>
              <a:round/>
              <a:headEnd type="triangle" w="lg" len="lg"/>
              <a:tailEnd type="none" w="lg" len="lg"/>
            </a:ln>
          </p:spPr>
        </p:cxnSp>
        <p:cxnSp>
          <p:nvCxnSpPr>
            <p:cNvPr id="95" name="Shape 95"/>
            <p:cNvCxnSpPr/>
            <p:nvPr/>
          </p:nvCxnSpPr>
          <p:spPr>
            <a:xfrm>
              <a:off x="4051950" y="5136600"/>
              <a:ext cx="1040100" cy="600600"/>
            </a:xfrm>
            <a:prstGeom prst="straightConnector1">
              <a:avLst/>
            </a:prstGeom>
            <a:noFill/>
            <a:ln w="9525" cap="flat">
              <a:solidFill>
                <a:schemeClr val="dk2"/>
              </a:solidFill>
              <a:prstDash val="solid"/>
              <a:round/>
              <a:headEnd type="triangle" w="lg" len="lg"/>
              <a:tailEnd type="none" w="lg" len="lg"/>
            </a:ln>
          </p:spPr>
        </p:cxnSp>
        <p:cxnSp>
          <p:nvCxnSpPr>
            <p:cNvPr id="96" name="Shape 96"/>
            <p:cNvCxnSpPr/>
            <p:nvPr/>
          </p:nvCxnSpPr>
          <p:spPr>
            <a:xfrm flipH="1">
              <a:off x="4051949" y="5136600"/>
              <a:ext cx="1040100" cy="600600"/>
            </a:xfrm>
            <a:prstGeom prst="straightConnector1">
              <a:avLst/>
            </a:prstGeom>
            <a:noFill/>
            <a:ln w="9525" cap="flat">
              <a:solidFill>
                <a:schemeClr val="dk2"/>
              </a:solidFill>
              <a:prstDash val="solid"/>
              <a:round/>
              <a:headEnd type="triangle" w="lg" len="lg"/>
              <a:tailEnd type="none" w="lg" len="lg"/>
            </a:ln>
          </p:spPr>
        </p:cxnSp>
        <p:sp>
          <p:nvSpPr>
            <p:cNvPr id="97" name="Shape 97"/>
            <p:cNvSpPr txBox="1"/>
            <p:nvPr/>
          </p:nvSpPr>
          <p:spPr>
            <a:xfrm>
              <a:off x="4961846" y="49362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rx</a:t>
              </a:r>
            </a:p>
          </p:txBody>
        </p:sp>
        <p:sp>
          <p:nvSpPr>
            <p:cNvPr id="98" name="Shape 98"/>
            <p:cNvSpPr txBox="1"/>
            <p:nvPr/>
          </p:nvSpPr>
          <p:spPr>
            <a:xfrm>
              <a:off x="4961846" y="55458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tx</a:t>
              </a:r>
            </a:p>
          </p:txBody>
        </p:sp>
        <p:sp>
          <p:nvSpPr>
            <p:cNvPr id="99" name="Shape 99"/>
            <p:cNvSpPr txBox="1"/>
            <p:nvPr/>
          </p:nvSpPr>
          <p:spPr>
            <a:xfrm>
              <a:off x="5533451" y="40218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rxd</a:t>
              </a:r>
            </a:p>
          </p:txBody>
        </p:sp>
        <p:sp>
          <p:nvSpPr>
            <p:cNvPr id="100" name="Shape 100"/>
            <p:cNvSpPr txBox="1"/>
            <p:nvPr/>
          </p:nvSpPr>
          <p:spPr>
            <a:xfrm>
              <a:off x="7133652" y="40218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txd</a:t>
              </a:r>
            </a:p>
          </p:txBody>
        </p:sp>
        <p:sp>
          <p:nvSpPr>
            <p:cNvPr id="101" name="Shape 101"/>
            <p:cNvSpPr txBox="1"/>
            <p:nvPr/>
          </p:nvSpPr>
          <p:spPr>
            <a:xfrm>
              <a:off x="7133652" y="48600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txd</a:t>
              </a:r>
            </a:p>
          </p:txBody>
        </p:sp>
        <p:sp>
          <p:nvSpPr>
            <p:cNvPr id="102" name="Shape 102"/>
            <p:cNvSpPr txBox="1"/>
            <p:nvPr/>
          </p:nvSpPr>
          <p:spPr>
            <a:xfrm>
              <a:off x="5533451" y="4860050"/>
              <a:ext cx="493799" cy="360900"/>
            </a:xfrm>
            <a:prstGeom prst="rect">
              <a:avLst/>
            </a:prstGeom>
            <a:noFill/>
          </p:spPr>
          <p:txBody>
            <a:bodyPr lIns="91425" tIns="91425" rIns="91425" bIns="91425" anchor="ctr" anchorCtr="0">
              <a:spAutoFit/>
            </a:bodyPr>
            <a:lstStyle/>
            <a:p>
              <a:pPr lvl="0" algn="ctr" rtl="0">
                <a:buNone/>
              </a:pPr>
              <a:r>
                <a:rPr lang="en" sz="1000">
                  <a:solidFill>
                    <a:srgbClr val="B7B7B7"/>
                  </a:solidFill>
                </a:rPr>
                <a:t>rxd</a:t>
              </a:r>
            </a:p>
          </p:txBody>
        </p:sp>
        <p:cxnSp>
          <p:nvCxnSpPr>
            <p:cNvPr id="103" name="Shape 103"/>
            <p:cNvCxnSpPr/>
            <p:nvPr/>
          </p:nvCxnSpPr>
          <p:spPr>
            <a:xfrm rot="10800000">
              <a:off x="6284996" y="4589147"/>
              <a:ext cx="2293200" cy="0"/>
            </a:xfrm>
            <a:prstGeom prst="straightConnector1">
              <a:avLst/>
            </a:prstGeom>
            <a:noFill/>
            <a:ln w="9525" cap="flat">
              <a:solidFill>
                <a:schemeClr val="dk2"/>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pic>
        <p:nvPicPr>
          <p:cNvPr id="4" name="圖片 3"/>
          <p:cNvPicPr>
            <a:picLocks noChangeAspect="1"/>
          </p:cNvPicPr>
          <p:nvPr/>
        </p:nvPicPr>
        <p:blipFill>
          <a:blip r:embed="rId2"/>
          <a:stretch>
            <a:fillRect/>
          </a:stretch>
        </p:blipFill>
        <p:spPr>
          <a:xfrm>
            <a:off x="900753" y="1052737"/>
            <a:ext cx="5643688" cy="5128859"/>
          </a:xfrm>
          <a:prstGeom prst="rect">
            <a:avLst/>
          </a:prstGeom>
        </p:spPr>
      </p:pic>
      <p:sp>
        <p:nvSpPr>
          <p:cNvPr id="5" name="矩形 4"/>
          <p:cNvSpPr/>
          <p:nvPr/>
        </p:nvSpPr>
        <p:spPr>
          <a:xfrm>
            <a:off x="2272354" y="1881001"/>
            <a:ext cx="552734" cy="358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941695" y="6259230"/>
            <a:ext cx="6428096" cy="307777"/>
          </a:xfrm>
          <a:prstGeom prst="rect">
            <a:avLst/>
          </a:prstGeom>
          <a:noFill/>
        </p:spPr>
        <p:txBody>
          <a:bodyPr wrap="square" rtlCol="0">
            <a:spAutoFit/>
          </a:bodyPr>
          <a:lstStyle/>
          <a:p>
            <a:r>
              <a:rPr lang="en-US" altLang="zh-TW" dirty="0" smtClean="0"/>
              <a:t>SDI</a:t>
            </a:r>
            <a:r>
              <a:rPr lang="zh-TW" altLang="en-US" dirty="0" smtClean="0"/>
              <a:t>：</a:t>
            </a:r>
            <a:r>
              <a:rPr lang="en-US" altLang="zh-TW" dirty="0" smtClean="0"/>
              <a:t>Data Input</a:t>
            </a:r>
            <a:r>
              <a:rPr lang="zh-TW" altLang="en-US" dirty="0" smtClean="0"/>
              <a:t>，為</a:t>
            </a:r>
            <a:r>
              <a:rPr lang="en-US" altLang="zh-TW" dirty="0" smtClean="0"/>
              <a:t>SPI</a:t>
            </a:r>
            <a:r>
              <a:rPr lang="zh-TW" altLang="en-US" dirty="0" smtClean="0"/>
              <a:t>模組資料輸入阜，連接至其他設備之</a:t>
            </a:r>
            <a:r>
              <a:rPr lang="en-US" altLang="zh-TW" dirty="0" smtClean="0"/>
              <a:t>SDO</a:t>
            </a:r>
            <a:endParaRPr lang="zh-TW" altLang="en-US" dirty="0"/>
          </a:p>
        </p:txBody>
      </p:sp>
    </p:spTree>
    <p:extLst>
      <p:ext uri="{BB962C8B-B14F-4D97-AF65-F5344CB8AC3E}">
        <p14:creationId xmlns:p14="http://schemas.microsoft.com/office/powerpoint/2010/main" val="2559848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pic>
        <p:nvPicPr>
          <p:cNvPr id="4" name="圖片 3"/>
          <p:cNvPicPr>
            <a:picLocks noChangeAspect="1"/>
          </p:cNvPicPr>
          <p:nvPr/>
        </p:nvPicPr>
        <p:blipFill>
          <a:blip r:embed="rId2"/>
          <a:stretch>
            <a:fillRect/>
          </a:stretch>
        </p:blipFill>
        <p:spPr>
          <a:xfrm>
            <a:off x="900753" y="1052737"/>
            <a:ext cx="5643688" cy="5128859"/>
          </a:xfrm>
          <a:prstGeom prst="rect">
            <a:avLst/>
          </a:prstGeom>
        </p:spPr>
      </p:pic>
      <p:sp>
        <p:nvSpPr>
          <p:cNvPr id="5" name="矩形 4"/>
          <p:cNvSpPr/>
          <p:nvPr/>
        </p:nvSpPr>
        <p:spPr>
          <a:xfrm>
            <a:off x="4810837" y="2250931"/>
            <a:ext cx="552734" cy="358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941695" y="6259230"/>
            <a:ext cx="6428096" cy="523220"/>
          </a:xfrm>
          <a:prstGeom prst="rect">
            <a:avLst/>
          </a:prstGeom>
          <a:noFill/>
        </p:spPr>
        <p:txBody>
          <a:bodyPr wrap="square" rtlCol="0">
            <a:spAutoFit/>
          </a:bodyPr>
          <a:lstStyle/>
          <a:p>
            <a:r>
              <a:rPr lang="en-US" altLang="zh-TW" dirty="0" smtClean="0"/>
              <a:t>SSX</a:t>
            </a:r>
            <a:r>
              <a:rPr lang="zh-TW" altLang="en-US" dirty="0" smtClean="0"/>
              <a:t>：</a:t>
            </a:r>
            <a:r>
              <a:rPr lang="en-US" altLang="zh-TW" dirty="0" smtClean="0"/>
              <a:t>Slave Select</a:t>
            </a:r>
            <a:r>
              <a:rPr lang="zh-TW" altLang="en-US" dirty="0" smtClean="0"/>
              <a:t>，可設置為</a:t>
            </a:r>
            <a:r>
              <a:rPr lang="en-US" altLang="zh-TW" dirty="0" smtClean="0"/>
              <a:t>default</a:t>
            </a:r>
            <a:r>
              <a:rPr lang="zh-TW" altLang="en-US" dirty="0" smtClean="0"/>
              <a:t>或</a:t>
            </a:r>
            <a:r>
              <a:rPr lang="en-US" altLang="zh-TW" dirty="0" smtClean="0"/>
              <a:t>enable</a:t>
            </a:r>
            <a:r>
              <a:rPr lang="zh-TW" altLang="en-US" dirty="0" smtClean="0"/>
              <a:t>，若</a:t>
            </a:r>
            <a:r>
              <a:rPr lang="en-US" altLang="zh-TW" dirty="0" smtClean="0"/>
              <a:t>enable</a:t>
            </a:r>
            <a:r>
              <a:rPr lang="zh-TW" altLang="en-US" dirty="0" smtClean="0"/>
              <a:t>則受</a:t>
            </a:r>
            <a:r>
              <a:rPr lang="en-US" altLang="zh-TW" dirty="0" smtClean="0"/>
              <a:t>Master</a:t>
            </a:r>
            <a:r>
              <a:rPr lang="zh-TW" altLang="en-US" dirty="0" smtClean="0"/>
              <a:t>控制是否接收資料</a:t>
            </a:r>
            <a:endParaRPr lang="zh-TW" altLang="en-US" dirty="0"/>
          </a:p>
        </p:txBody>
      </p:sp>
    </p:spTree>
    <p:extLst>
      <p:ext uri="{BB962C8B-B14F-4D97-AF65-F5344CB8AC3E}">
        <p14:creationId xmlns:p14="http://schemas.microsoft.com/office/powerpoint/2010/main" val="755039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pic>
        <p:nvPicPr>
          <p:cNvPr id="7" name="圖片 6"/>
          <p:cNvPicPr>
            <a:picLocks noChangeAspect="1"/>
          </p:cNvPicPr>
          <p:nvPr/>
        </p:nvPicPr>
        <p:blipFill>
          <a:blip r:embed="rId2"/>
          <a:stretch>
            <a:fillRect/>
          </a:stretch>
        </p:blipFill>
        <p:spPr>
          <a:xfrm>
            <a:off x="738397" y="1130372"/>
            <a:ext cx="7664822" cy="5040573"/>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4001052617"/>
              </p:ext>
            </p:extLst>
          </p:nvPr>
        </p:nvGraphicFramePr>
        <p:xfrm>
          <a:off x="1483056" y="3026137"/>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4289479868"/>
              </p:ext>
            </p:extLst>
          </p:nvPr>
        </p:nvGraphicFramePr>
        <p:xfrm>
          <a:off x="5650742" y="4638848"/>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170107891"/>
              </p:ext>
            </p:extLst>
          </p:nvPr>
        </p:nvGraphicFramePr>
        <p:xfrm>
          <a:off x="1834068" y="3837659"/>
          <a:ext cx="287740" cy="370840"/>
        </p:xfrm>
        <a:graphic>
          <a:graphicData uri="http://schemas.openxmlformats.org/drawingml/2006/table">
            <a:tbl>
              <a:tblPr firstRow="1" bandRow="1">
                <a:tableStyleId>{5C22544A-7EE6-4342-B048-85BDC9FD1C3A}</a:tableStyleId>
              </a:tblPr>
              <a:tblGrid>
                <a:gridCol w="287740"/>
              </a:tblGrid>
              <a:tr h="370840">
                <a:tc>
                  <a:txBody>
                    <a:bodyPr/>
                    <a:lstStyle/>
                    <a:p>
                      <a:pPr algn="ctr"/>
                      <a:r>
                        <a:rPr lang="en-US" altLang="zh-TW" dirty="0" smtClean="0"/>
                        <a:t>0</a:t>
                      </a:r>
                      <a:endParaRPr lang="zh-TW" altLang="en-US" dirty="0"/>
                    </a:p>
                  </a:txBody>
                  <a:tcPr marL="68580" marR="68580"/>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569784407"/>
              </p:ext>
            </p:extLst>
          </p:nvPr>
        </p:nvGraphicFramePr>
        <p:xfrm>
          <a:off x="1481297" y="4613440"/>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solidFill>
                            <a:srgbClr val="FF0000"/>
                          </a:solidFill>
                        </a:rPr>
                        <a:t>0</a:t>
                      </a:r>
                      <a:endParaRPr lang="zh-TW" altLang="en-US" dirty="0">
                        <a:solidFill>
                          <a:srgbClr val="FF0000"/>
                        </a:solidFill>
                      </a:endParaRPr>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616918301"/>
              </p:ext>
            </p:extLst>
          </p:nvPr>
        </p:nvGraphicFramePr>
        <p:xfrm>
          <a:off x="5741158" y="3804060"/>
          <a:ext cx="297976" cy="370840"/>
        </p:xfrm>
        <a:graphic>
          <a:graphicData uri="http://schemas.openxmlformats.org/drawingml/2006/table">
            <a:tbl>
              <a:tblPr firstRow="1" bandRow="1">
                <a:tableStyleId>{5C22544A-7EE6-4342-B048-85BDC9FD1C3A}</a:tableStyleId>
              </a:tblPr>
              <a:tblGrid>
                <a:gridCol w="297976"/>
              </a:tblGrid>
              <a:tr h="370840">
                <a:tc>
                  <a:txBody>
                    <a:bodyPr/>
                    <a:lstStyle/>
                    <a:p>
                      <a:pPr algn="ctr"/>
                      <a:r>
                        <a:rPr lang="en-US" altLang="zh-TW" dirty="0" smtClean="0"/>
                        <a:t>1</a:t>
                      </a:r>
                      <a:endParaRPr lang="zh-TW" altLang="en-US" dirty="0"/>
                    </a:p>
                  </a:txBody>
                  <a:tcPr marL="68580" marR="68580"/>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948203232"/>
              </p:ext>
            </p:extLst>
          </p:nvPr>
        </p:nvGraphicFramePr>
        <p:xfrm>
          <a:off x="1472768" y="4574771"/>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solidFill>
                            <a:schemeClr val="bg1"/>
                          </a:solidFill>
                        </a:rPr>
                        <a:t>1</a:t>
                      </a:r>
                      <a:endParaRPr lang="zh-TW" altLang="en-US" dirty="0">
                        <a:solidFill>
                          <a:schemeClr val="bg1"/>
                        </a:solidFill>
                      </a:endParaRPr>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solidFill>
                            <a:schemeClr val="tx1"/>
                          </a:solidFill>
                        </a:rPr>
                        <a:t>1</a:t>
                      </a:r>
                      <a:endParaRPr lang="zh-TW" altLang="en-US" dirty="0">
                        <a:solidFill>
                          <a:schemeClr val="tx1"/>
                        </a:solidFill>
                      </a:endParaRPr>
                    </a:p>
                  </a:txBody>
                  <a:tcPr marL="68580" marR="68580"/>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492026566"/>
              </p:ext>
            </p:extLst>
          </p:nvPr>
        </p:nvGraphicFramePr>
        <p:xfrm>
          <a:off x="5635386" y="3007940"/>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solidFill>
                            <a:schemeClr val="bg1"/>
                          </a:solidFill>
                        </a:rPr>
                        <a:t>1</a:t>
                      </a:r>
                      <a:endParaRPr lang="zh-TW" altLang="en-US" dirty="0">
                        <a:solidFill>
                          <a:schemeClr val="bg1"/>
                        </a:solidFill>
                      </a:endParaRPr>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solidFill>
                            <a:schemeClr val="bg1"/>
                          </a:solidFill>
                        </a:rPr>
                        <a:t>1</a:t>
                      </a:r>
                      <a:endParaRPr lang="zh-TW" altLang="en-US" dirty="0">
                        <a:solidFill>
                          <a:schemeClr val="bg1"/>
                        </a:solidFill>
                      </a:endParaRPr>
                    </a:p>
                  </a:txBody>
                  <a:tcPr marL="68580" marR="68580"/>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1906714440"/>
              </p:ext>
            </p:extLst>
          </p:nvPr>
        </p:nvGraphicFramePr>
        <p:xfrm>
          <a:off x="5642212" y="4600177"/>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solidFill>
                            <a:srgbClr val="FF0000"/>
                          </a:solidFill>
                        </a:rPr>
                        <a:t>1</a:t>
                      </a:r>
                      <a:endParaRPr lang="zh-TW" altLang="en-US" dirty="0">
                        <a:solidFill>
                          <a:srgbClr val="FF0000"/>
                        </a:solidFill>
                      </a:endParaRPr>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30768223"/>
              </p:ext>
            </p:extLst>
          </p:nvPr>
        </p:nvGraphicFramePr>
        <p:xfrm>
          <a:off x="5643916" y="4602449"/>
          <a:ext cx="2232544" cy="370840"/>
        </p:xfrm>
        <a:graphic>
          <a:graphicData uri="http://schemas.openxmlformats.org/drawingml/2006/table">
            <a:tbl>
              <a:tblPr firstRow="1" bandRow="1">
                <a:tableStyleId>{5C22544A-7EE6-4342-B048-85BDC9FD1C3A}</a:tableStyleId>
              </a:tblPr>
              <a:tblGrid>
                <a:gridCol w="279068"/>
                <a:gridCol w="279068"/>
                <a:gridCol w="279068"/>
                <a:gridCol w="279068"/>
                <a:gridCol w="279068"/>
                <a:gridCol w="279068"/>
                <a:gridCol w="279068"/>
                <a:gridCol w="279068"/>
              </a:tblGrid>
              <a:tr h="370840">
                <a:tc>
                  <a:txBody>
                    <a:bodyPr/>
                    <a:lstStyle/>
                    <a:p>
                      <a:pPr algn="ctr"/>
                      <a:r>
                        <a:rPr lang="en-US" altLang="zh-TW" dirty="0" smtClean="0">
                          <a:solidFill>
                            <a:schemeClr val="bg1"/>
                          </a:solidFill>
                        </a:rPr>
                        <a:t>1</a:t>
                      </a:r>
                      <a:endParaRPr lang="zh-TW" altLang="en-US" dirty="0">
                        <a:solidFill>
                          <a:schemeClr val="bg1"/>
                        </a:solidFill>
                      </a:endParaRPr>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0</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t>1</a:t>
                      </a:r>
                      <a:endParaRPr lang="zh-TW" altLang="en-US" dirty="0"/>
                    </a:p>
                  </a:txBody>
                  <a:tcPr marL="68580" marR="68580"/>
                </a:tc>
                <a:tc>
                  <a:txBody>
                    <a:bodyPr/>
                    <a:lstStyle/>
                    <a:p>
                      <a:pPr algn="ctr"/>
                      <a:r>
                        <a:rPr lang="en-US" altLang="zh-TW" dirty="0" smtClean="0">
                          <a:solidFill>
                            <a:schemeClr val="tx1"/>
                          </a:solidFill>
                        </a:rPr>
                        <a:t>0</a:t>
                      </a:r>
                      <a:endParaRPr lang="zh-TW" altLang="en-US" dirty="0">
                        <a:solidFill>
                          <a:schemeClr val="tx1"/>
                        </a:solidFill>
                      </a:endParaRPr>
                    </a:p>
                  </a:txBody>
                  <a:tcPr marL="68580" marR="68580"/>
                </a:tc>
              </a:tr>
            </a:tbl>
          </a:graphicData>
        </a:graphic>
      </p:graphicFrame>
    </p:spTree>
    <p:extLst>
      <p:ext uri="{BB962C8B-B14F-4D97-AF65-F5344CB8AC3E}">
        <p14:creationId xmlns:p14="http://schemas.microsoft.com/office/powerpoint/2010/main" val="19466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2.96296E-6 L 0.00014 0.23032 " pathEditMode="relative" rAng="0" ptsTypes="AA">
                                      <p:cBhvr>
                                        <p:cTn id="6" dur="2000" fill="hold"/>
                                        <p:tgtEl>
                                          <p:spTgt spid="8"/>
                                        </p:tgtEl>
                                        <p:attrNameLst>
                                          <p:attrName>ppt_x</p:attrName>
                                          <p:attrName>ppt_y</p:attrName>
                                        </p:attrNameLst>
                                      </p:cBhvr>
                                      <p:rCtr x="0" y="11505"/>
                                    </p:animMotion>
                                  </p:childTnLst>
                                </p:cTn>
                              </p:par>
                              <p:par>
                                <p:cTn id="7" presetID="42" presetClass="path" presetSubtype="0" accel="50000" decel="50000" fill="hold" nodeType="withEffect">
                                  <p:stCondLst>
                                    <p:cond delay="0"/>
                                  </p:stCondLst>
                                  <p:childTnLst>
                                    <p:animMotion origin="layout" path="M -1.25E-6 7.40741E-7 L 0.00052 0.2331 " pathEditMode="relative" rAng="0" ptsTypes="AA">
                                      <p:cBhvr>
                                        <p:cTn id="8" dur="2000" fill="hold"/>
                                        <p:tgtEl>
                                          <p:spTgt spid="16"/>
                                        </p:tgtEl>
                                        <p:attrNameLst>
                                          <p:attrName>ppt_x</p:attrName>
                                          <p:attrName>ppt_y</p:attrName>
                                        </p:attrNameLst>
                                      </p:cBhvr>
                                      <p:rCtr x="26" y="1164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35" presetClass="path" presetSubtype="0" accel="50000" decel="50000" fill="hold" nodeType="afterEffect">
                                  <p:stCondLst>
                                    <p:cond delay="0"/>
                                  </p:stCondLst>
                                  <p:childTnLst>
                                    <p:animMotion origin="layout" path="M -6.25E-7 -2.96296E-6 L -0.07213 -0.00463 " pathEditMode="relative" rAng="0" ptsTypes="AA">
                                      <p:cBhvr>
                                        <p:cTn id="23" dur="2000" fill="hold"/>
                                        <p:tgtEl>
                                          <p:spTgt spid="4"/>
                                        </p:tgtEl>
                                        <p:attrNameLst>
                                          <p:attrName>ppt_x</p:attrName>
                                          <p:attrName>ppt_y</p:attrName>
                                        </p:attrNameLst>
                                      </p:cBhvr>
                                      <p:rCtr x="-3607" y="-231"/>
                                    </p:animMotion>
                                  </p:childTnLst>
                                </p:cTn>
                              </p:par>
                              <p:par>
                                <p:cTn id="24" presetID="35" presetClass="path" presetSubtype="0" accel="50000" decel="50000" fill="hold" nodeType="withEffect">
                                  <p:stCondLst>
                                    <p:cond delay="0"/>
                                  </p:stCondLst>
                                  <p:childTnLst>
                                    <p:animMotion origin="layout" path="M 3.95833E-6 -4.07407E-6 L -0.0767 -4.07407E-6 " pathEditMode="relative" rAng="0" ptsTypes="AA">
                                      <p:cBhvr>
                                        <p:cTn id="25" dur="2000" fill="hold"/>
                                        <p:tgtEl>
                                          <p:spTgt spid="10"/>
                                        </p:tgtEl>
                                        <p:attrNameLst>
                                          <p:attrName>ppt_x</p:attrName>
                                          <p:attrName>ppt_y</p:attrName>
                                        </p:attrNameLst>
                                      </p:cBhvr>
                                      <p:rCtr x="-3841" y="0"/>
                                    </p:animMotion>
                                  </p:childTnLst>
                                </p:cTn>
                              </p:par>
                            </p:childTnLst>
                          </p:cTn>
                        </p:par>
                        <p:par>
                          <p:cTn id="26" fill="hold">
                            <p:stCondLst>
                              <p:cond delay="2000"/>
                            </p:stCondLst>
                            <p:childTnLst>
                              <p:par>
                                <p:cTn id="27" presetID="35" presetClass="path" presetSubtype="0" accel="50000" decel="50000" fill="hold" nodeType="afterEffect">
                                  <p:stCondLst>
                                    <p:cond delay="0"/>
                                  </p:stCondLst>
                                  <p:childTnLst>
                                    <p:animMotion origin="layout" path="M -0.07214 -0.00463 L -0.15156 -0.00254 " pathEditMode="relative" rAng="0" ptsTypes="AA">
                                      <p:cBhvr>
                                        <p:cTn id="28" dur="2000" fill="hold"/>
                                        <p:tgtEl>
                                          <p:spTgt spid="4"/>
                                        </p:tgtEl>
                                        <p:attrNameLst>
                                          <p:attrName>ppt_x</p:attrName>
                                          <p:attrName>ppt_y</p:attrName>
                                        </p:attrNameLst>
                                      </p:cBhvr>
                                      <p:rCtr x="-4870" y="185"/>
                                    </p:animMotion>
                                  </p:childTnLst>
                                </p:cTn>
                              </p:par>
                              <p:par>
                                <p:cTn id="29" presetID="64" presetClass="path" presetSubtype="0" accel="50000" decel="50000" fill="hold" nodeType="withEffect">
                                  <p:stCondLst>
                                    <p:cond delay="0"/>
                                  </p:stCondLst>
                                  <p:childTnLst>
                                    <p:animMotion origin="layout" path="M -0.07669 2.59259E-6 L -0.07435 -0.28101 " pathEditMode="relative" rAng="0" ptsTypes="AA">
                                      <p:cBhvr>
                                        <p:cTn id="30" dur="2000" fill="hold"/>
                                        <p:tgtEl>
                                          <p:spTgt spid="10"/>
                                        </p:tgtEl>
                                        <p:attrNameLst>
                                          <p:attrName>ppt_x</p:attrName>
                                          <p:attrName>ppt_y</p:attrName>
                                        </p:attrNameLst>
                                      </p:cBhvr>
                                      <p:rCtr x="169" y="-14167"/>
                                    </p:animMotion>
                                  </p:childTnLst>
                                </p:cTn>
                              </p:par>
                            </p:childTnLst>
                          </p:cTn>
                        </p:par>
                        <p:par>
                          <p:cTn id="31" fill="hold">
                            <p:stCondLst>
                              <p:cond delay="4000"/>
                            </p:stCondLst>
                            <p:childTnLst>
                              <p:par>
                                <p:cTn id="32" presetID="35" presetClass="path" presetSubtype="0" accel="50000" decel="50000" fill="hold" nodeType="afterEffect">
                                  <p:stCondLst>
                                    <p:cond delay="0"/>
                                  </p:stCondLst>
                                  <p:childTnLst>
                                    <p:animMotion origin="layout" path="M -0.15156 -0.00254 L -0.23437 -0.00254 " pathEditMode="relative" rAng="0" ptsTypes="AA">
                                      <p:cBhvr>
                                        <p:cTn id="33" dur="2000" fill="hold"/>
                                        <p:tgtEl>
                                          <p:spTgt spid="4"/>
                                        </p:tgtEl>
                                        <p:attrNameLst>
                                          <p:attrName>ppt_x</p:attrName>
                                          <p:attrName>ppt_y</p:attrName>
                                        </p:attrNameLst>
                                      </p:cBhvr>
                                      <p:rCtr x="-4141" y="0"/>
                                    </p:animMotion>
                                  </p:childTnLst>
                                </p:cTn>
                              </p:par>
                              <p:par>
                                <p:cTn id="34" presetID="63" presetClass="path" presetSubtype="0" accel="50000" decel="50000" fill="hold" nodeType="withEffect">
                                  <p:stCondLst>
                                    <p:cond delay="0"/>
                                  </p:stCondLst>
                                  <p:childTnLst>
                                    <p:animMotion origin="layout" path="M -0.07435 -0.28101 L 0.63984 -0.28101 " pathEditMode="relative" rAng="0" ptsTypes="AA">
                                      <p:cBhvr>
                                        <p:cTn id="35" dur="2000" fill="hold"/>
                                        <p:tgtEl>
                                          <p:spTgt spid="10"/>
                                        </p:tgtEl>
                                        <p:attrNameLst>
                                          <p:attrName>ppt_x</p:attrName>
                                          <p:attrName>ppt_y</p:attrName>
                                        </p:attrNameLst>
                                      </p:cBhvr>
                                      <p:rCtr x="35703" y="0"/>
                                    </p:animMotion>
                                  </p:childTnLst>
                                </p:cTn>
                              </p:par>
                            </p:childTnLst>
                          </p:cTn>
                        </p:par>
                        <p:par>
                          <p:cTn id="36" fill="hold">
                            <p:stCondLst>
                              <p:cond delay="6000"/>
                            </p:stCondLst>
                            <p:childTnLst>
                              <p:par>
                                <p:cTn id="37" presetID="35" presetClass="path" presetSubtype="0" accel="50000" decel="50000" fill="hold" nodeType="afterEffect">
                                  <p:stCondLst>
                                    <p:cond delay="0"/>
                                  </p:stCondLst>
                                  <p:childTnLst>
                                    <p:animMotion origin="layout" path="M -0.23437 -0.00254 L -0.28372 -0.00254 " pathEditMode="relative" rAng="0" ptsTypes="AA">
                                      <p:cBhvr>
                                        <p:cTn id="38" dur="2000" fill="hold"/>
                                        <p:tgtEl>
                                          <p:spTgt spid="4"/>
                                        </p:tgtEl>
                                        <p:attrNameLst>
                                          <p:attrName>ppt_x</p:attrName>
                                          <p:attrName>ppt_y</p:attrName>
                                        </p:attrNameLst>
                                      </p:cBhvr>
                                      <p:rCtr x="-2474" y="0"/>
                                    </p:animMotion>
                                  </p:childTnLst>
                                </p:cTn>
                              </p:par>
                              <p:par>
                                <p:cTn id="39" presetID="42" presetClass="path" presetSubtype="0" accel="50000" decel="50000" fill="hold" nodeType="withEffect">
                                  <p:stCondLst>
                                    <p:cond delay="0"/>
                                  </p:stCondLst>
                                  <p:childTnLst>
                                    <p:animMotion origin="layout" path="M 0.63985 -0.28102 L 0.63645 -0.00185 " pathEditMode="relative" rAng="0" ptsTypes="AA">
                                      <p:cBhvr>
                                        <p:cTn id="40" dur="2000" fill="hold"/>
                                        <p:tgtEl>
                                          <p:spTgt spid="10"/>
                                        </p:tgtEl>
                                        <p:attrNameLst>
                                          <p:attrName>ppt_x</p:attrName>
                                          <p:attrName>ppt_y</p:attrName>
                                        </p:attrNameLst>
                                      </p:cBhvr>
                                      <p:rCtr x="-117" y="13843"/>
                                    </p:animMotion>
                                  </p:childTnLst>
                                </p:cTn>
                              </p:par>
                            </p:childTnLst>
                          </p:cTn>
                        </p:par>
                        <p:par>
                          <p:cTn id="41" fill="hold">
                            <p:stCondLst>
                              <p:cond delay="8000"/>
                            </p:stCondLst>
                            <p:childTnLst>
                              <p:par>
                                <p:cTn id="42" presetID="35" presetClass="path" presetSubtype="0" accel="50000" decel="50000" fill="hold" nodeType="afterEffect">
                                  <p:stCondLst>
                                    <p:cond delay="0"/>
                                  </p:stCondLst>
                                  <p:childTnLst>
                                    <p:animMotion origin="layout" path="M -0.28372 -0.00254 L -0.31497 -0.00254 " pathEditMode="relative" rAng="0" ptsTypes="AA">
                                      <p:cBhvr>
                                        <p:cTn id="43" dur="2000" fill="hold"/>
                                        <p:tgtEl>
                                          <p:spTgt spid="4"/>
                                        </p:tgtEl>
                                        <p:attrNameLst>
                                          <p:attrName>ppt_x</p:attrName>
                                          <p:attrName>ppt_y</p:attrName>
                                        </p:attrNameLst>
                                      </p:cBhvr>
                                      <p:rCtr x="-1563" y="0"/>
                                    </p:animMotion>
                                  </p:childTnLst>
                                </p:cTn>
                              </p:par>
                              <p:par>
                                <p:cTn id="44" presetID="35" presetClass="path" presetSubtype="0" accel="50000" decel="50000" fill="hold" nodeType="withEffect">
                                  <p:stCondLst>
                                    <p:cond delay="0"/>
                                  </p:stCondLst>
                                  <p:childTnLst>
                                    <p:animMotion origin="layout" path="M 0.63646 -0.00185 L 0.56263 -0.00185 " pathEditMode="relative" rAng="0" ptsTypes="AA">
                                      <p:cBhvr>
                                        <p:cTn id="45" dur="2000" fill="hold"/>
                                        <p:tgtEl>
                                          <p:spTgt spid="10"/>
                                        </p:tgtEl>
                                        <p:attrNameLst>
                                          <p:attrName>ppt_x</p:attrName>
                                          <p:attrName>ppt_y</p:attrName>
                                        </p:attrNameLst>
                                      </p:cBhvr>
                                      <p:rCtr x="-3802" y="208"/>
                                    </p:animMotion>
                                  </p:childTnLst>
                                </p:cTn>
                              </p:par>
                            </p:childTnLst>
                          </p:cTn>
                        </p:par>
                        <p:par>
                          <p:cTn id="46" fill="hold">
                            <p:stCondLst>
                              <p:cond delay="10000"/>
                            </p:stCondLst>
                            <p:childTnLst>
                              <p:par>
                                <p:cTn id="47" presetID="1"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en-US" altLang="zh-TW"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SPI</a:t>
            </a:r>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介紹</a:t>
            </a:r>
            <a:endPar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pic>
        <p:nvPicPr>
          <p:cNvPr id="4" name="圖片 3"/>
          <p:cNvPicPr>
            <a:picLocks noChangeAspect="1"/>
          </p:cNvPicPr>
          <p:nvPr/>
        </p:nvPicPr>
        <p:blipFill>
          <a:blip r:embed="rId2"/>
          <a:stretch>
            <a:fillRect/>
          </a:stretch>
        </p:blipFill>
        <p:spPr>
          <a:xfrm>
            <a:off x="1891015" y="1104719"/>
            <a:ext cx="4993481" cy="5724525"/>
          </a:xfrm>
          <a:prstGeom prst="rect">
            <a:avLst/>
          </a:prstGeom>
        </p:spPr>
      </p:pic>
    </p:spTree>
    <p:extLst>
      <p:ext uri="{BB962C8B-B14F-4D97-AF65-F5344CB8AC3E}">
        <p14:creationId xmlns:p14="http://schemas.microsoft.com/office/powerpoint/2010/main" val="1282577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a:t>
            </a: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a:buFont typeface="Wingdings" panose="05000000000000000000" pitchFamily="2" charset="2"/>
              <a:buChar char="Ø"/>
            </a:pPr>
            <a:r>
              <a:rPr lang="en-US" altLang="zh-TW" sz="2800" b="1" dirty="0" smtClean="0"/>
              <a:t>SPI-Master/Slave</a:t>
            </a:r>
            <a:r>
              <a:rPr lang="zh-TW" altLang="en-US" sz="2800" b="1" dirty="0" smtClean="0"/>
              <a:t>資料傳輸</a:t>
            </a:r>
            <a:endParaRPr lang="en-US" altLang="zh-TW" sz="2800" b="1" dirty="0" smtClean="0"/>
          </a:p>
          <a:p>
            <a:pPr>
              <a:buFont typeface="Wingdings" panose="05000000000000000000" pitchFamily="2" charset="2"/>
              <a:buChar char="u"/>
            </a:pPr>
            <a:r>
              <a:rPr lang="zh-TW" altLang="en-US" b="1" dirty="0" smtClean="0"/>
              <a:t>兩人一組，一人負責</a:t>
            </a:r>
            <a:r>
              <a:rPr lang="en-US" altLang="zh-TW" b="1" dirty="0" smtClean="0"/>
              <a:t>Master</a:t>
            </a:r>
            <a:r>
              <a:rPr lang="zh-TW" altLang="en-US" b="1" dirty="0" smtClean="0"/>
              <a:t>，一人負責</a:t>
            </a:r>
            <a:r>
              <a:rPr lang="en-US" altLang="zh-TW" b="1" dirty="0" smtClean="0"/>
              <a:t>Slave</a:t>
            </a:r>
          </a:p>
          <a:p>
            <a:pPr>
              <a:buFont typeface="Wingdings" panose="05000000000000000000" pitchFamily="2" charset="2"/>
              <a:buChar char="u"/>
            </a:pPr>
            <a:r>
              <a:rPr lang="zh-TW" altLang="en-US" b="1" dirty="0" smtClean="0"/>
              <a:t>使用</a:t>
            </a:r>
            <a:r>
              <a:rPr lang="en-US" altLang="zh-TW" b="1" dirty="0" smtClean="0"/>
              <a:t>MCC</a:t>
            </a:r>
            <a:r>
              <a:rPr lang="zh-TW" altLang="en-US" b="1" dirty="0" smtClean="0"/>
              <a:t>開啟</a:t>
            </a:r>
            <a:r>
              <a:rPr lang="en-US" altLang="zh-TW" b="1" dirty="0" smtClean="0"/>
              <a:t>MSSP-SPI</a:t>
            </a:r>
            <a:r>
              <a:rPr lang="zh-TW" altLang="en-US" b="1" dirty="0" smtClean="0"/>
              <a:t>模組，</a:t>
            </a:r>
            <a:r>
              <a:rPr lang="en-US" altLang="zh-TW" b="1" dirty="0" smtClean="0"/>
              <a:t>Master</a:t>
            </a:r>
            <a:r>
              <a:rPr lang="zh-TW" altLang="en-US" b="1" dirty="0" smtClean="0"/>
              <a:t>以及</a:t>
            </a:r>
            <a:r>
              <a:rPr lang="en-US" altLang="zh-TW" b="1" dirty="0" smtClean="0"/>
              <a:t>Slave</a:t>
            </a:r>
            <a:r>
              <a:rPr lang="zh-TW" altLang="en-US" b="1" dirty="0" smtClean="0"/>
              <a:t>選擇對應的</a:t>
            </a:r>
            <a:r>
              <a:rPr lang="en-US" altLang="zh-TW" b="1" dirty="0" smtClean="0"/>
              <a:t>SPI Mode</a:t>
            </a:r>
          </a:p>
          <a:p>
            <a:pPr>
              <a:buFont typeface="Wingdings" panose="05000000000000000000" pitchFamily="2" charset="2"/>
              <a:buChar char="u"/>
            </a:pPr>
            <a:r>
              <a:rPr lang="zh-TW" altLang="en-US" b="1" dirty="0" smtClean="0"/>
              <a:t>參照</a:t>
            </a:r>
            <a:r>
              <a:rPr lang="en-US" altLang="zh-TW" b="1" dirty="0" smtClean="0"/>
              <a:t>MCC</a:t>
            </a:r>
            <a:r>
              <a:rPr lang="zh-TW" altLang="en-US" b="1" dirty="0" smtClean="0"/>
              <a:t>產生之標頭檔，學習使用</a:t>
            </a:r>
            <a:r>
              <a:rPr lang="en-US" altLang="zh-TW" b="1" dirty="0" smtClean="0"/>
              <a:t>SPI</a:t>
            </a:r>
            <a:r>
              <a:rPr lang="zh-TW" altLang="en-US" b="1" dirty="0" smtClean="0"/>
              <a:t>函式，進行資料傳輸</a:t>
            </a:r>
            <a:endParaRPr lang="en-US" altLang="zh-TW" b="1" dirty="0" smtClean="0"/>
          </a:p>
          <a:p>
            <a:pPr>
              <a:buFont typeface="Wingdings" panose="05000000000000000000" pitchFamily="2" charset="2"/>
              <a:buChar char="u"/>
            </a:pPr>
            <a:r>
              <a:rPr lang="zh-TW" altLang="en-US" b="1" dirty="0" smtClean="0"/>
              <a:t>使用示波器檢查兩模組產生之波形是否與欲傳輸資料相同</a:t>
            </a:r>
            <a:r>
              <a:rPr lang="en-US" altLang="zh-TW" b="1" dirty="0" smtClean="0"/>
              <a:t/>
            </a:r>
            <a:br>
              <a:rPr lang="en-US" altLang="zh-TW" b="1" dirty="0" smtClean="0"/>
            </a:br>
            <a:endParaRPr lang="en-US" altLang="zh-TW" b="1" dirty="0" smtClean="0"/>
          </a:p>
        </p:txBody>
      </p:sp>
      <p:pic>
        <p:nvPicPr>
          <p:cNvPr id="4" name="圖片 3"/>
          <p:cNvPicPr>
            <a:picLocks noChangeAspect="1"/>
          </p:cNvPicPr>
          <p:nvPr/>
        </p:nvPicPr>
        <p:blipFill>
          <a:blip r:embed="rId2"/>
          <a:stretch>
            <a:fillRect/>
          </a:stretch>
        </p:blipFill>
        <p:spPr>
          <a:xfrm>
            <a:off x="1163134" y="4124290"/>
            <a:ext cx="6376010" cy="3051766"/>
          </a:xfrm>
          <a:prstGeom prst="rect">
            <a:avLst/>
          </a:prstGeom>
        </p:spPr>
      </p:pic>
    </p:spTree>
    <p:extLst>
      <p:ext uri="{BB962C8B-B14F-4D97-AF65-F5344CB8AC3E}">
        <p14:creationId xmlns:p14="http://schemas.microsoft.com/office/powerpoint/2010/main" val="3594674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059" y="0"/>
            <a:ext cx="7429499" cy="1478570"/>
          </a:xfrm>
        </p:spPr>
        <p:txBody>
          <a:bodyPr/>
          <a:lstStyle/>
          <a:p>
            <a:r>
              <a:rPr lang="zh-TW" altLang="en-US" sz="4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a:t>
            </a:r>
          </a:p>
        </p:txBody>
      </p:sp>
      <p:sp>
        <p:nvSpPr>
          <p:cNvPr id="3" name="內容版面配置區 2"/>
          <p:cNvSpPr>
            <a:spLocks noGrp="1"/>
          </p:cNvSpPr>
          <p:nvPr>
            <p:ph idx="4294967295"/>
          </p:nvPr>
        </p:nvSpPr>
        <p:spPr>
          <a:xfrm>
            <a:off x="856060" y="1130371"/>
            <a:ext cx="7429499" cy="5325020"/>
          </a:xfrm>
          <a:prstGeom prst="rect">
            <a:avLst/>
          </a:prstGeom>
        </p:spPr>
        <p:txBody>
          <a:bodyPr/>
          <a:lstStyle/>
          <a:p>
            <a:pPr marL="0" indent="0">
              <a:buNone/>
            </a:pPr>
            <a:r>
              <a:rPr lang="en-US" altLang="zh-TW" b="1" dirty="0" smtClean="0"/>
              <a:t/>
            </a:r>
            <a:br>
              <a:rPr lang="en-US" altLang="zh-TW" b="1" dirty="0" smtClean="0"/>
            </a:br>
            <a:endParaRPr lang="en-US" altLang="zh-TW" b="1" dirty="0" smtClean="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945" y="1046921"/>
            <a:ext cx="5766518" cy="5491921"/>
          </a:xfrm>
          <a:prstGeom prst="rect">
            <a:avLst/>
          </a:prstGeom>
        </p:spPr>
      </p:pic>
      <p:sp>
        <p:nvSpPr>
          <p:cNvPr id="7" name="文字方塊 6"/>
          <p:cNvSpPr txBox="1"/>
          <p:nvPr/>
        </p:nvSpPr>
        <p:spPr>
          <a:xfrm>
            <a:off x="6786349" y="4251697"/>
            <a:ext cx="2016457" cy="307777"/>
          </a:xfrm>
          <a:prstGeom prst="rect">
            <a:avLst/>
          </a:prstGeom>
          <a:noFill/>
        </p:spPr>
        <p:txBody>
          <a:bodyPr wrap="square" rtlCol="0">
            <a:spAutoFit/>
          </a:bodyPr>
          <a:lstStyle/>
          <a:p>
            <a:r>
              <a:rPr lang="en-US" altLang="zh-TW" b="1" dirty="0" smtClean="0"/>
              <a:t>Master   SDO  = 0x11</a:t>
            </a:r>
            <a:endParaRPr lang="zh-TW" altLang="en-US" b="1" dirty="0"/>
          </a:p>
        </p:txBody>
      </p:sp>
      <p:sp>
        <p:nvSpPr>
          <p:cNvPr id="8" name="文字方塊 7"/>
          <p:cNvSpPr txBox="1"/>
          <p:nvPr/>
        </p:nvSpPr>
        <p:spPr>
          <a:xfrm>
            <a:off x="6786349" y="5261211"/>
            <a:ext cx="1607024" cy="523220"/>
          </a:xfrm>
          <a:prstGeom prst="rect">
            <a:avLst/>
          </a:prstGeom>
          <a:noFill/>
        </p:spPr>
        <p:txBody>
          <a:bodyPr wrap="square" rtlCol="0">
            <a:spAutoFit/>
          </a:bodyPr>
          <a:lstStyle/>
          <a:p>
            <a:r>
              <a:rPr lang="en-US" altLang="zh-TW" b="1" dirty="0" smtClean="0"/>
              <a:t>Slave   SDO = 0x62</a:t>
            </a:r>
            <a:endParaRPr lang="zh-TW" altLang="en-US" b="1" dirty="0"/>
          </a:p>
        </p:txBody>
      </p:sp>
      <p:sp>
        <p:nvSpPr>
          <p:cNvPr id="9" name="文字方塊 8"/>
          <p:cNvSpPr txBox="1"/>
          <p:nvPr/>
        </p:nvSpPr>
        <p:spPr>
          <a:xfrm>
            <a:off x="6786349" y="4795271"/>
            <a:ext cx="1607024" cy="307777"/>
          </a:xfrm>
          <a:prstGeom prst="rect">
            <a:avLst/>
          </a:prstGeom>
          <a:noFill/>
        </p:spPr>
        <p:txBody>
          <a:bodyPr wrap="square" rtlCol="0">
            <a:spAutoFit/>
          </a:bodyPr>
          <a:lstStyle/>
          <a:p>
            <a:r>
              <a:rPr lang="en-US" altLang="zh-TW" b="1" dirty="0" smtClean="0"/>
              <a:t>SCK</a:t>
            </a:r>
            <a:endParaRPr lang="zh-TW" altLang="en-US" b="1" dirty="0"/>
          </a:p>
        </p:txBody>
      </p:sp>
    </p:spTree>
    <p:extLst>
      <p:ext uri="{BB962C8B-B14F-4D97-AF65-F5344CB8AC3E}">
        <p14:creationId xmlns:p14="http://schemas.microsoft.com/office/powerpoint/2010/main" val="423224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514601"/>
            <a:ext cx="9144000" cy="1073988"/>
          </a:xfrm>
        </p:spPr>
        <p:txBody>
          <a:bodyPr/>
          <a:lstStyle/>
          <a:p>
            <a:pPr algn="ctr"/>
            <a:r>
              <a:rPr lang="zh-TW" altLang="en-US" b="1" dirty="0" smtClean="0">
                <a:latin typeface="Times New Roman" panose="02020603050405020304" pitchFamily="18" charset="0"/>
                <a:cs typeface="Times New Roman" panose="02020603050405020304" pitchFamily="18" charset="0"/>
              </a:rPr>
              <a:t>藍牙</a:t>
            </a:r>
            <a:endParaRPr lang="zh-TW" altLang="en-US" b="1" dirty="0">
              <a:latin typeface="Times New Roman" panose="02020603050405020304" pitchFamily="18" charset="0"/>
              <a:cs typeface="Times New Roman" panose="02020603050405020304" pitchFamily="18" charset="0"/>
            </a:endParaRPr>
          </a:p>
        </p:txBody>
      </p:sp>
      <p:sp>
        <p:nvSpPr>
          <p:cNvPr id="5" name="頁尾版面配置區 4"/>
          <p:cNvSpPr>
            <a:spLocks noGrp="1"/>
          </p:cNvSpPr>
          <p:nvPr>
            <p:ph type="ftr" sz="quarter" idx="4294967295"/>
          </p:nvPr>
        </p:nvSpPr>
        <p:spPr>
          <a:xfrm>
            <a:off x="0" y="6400805"/>
            <a:ext cx="9144000" cy="479695"/>
          </a:xfrm>
          <a:prstGeom prst="rect">
            <a:avLst/>
          </a:prstGeom>
        </p:spPr>
        <p:txBody>
          <a:bodyPr/>
          <a:lstStyle/>
          <a:p>
            <a:r>
              <a:rPr lang="zh-TW" altLang="en-US" sz="1600" b="1" dirty="0"/>
              <a:t>微處理器發展實驗室</a:t>
            </a:r>
            <a:endParaRPr lang="en-US" sz="1600" b="1" dirty="0"/>
          </a:p>
        </p:txBody>
      </p:sp>
      <p:sp>
        <p:nvSpPr>
          <p:cNvPr id="6" name="投影片編號版面配置區 5"/>
          <p:cNvSpPr>
            <a:spLocks noGrp="1"/>
          </p:cNvSpPr>
          <p:nvPr>
            <p:ph type="sldNum" sz="quarter" idx="4294967295"/>
          </p:nvPr>
        </p:nvSpPr>
        <p:spPr>
          <a:xfrm>
            <a:off x="398860" y="4529541"/>
            <a:ext cx="584825" cy="365125"/>
          </a:xfrm>
          <a:prstGeom prst="rect">
            <a:avLst/>
          </a:prstGeom>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18506166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5686" y="624110"/>
            <a:ext cx="7242774" cy="997656"/>
          </a:xfrm>
        </p:spPr>
        <p:txBody>
          <a:bodyPr>
            <a:normAutofit/>
          </a:bodyPr>
          <a:lstStyle/>
          <a:p>
            <a:r>
              <a:rPr lang="en-US" altLang="zh-TW" sz="4800" b="1" dirty="0" smtClean="0">
                <a:latin typeface="Times New Roman" panose="02020603050405020304" pitchFamily="18" charset="0"/>
                <a:cs typeface="Times New Roman" panose="02020603050405020304" pitchFamily="18" charset="0"/>
              </a:rPr>
              <a:t>Outline</a:t>
            </a:r>
            <a:endParaRPr lang="zh-TW" altLang="en-US" sz="48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4294967295"/>
          </p:nvPr>
        </p:nvSpPr>
        <p:spPr>
          <a:xfrm>
            <a:off x="1385686" y="1616840"/>
            <a:ext cx="7242773" cy="4604936"/>
          </a:xfrm>
          <a:prstGeom prst="rect">
            <a:avLst/>
          </a:prstGeom>
        </p:spPr>
        <p:txBody>
          <a:bodyPr/>
          <a:lstStyle/>
          <a:p>
            <a:r>
              <a:rPr lang="zh-TW" altLang="en-US" dirty="0" smtClean="0"/>
              <a:t>  藍牙簡介</a:t>
            </a:r>
            <a:endParaRPr lang="en-US" altLang="zh-TW" dirty="0" smtClean="0"/>
          </a:p>
          <a:p>
            <a:r>
              <a:rPr lang="zh-TW" altLang="en-US" dirty="0" smtClean="0"/>
              <a:t>  藍</a:t>
            </a:r>
            <a:r>
              <a:rPr lang="zh-TW" altLang="en-US" dirty="0"/>
              <a:t>芽歷史</a:t>
            </a:r>
            <a:r>
              <a:rPr lang="zh-TW" altLang="en-US" dirty="0" smtClean="0"/>
              <a:t> </a:t>
            </a:r>
          </a:p>
          <a:p>
            <a:r>
              <a:rPr lang="zh-TW" altLang="en-US" dirty="0" smtClean="0"/>
              <a:t></a:t>
            </a:r>
            <a:r>
              <a:rPr lang="zh-TW" altLang="en-US" dirty="0"/>
              <a:t>  </a:t>
            </a:r>
            <a:r>
              <a:rPr lang="zh-TW" altLang="en-US" dirty="0" smtClean="0"/>
              <a:t>藍</a:t>
            </a:r>
            <a:r>
              <a:rPr lang="zh-TW" altLang="en-US" dirty="0"/>
              <a:t>牙</a:t>
            </a:r>
            <a:r>
              <a:rPr lang="zh-TW" altLang="en-US" dirty="0" smtClean="0"/>
              <a:t>協定 </a:t>
            </a:r>
            <a:endParaRPr lang="zh-TW" altLang="en-US" dirty="0"/>
          </a:p>
          <a:p>
            <a:r>
              <a:rPr lang="zh-TW" altLang="en-US" dirty="0" smtClean="0"/>
              <a:t>  </a:t>
            </a:r>
            <a:r>
              <a:rPr lang="en-US" altLang="zh-TW" dirty="0"/>
              <a:t>KSM008</a:t>
            </a:r>
            <a:r>
              <a:rPr lang="zh-TW" altLang="en-US" dirty="0" smtClean="0"/>
              <a:t>藍牙模組介紹</a:t>
            </a:r>
            <a:endParaRPr lang="en-US" altLang="zh-TW" dirty="0" smtClean="0"/>
          </a:p>
          <a:p>
            <a:r>
              <a:rPr lang="zh-TW" altLang="en-US" dirty="0" smtClean="0"/>
              <a:t>  </a:t>
            </a:r>
            <a:r>
              <a:rPr lang="en-US" altLang="zh-TW" dirty="0" smtClean="0"/>
              <a:t>KSM008</a:t>
            </a:r>
            <a:r>
              <a:rPr lang="zh-TW" altLang="en-US" dirty="0" smtClean="0"/>
              <a:t>原廠預設值</a:t>
            </a:r>
            <a:endParaRPr lang="en-US" altLang="zh-TW" dirty="0" smtClean="0"/>
          </a:p>
          <a:p>
            <a:r>
              <a:rPr lang="zh-TW" altLang="en-US" dirty="0" smtClean="0"/>
              <a:t>  修改</a:t>
            </a:r>
            <a:r>
              <a:rPr lang="en-US" altLang="zh-TW" dirty="0"/>
              <a:t>KSM008</a:t>
            </a:r>
            <a:r>
              <a:rPr lang="zh-TW" altLang="en-US" dirty="0"/>
              <a:t> </a:t>
            </a:r>
            <a:r>
              <a:rPr lang="en-US" altLang="zh-TW" dirty="0" smtClean="0"/>
              <a:t>Configuration</a:t>
            </a:r>
            <a:r>
              <a:rPr lang="zh-TW" altLang="en-US" dirty="0" smtClean="0"/>
              <a:t> </a:t>
            </a:r>
            <a:endParaRPr lang="zh-TW" alt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57</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3420836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5686" y="624110"/>
            <a:ext cx="7242774" cy="997656"/>
          </a:xfrm>
        </p:spPr>
        <p:txBody>
          <a:bodyPr>
            <a:normAutofit/>
          </a:bodyPr>
          <a:lstStyle/>
          <a:p>
            <a:r>
              <a:rPr lang="zh-TW" altLang="en-US" sz="4800" b="1" dirty="0" smtClean="0"/>
              <a:t>藍牙簡介</a:t>
            </a:r>
            <a:endParaRPr lang="zh-TW" altLang="en-US" sz="48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4294967295"/>
          </p:nvPr>
        </p:nvSpPr>
        <p:spPr>
          <a:xfrm>
            <a:off x="1385686" y="1616840"/>
            <a:ext cx="7242773" cy="4604936"/>
          </a:xfrm>
          <a:prstGeom prst="rect">
            <a:avLst/>
          </a:prstGeom>
        </p:spPr>
        <p:txBody>
          <a:bodyPr>
            <a:normAutofit/>
          </a:bodyPr>
          <a:lstStyle/>
          <a:p>
            <a:r>
              <a:rPr lang="zh-TW" altLang="en-US" dirty="0" smtClean="0"/>
              <a:t>起源</a:t>
            </a:r>
            <a:r>
              <a:rPr lang="en-US" altLang="zh-TW" dirty="0" smtClean="0"/>
              <a:t/>
            </a:r>
            <a:br>
              <a:rPr lang="en-US" altLang="zh-TW" dirty="0" smtClean="0"/>
            </a:br>
            <a:r>
              <a:rPr lang="zh-TW" altLang="en-US" dirty="0" smtClean="0"/>
              <a:t>        藍</a:t>
            </a:r>
            <a:r>
              <a:rPr lang="zh-TW" altLang="en-US" dirty="0"/>
              <a:t>芽起源於 </a:t>
            </a:r>
            <a:r>
              <a:rPr lang="en-US" altLang="zh-TW" dirty="0"/>
              <a:t>1994 </a:t>
            </a:r>
            <a:r>
              <a:rPr lang="zh-TW" altLang="en-US" dirty="0"/>
              <a:t>年，由易利信</a:t>
            </a:r>
            <a:r>
              <a:rPr lang="zh-TW" altLang="en-US" dirty="0" smtClean="0"/>
              <a:t>公司</a:t>
            </a:r>
            <a:r>
              <a:rPr lang="en-US" altLang="zh-TW" dirty="0" smtClean="0"/>
              <a:t>(Ericsson)</a:t>
            </a:r>
            <a:r>
              <a:rPr lang="zh-TW" altLang="en-US" dirty="0" smtClean="0"/>
              <a:t>開始</a:t>
            </a:r>
            <a:r>
              <a:rPr lang="zh-TW" altLang="en-US" dirty="0"/>
              <a:t>研究在行動電話和其他配件間進行低功耗、低成本無線通訊連線的方法</a:t>
            </a:r>
            <a:r>
              <a:rPr lang="zh-TW" altLang="en-US" dirty="0" smtClean="0"/>
              <a:t>。這</a:t>
            </a:r>
            <a:r>
              <a:rPr lang="zh-TW" altLang="en-US" dirty="0"/>
              <a:t>項無線技術的名稱取自古代丹麥維京國王</a:t>
            </a:r>
            <a:r>
              <a:rPr lang="en-US" altLang="zh-TW" dirty="0"/>
              <a:t>Harald </a:t>
            </a:r>
            <a:r>
              <a:rPr lang="en-US" altLang="zh-TW" dirty="0" err="1"/>
              <a:t>Blåtand</a:t>
            </a:r>
            <a:r>
              <a:rPr lang="zh-TW" altLang="en-US" dirty="0"/>
              <a:t>的</a:t>
            </a:r>
            <a:r>
              <a:rPr lang="zh-TW" altLang="en-US" dirty="0" smtClean="0"/>
              <a:t>名字</a:t>
            </a:r>
            <a:r>
              <a:rPr lang="en-US" altLang="zh-TW" dirty="0" smtClean="0"/>
              <a:t>(</a:t>
            </a:r>
            <a:r>
              <a:rPr lang="zh-TW" altLang="en-US" dirty="0" smtClean="0"/>
              <a:t>英文</a:t>
            </a:r>
            <a:r>
              <a:rPr lang="zh-TW" altLang="en-US" dirty="0"/>
              <a:t>便是</a:t>
            </a:r>
            <a:r>
              <a:rPr lang="en-US" altLang="zh-TW" dirty="0"/>
              <a:t>Harald </a:t>
            </a:r>
            <a:r>
              <a:rPr lang="en-US" altLang="zh-TW" dirty="0" smtClean="0"/>
              <a:t>Bluetooth</a:t>
            </a:r>
            <a:r>
              <a:rPr lang="zh-TW" altLang="en-US" dirty="0" smtClean="0"/>
              <a:t> </a:t>
            </a:r>
            <a:r>
              <a:rPr lang="en-US" altLang="zh-TW" dirty="0" smtClean="0"/>
              <a:t>)</a:t>
            </a:r>
            <a:r>
              <a:rPr lang="zh-TW" altLang="en-US" dirty="0" smtClean="0"/>
              <a:t>。</a:t>
            </a:r>
            <a:endParaRPr lang="zh-TW" altLang="en-US" dirty="0"/>
          </a:p>
          <a:p>
            <a:endParaRPr lang="zh-TW" alt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58</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696" y="4252823"/>
            <a:ext cx="3304527" cy="1130061"/>
          </a:xfrm>
          <a:prstGeom prst="rect">
            <a:avLst/>
          </a:prstGeom>
        </p:spPr>
      </p:pic>
      <p:sp>
        <p:nvSpPr>
          <p:cNvPr id="8" name="頁尾版面配置區 4"/>
          <p:cNvSpPr txBox="1">
            <a:spLocks/>
          </p:cNvSpPr>
          <p:nvPr/>
        </p:nvSpPr>
        <p:spPr>
          <a:xfrm>
            <a:off x="4977696" y="5451896"/>
            <a:ext cx="3304527" cy="47969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2000" dirty="0" smtClean="0">
                <a:solidFill>
                  <a:schemeClr val="tx1"/>
                </a:solidFill>
              </a:rPr>
              <a:t>藍牙標誌</a:t>
            </a:r>
            <a:endParaRPr lang="en-US" sz="2000" dirty="0">
              <a:solidFill>
                <a:schemeClr val="tx1"/>
              </a:solidFill>
            </a:endParaRPr>
          </a:p>
        </p:txBody>
      </p:sp>
      <p:sp>
        <p:nvSpPr>
          <p:cNvPr id="5" name="矩形 4"/>
          <p:cNvSpPr/>
          <p:nvPr/>
        </p:nvSpPr>
        <p:spPr>
          <a:xfrm>
            <a:off x="4774738" y="4140682"/>
            <a:ext cx="3700733" cy="13284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00978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5686" y="624110"/>
            <a:ext cx="7242774" cy="997656"/>
          </a:xfrm>
        </p:spPr>
        <p:txBody>
          <a:bodyPr>
            <a:normAutofit/>
          </a:bodyPr>
          <a:lstStyle/>
          <a:p>
            <a:r>
              <a:rPr lang="zh-TW" altLang="en-US" sz="4800" b="1" dirty="0" smtClean="0"/>
              <a:t>藍牙歷史</a:t>
            </a:r>
            <a:r>
              <a:rPr lang="en-US" altLang="zh-TW" sz="4800" b="1" dirty="0" smtClean="0"/>
              <a:t>(1/2)</a:t>
            </a:r>
            <a:endParaRPr lang="zh-TW" altLang="en-US" sz="48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4294967295"/>
          </p:nvPr>
        </p:nvSpPr>
        <p:spPr>
          <a:xfrm>
            <a:off x="1385686" y="1616840"/>
            <a:ext cx="7242773" cy="4604936"/>
          </a:xfrm>
          <a:prstGeom prst="rect">
            <a:avLst/>
          </a:prstGeom>
        </p:spPr>
        <p:txBody>
          <a:bodyPr/>
          <a:lstStyle/>
          <a:p>
            <a:pPr marL="0" indent="0">
              <a:buNone/>
            </a:pPr>
            <a:r>
              <a:rPr lang="zh-TW" altLang="en-US" dirty="0" smtClean="0"/>
              <a:t>    </a:t>
            </a:r>
            <a:r>
              <a:rPr lang="en-US" altLang="zh-TW" dirty="0" smtClean="0"/>
              <a:t>1998</a:t>
            </a:r>
            <a:r>
              <a:rPr lang="zh-TW" altLang="en-US" dirty="0"/>
              <a:t>年時藍牙推出</a:t>
            </a:r>
            <a:r>
              <a:rPr lang="en-US" altLang="zh-TW" dirty="0"/>
              <a:t>0.7</a:t>
            </a:r>
            <a:r>
              <a:rPr lang="zh-TW" altLang="en-US" dirty="0"/>
              <a:t>規格，支援</a:t>
            </a:r>
            <a:r>
              <a:rPr lang="en-US" altLang="zh-TW" dirty="0"/>
              <a:t>Baseband</a:t>
            </a:r>
            <a:r>
              <a:rPr lang="zh-TW" altLang="en-US" dirty="0"/>
              <a:t>與</a:t>
            </a:r>
            <a:r>
              <a:rPr lang="en-US" altLang="zh-TW" dirty="0" smtClean="0"/>
              <a:t>LMP</a:t>
            </a:r>
            <a:r>
              <a:rPr lang="zh-TW" altLang="en-US" dirty="0" smtClean="0"/>
              <a:t>通訊協定</a:t>
            </a:r>
            <a:r>
              <a:rPr lang="zh-TW" altLang="en-US" dirty="0"/>
              <a:t>兩部份。</a:t>
            </a:r>
            <a:r>
              <a:rPr lang="en-US" altLang="zh-TW" dirty="0"/>
              <a:t>1999</a:t>
            </a:r>
            <a:r>
              <a:rPr lang="zh-TW" altLang="en-US" dirty="0" smtClean="0"/>
              <a:t>年完成</a:t>
            </a:r>
            <a:r>
              <a:rPr lang="en-US" altLang="zh-TW" dirty="0" smtClean="0"/>
              <a:t>SDP</a:t>
            </a:r>
            <a:r>
              <a:rPr lang="zh-TW" altLang="en-US" dirty="0" smtClean="0"/>
              <a:t>及</a:t>
            </a:r>
            <a:r>
              <a:rPr lang="en-US" altLang="zh-TW" dirty="0" smtClean="0"/>
              <a:t>TCS</a:t>
            </a:r>
            <a:r>
              <a:rPr lang="zh-TW" altLang="en-US" dirty="0" smtClean="0"/>
              <a:t>協定</a:t>
            </a:r>
            <a:r>
              <a:rPr lang="zh-TW" altLang="en-US" dirty="0"/>
              <a:t>。</a:t>
            </a:r>
            <a:r>
              <a:rPr lang="en-US" altLang="zh-TW" dirty="0"/>
              <a:t>1999</a:t>
            </a:r>
            <a:r>
              <a:rPr lang="zh-TW" altLang="en-US" dirty="0"/>
              <a:t>年</a:t>
            </a:r>
            <a:r>
              <a:rPr lang="en-US" altLang="zh-TW" dirty="0"/>
              <a:t>7</a:t>
            </a:r>
            <a:r>
              <a:rPr lang="zh-TW" altLang="en-US" dirty="0"/>
              <a:t>月</a:t>
            </a:r>
            <a:r>
              <a:rPr lang="en-US" altLang="zh-TW" dirty="0"/>
              <a:t>26</a:t>
            </a:r>
            <a:r>
              <a:rPr lang="zh-TW" altLang="en-US" dirty="0"/>
              <a:t>日正式公布</a:t>
            </a:r>
            <a:r>
              <a:rPr lang="en-US" altLang="zh-TW" dirty="0"/>
              <a:t>1.0</a:t>
            </a:r>
            <a:r>
              <a:rPr lang="zh-TW" altLang="en-US" dirty="0"/>
              <a:t>版</a:t>
            </a:r>
            <a:r>
              <a:rPr lang="zh-TW" altLang="en-US" dirty="0" smtClean="0"/>
              <a:t>，使用</a:t>
            </a:r>
            <a:r>
              <a:rPr lang="en-US" altLang="zh-TW" dirty="0" smtClean="0"/>
              <a:t>2.4GHz</a:t>
            </a:r>
            <a:r>
              <a:rPr lang="zh-TW" altLang="en-US" dirty="0"/>
              <a:t>的</a:t>
            </a:r>
            <a:r>
              <a:rPr lang="en-US" altLang="zh-TW" dirty="0"/>
              <a:t>ISM</a:t>
            </a:r>
            <a:r>
              <a:rPr lang="zh-TW" altLang="en-US" dirty="0"/>
              <a:t>頻段來進行通訊，最高資料傳輸速度</a:t>
            </a:r>
            <a:r>
              <a:rPr lang="en-US" altLang="zh-TW" dirty="0" smtClean="0"/>
              <a:t>1Mbps</a:t>
            </a:r>
            <a:r>
              <a:rPr lang="zh-TW" altLang="en-US" dirty="0" smtClean="0"/>
              <a:t>。</a:t>
            </a:r>
            <a:r>
              <a:rPr lang="en-US" altLang="zh-TW" dirty="0" smtClean="0"/>
              <a:t>2001</a:t>
            </a:r>
            <a:r>
              <a:rPr lang="zh-TW" altLang="en-US" dirty="0"/>
              <a:t>年的</a:t>
            </a:r>
            <a:r>
              <a:rPr lang="en-US" altLang="zh-TW" dirty="0"/>
              <a:t>1.1</a:t>
            </a:r>
            <a:r>
              <a:rPr lang="zh-TW" altLang="en-US" dirty="0" smtClean="0"/>
              <a:t>版標準化為</a:t>
            </a:r>
            <a:r>
              <a:rPr lang="en-US" altLang="zh-TW" dirty="0"/>
              <a:t>IEEE </a:t>
            </a:r>
            <a:r>
              <a:rPr lang="en-US" altLang="zh-TW" dirty="0" smtClean="0"/>
              <a:t>802.15.1</a:t>
            </a:r>
            <a:r>
              <a:rPr lang="zh-TW" altLang="zh-TW" dirty="0"/>
              <a:t> ，但是這個標準已經不再繼續使用</a:t>
            </a:r>
            <a:r>
              <a:rPr lang="zh-TW" altLang="zh-TW" dirty="0" smtClean="0"/>
              <a:t>。</a:t>
            </a:r>
            <a:r>
              <a:rPr lang="zh-TW" altLang="en-US" dirty="0"/>
              <a:t>藍牙技術目前由藍牙技術</a:t>
            </a:r>
            <a:r>
              <a:rPr lang="zh-TW" altLang="en-US" dirty="0" smtClean="0"/>
              <a:t>聯盟</a:t>
            </a:r>
            <a:r>
              <a:rPr lang="en-US" altLang="zh-TW" dirty="0" smtClean="0"/>
              <a:t>(SIG)</a:t>
            </a:r>
            <a:r>
              <a:rPr lang="zh-TW" altLang="en-US" dirty="0" smtClean="0"/>
              <a:t>來</a:t>
            </a:r>
            <a:r>
              <a:rPr lang="zh-TW" altLang="en-US" dirty="0"/>
              <a:t>負責維護其技術標準。</a:t>
            </a: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59</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graphicFrame>
        <p:nvGraphicFramePr>
          <p:cNvPr id="4" name="表格 3"/>
          <p:cNvGraphicFramePr>
            <a:graphicFrameLocks noGrp="1"/>
          </p:cNvGraphicFramePr>
          <p:nvPr>
            <p:extLst>
              <p:ext uri="{D42A27DB-BD31-4B8C-83A1-F6EECF244321}">
                <p14:modId xmlns:p14="http://schemas.microsoft.com/office/powerpoint/2010/main" val="2959644113"/>
              </p:ext>
            </p:extLst>
          </p:nvPr>
        </p:nvGraphicFramePr>
        <p:xfrm>
          <a:off x="1498121" y="4411777"/>
          <a:ext cx="7093789" cy="1473200"/>
        </p:xfrm>
        <a:graphic>
          <a:graphicData uri="http://schemas.openxmlformats.org/drawingml/2006/table">
            <a:tbl>
              <a:tblPr firstRow="1" bandRow="1">
                <a:tableStyleId>{5C22544A-7EE6-4342-B048-85BDC9FD1C3A}</a:tableStyleId>
              </a:tblPr>
              <a:tblGrid>
                <a:gridCol w="870857"/>
                <a:gridCol w="4657238"/>
                <a:gridCol w="1565694"/>
              </a:tblGrid>
              <a:tr h="370840">
                <a:tc>
                  <a:txBody>
                    <a:bodyPr/>
                    <a:lstStyle/>
                    <a:p>
                      <a:pPr algn="ctr"/>
                      <a:r>
                        <a:rPr lang="zh-TW" altLang="en-US" dirty="0" smtClean="0"/>
                        <a:t>藍芽版本</a:t>
                      </a:r>
                      <a:endParaRPr lang="zh-TW" altLang="en-US" dirty="0"/>
                    </a:p>
                  </a:txBody>
                  <a:tcPr marL="68580" marR="68580" anchor="ctr"/>
                </a:tc>
                <a:tc>
                  <a:txBody>
                    <a:bodyPr/>
                    <a:lstStyle/>
                    <a:p>
                      <a:pPr algn="ctr"/>
                      <a:r>
                        <a:rPr lang="zh-TW" altLang="en-US" i="0" dirty="0" smtClean="0"/>
                        <a:t>改進</a:t>
                      </a:r>
                      <a:endParaRPr lang="zh-TW" altLang="en-US" i="0" dirty="0"/>
                    </a:p>
                  </a:txBody>
                  <a:tcPr marL="68580" marR="68580" anchor="ctr"/>
                </a:tc>
                <a:tc>
                  <a:txBody>
                    <a:bodyPr/>
                    <a:lstStyle/>
                    <a:p>
                      <a:pPr algn="ctr"/>
                      <a:r>
                        <a:rPr lang="zh-TW" altLang="en-US" dirty="0" smtClean="0"/>
                        <a:t>最高資料傳輸速度</a:t>
                      </a:r>
                      <a:endParaRPr lang="zh-TW" altLang="en-US" dirty="0"/>
                    </a:p>
                  </a:txBody>
                  <a:tcPr marL="68580" marR="68580" anchor="ctr"/>
                </a:tc>
              </a:tr>
              <a:tr h="370840">
                <a:tc>
                  <a:txBody>
                    <a:bodyPr/>
                    <a:lstStyle/>
                    <a:p>
                      <a:pPr algn="ctr"/>
                      <a:r>
                        <a:rPr lang="en-US" altLang="zh-TW" b="1" dirty="0" smtClean="0">
                          <a:effectLst/>
                        </a:rPr>
                        <a:t>1.</a:t>
                      </a:r>
                      <a:r>
                        <a:rPr lang="zh-TW" altLang="zh-TW" b="1" dirty="0" smtClean="0">
                          <a:effectLst/>
                        </a:rPr>
                        <a:t>2</a:t>
                      </a:r>
                      <a:endParaRPr lang="zh-TW" altLang="en-US" b="1" dirty="0"/>
                    </a:p>
                  </a:txBody>
                  <a:tcPr marL="68580" marR="68580" anchor="ctr"/>
                </a:tc>
                <a:tc>
                  <a:txBody>
                    <a:bodyPr/>
                    <a:lstStyle/>
                    <a:p>
                      <a:pPr rtl="0"/>
                      <a:r>
                        <a:rPr lang="zh-TW" altLang="zh-TW" i="0" dirty="0" smtClean="0">
                          <a:effectLst/>
                        </a:rPr>
                        <a:t>遮蔽裝置的硬體位址</a:t>
                      </a:r>
                      <a:endParaRPr lang="en-US" altLang="zh-TW" i="0" dirty="0" smtClean="0">
                        <a:effectLst/>
                      </a:endParaRPr>
                    </a:p>
                    <a:p>
                      <a:pPr rtl="0"/>
                      <a:r>
                        <a:rPr lang="zh-TW" altLang="zh-TW" i="0" dirty="0" smtClean="0">
                          <a:effectLst/>
                        </a:rPr>
                        <a:t>自適應頻率跳躍</a:t>
                      </a:r>
                      <a:r>
                        <a:rPr lang="en-US" altLang="zh-TW" i="0" dirty="0" smtClean="0">
                          <a:effectLst/>
                        </a:rPr>
                        <a:t>(</a:t>
                      </a:r>
                      <a:r>
                        <a:rPr lang="zh-TW" altLang="zh-TW" i="0" dirty="0" smtClean="0">
                          <a:effectLst/>
                        </a:rPr>
                        <a:t>AFH</a:t>
                      </a:r>
                      <a:r>
                        <a:rPr lang="en-US" altLang="zh-TW" i="0" dirty="0" smtClean="0">
                          <a:effectLst/>
                        </a:rPr>
                        <a:t>, Adaptive Frequency Hopping)</a:t>
                      </a:r>
                    </a:p>
                    <a:p>
                      <a:pPr rtl="0"/>
                      <a:r>
                        <a:rPr lang="zh-TW" altLang="zh-TW" i="0" dirty="0" smtClean="0">
                          <a:effectLst/>
                        </a:rPr>
                        <a:t>L2CAP層引入了流量控制和錯誤糾正機制</a:t>
                      </a:r>
                    </a:p>
                  </a:txBody>
                  <a:tcPr marL="68580" marR="68580" anchor="ctr"/>
                </a:tc>
                <a:tc>
                  <a:txBody>
                    <a:bodyPr/>
                    <a:lstStyle/>
                    <a:p>
                      <a:pPr algn="ctr"/>
                      <a:r>
                        <a:rPr lang="zh-TW" altLang="zh-TW" dirty="0" smtClean="0">
                          <a:effectLst/>
                        </a:rPr>
                        <a:t>192Kbps</a:t>
                      </a:r>
                      <a:endParaRPr lang="zh-TW" altLang="en-US" dirty="0"/>
                    </a:p>
                  </a:txBody>
                  <a:tcPr marL="68580" marR="68580"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zh-TW" b="1" dirty="0" smtClean="0">
                          <a:effectLst/>
                        </a:rPr>
                        <a:t>2.0+EDR</a:t>
                      </a:r>
                      <a:endParaRPr lang="zh-TW" altLang="en-US" b="1" dirty="0" smtClean="0"/>
                    </a:p>
                  </a:txBody>
                  <a:tcPr marL="68580" marR="68580" anchor="ctr"/>
                </a:tc>
                <a:tc>
                  <a:txBody>
                    <a:bodyPr/>
                    <a:lstStyle/>
                    <a:p>
                      <a:r>
                        <a:rPr lang="zh-TW" altLang="en-US" i="0" dirty="0" smtClean="0"/>
                        <a:t>非跳躍窄頻通道</a:t>
                      </a:r>
                      <a:r>
                        <a:rPr lang="en-US" altLang="zh-TW" i="0" dirty="0" smtClean="0"/>
                        <a:t>(Non-hopping narrowband channel)</a:t>
                      </a:r>
                      <a:endParaRPr lang="zh-TW" altLang="en-US" i="0" dirty="0"/>
                    </a:p>
                  </a:txBody>
                  <a:tcPr marL="68580" marR="68580" anchor="ctr"/>
                </a:tc>
                <a:tc>
                  <a:txBody>
                    <a:bodyPr/>
                    <a:lstStyle/>
                    <a:p>
                      <a:pPr algn="ctr"/>
                      <a:r>
                        <a:rPr lang="zh-TW" altLang="zh-TW" dirty="0" smtClean="0">
                          <a:effectLst/>
                        </a:rPr>
                        <a:t>2240Kbps</a:t>
                      </a:r>
                      <a:endParaRPr lang="zh-TW" altLang="en-US" dirty="0"/>
                    </a:p>
                  </a:txBody>
                  <a:tcPr marL="68580" marR="68580" anchor="ctr"/>
                </a:tc>
              </a:tr>
            </a:tbl>
          </a:graphicData>
        </a:graphic>
      </p:graphicFrame>
    </p:spTree>
    <p:extLst>
      <p:ext uri="{BB962C8B-B14F-4D97-AF65-F5344CB8AC3E}">
        <p14:creationId xmlns:p14="http://schemas.microsoft.com/office/powerpoint/2010/main" val="394993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2348880"/>
            <a:ext cx="9144000" cy="18002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smtClean="0">
                <a:ln>
                  <a:solidFill>
                    <a:schemeClr val="accent2">
                      <a:lumMod val="75000"/>
                    </a:schemeClr>
                  </a:solidFill>
                </a:ln>
                <a:solidFill>
                  <a:schemeClr val="accent2">
                    <a:lumMod val="75000"/>
                  </a:schemeClr>
                </a:solidFill>
              </a:rPr>
              <a:t>及</a:t>
            </a:r>
            <a:endParaRPr lang="en-US" altLang="zh-TW" sz="7200" dirty="0" smtClean="0">
              <a:ln>
                <a:solidFill>
                  <a:schemeClr val="accent2">
                    <a:lumMod val="75000"/>
                  </a:schemeClr>
                </a:solidFill>
              </a:ln>
              <a:solidFill>
                <a:schemeClr val="accent2">
                  <a:lumMod val="75000"/>
                </a:schemeClr>
              </a:solidFill>
            </a:endParaRPr>
          </a:p>
          <a:p>
            <a:pPr marL="0" indent="0" algn="ctr">
              <a:buNone/>
            </a:pPr>
            <a:r>
              <a:rPr lang="en-US" altLang="zh-TW" sz="7200" dirty="0" smtClean="0">
                <a:ln>
                  <a:solidFill>
                    <a:schemeClr val="accent2">
                      <a:lumMod val="75000"/>
                    </a:schemeClr>
                  </a:solidFill>
                </a:ln>
                <a:solidFill>
                  <a:schemeClr val="accent2">
                    <a:lumMod val="75000"/>
                  </a:schemeClr>
                </a:solidFill>
              </a:rPr>
              <a:t>MAX485 </a:t>
            </a:r>
            <a:r>
              <a:rPr lang="en-US" altLang="zh-TW" sz="7200" dirty="0">
                <a:ln>
                  <a:solidFill>
                    <a:schemeClr val="accent2">
                      <a:lumMod val="75000"/>
                    </a:schemeClr>
                  </a:solidFill>
                </a:ln>
                <a:solidFill>
                  <a:schemeClr val="accent2">
                    <a:lumMod val="75000"/>
                  </a:schemeClr>
                </a:solidFill>
              </a:rPr>
              <a:t>IC</a:t>
            </a:r>
            <a:r>
              <a:rPr lang="zh-TW" altLang="en-US" sz="7200" dirty="0" smtClean="0">
                <a:ln>
                  <a:solidFill>
                    <a:schemeClr val="accent2">
                      <a:lumMod val="75000"/>
                    </a:schemeClr>
                  </a:solidFill>
                </a:ln>
                <a:solidFill>
                  <a:schemeClr val="accent2">
                    <a:lumMod val="75000"/>
                  </a:schemeClr>
                </a:solidFill>
              </a:rPr>
              <a:t>介紹</a:t>
            </a:r>
            <a:endParaRPr lang="zh-TW" altLang="en-US" sz="7200" dirty="0">
              <a:ln>
                <a:solidFill>
                  <a:schemeClr val="accent2">
                    <a:lumMod val="75000"/>
                  </a:schemeClr>
                </a:solidFill>
              </a:ln>
              <a:solidFill>
                <a:schemeClr val="accent2">
                  <a:lumMod val="75000"/>
                </a:schemeClr>
              </a:solidFill>
            </a:endParaRPr>
          </a:p>
        </p:txBody>
      </p:sp>
      <p:sp>
        <p:nvSpPr>
          <p:cNvPr id="5" name="文字方塊 4"/>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spTree>
    <p:extLst>
      <p:ext uri="{BB962C8B-B14F-4D97-AF65-F5344CB8AC3E}">
        <p14:creationId xmlns:p14="http://schemas.microsoft.com/office/powerpoint/2010/main" val="17635597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5686" y="624110"/>
            <a:ext cx="7242774" cy="997656"/>
          </a:xfrm>
        </p:spPr>
        <p:txBody>
          <a:bodyPr>
            <a:normAutofit/>
          </a:bodyPr>
          <a:lstStyle/>
          <a:p>
            <a:r>
              <a:rPr lang="zh-TW" altLang="en-US" sz="4800" b="1" dirty="0" smtClean="0"/>
              <a:t>藍牙歷史</a:t>
            </a:r>
            <a:r>
              <a:rPr lang="en-US" altLang="zh-TW" sz="4800" b="1" dirty="0" smtClean="0"/>
              <a:t>(2/2)</a:t>
            </a:r>
            <a:endParaRPr lang="zh-TW" altLang="en-US" sz="4800" b="1" dirty="0">
              <a:latin typeface="Times New Roman" panose="02020603050405020304" pitchFamily="18" charset="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60</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graphicFrame>
        <p:nvGraphicFramePr>
          <p:cNvPr id="4" name="表格 3"/>
          <p:cNvGraphicFramePr>
            <a:graphicFrameLocks noGrp="1"/>
          </p:cNvGraphicFramePr>
          <p:nvPr>
            <p:extLst>
              <p:ext uri="{D42A27DB-BD31-4B8C-83A1-F6EECF244321}">
                <p14:modId xmlns:p14="http://schemas.microsoft.com/office/powerpoint/2010/main" val="1104080404"/>
              </p:ext>
            </p:extLst>
          </p:nvPr>
        </p:nvGraphicFramePr>
        <p:xfrm>
          <a:off x="1498121" y="1547779"/>
          <a:ext cx="7093789" cy="4028440"/>
        </p:xfrm>
        <a:graphic>
          <a:graphicData uri="http://schemas.openxmlformats.org/drawingml/2006/table">
            <a:tbl>
              <a:tblPr firstRow="1" bandRow="1">
                <a:tableStyleId>{5C22544A-7EE6-4342-B048-85BDC9FD1C3A}</a:tableStyleId>
              </a:tblPr>
              <a:tblGrid>
                <a:gridCol w="870857"/>
                <a:gridCol w="4657238"/>
                <a:gridCol w="1565694"/>
              </a:tblGrid>
              <a:tr h="370840">
                <a:tc>
                  <a:txBody>
                    <a:bodyPr/>
                    <a:lstStyle/>
                    <a:p>
                      <a:pPr algn="ctr"/>
                      <a:r>
                        <a:rPr lang="zh-TW" altLang="en-US" dirty="0" smtClean="0"/>
                        <a:t>藍芽版本</a:t>
                      </a:r>
                      <a:endParaRPr lang="zh-TW" altLang="en-US" dirty="0"/>
                    </a:p>
                  </a:txBody>
                  <a:tcPr marL="68580" marR="68580"/>
                </a:tc>
                <a:tc>
                  <a:txBody>
                    <a:bodyPr/>
                    <a:lstStyle/>
                    <a:p>
                      <a:pPr algn="ctr"/>
                      <a:r>
                        <a:rPr lang="zh-TW" altLang="en-US" dirty="0" smtClean="0"/>
                        <a:t>改進</a:t>
                      </a:r>
                      <a:endParaRPr lang="zh-TW" altLang="en-US" dirty="0"/>
                    </a:p>
                  </a:txBody>
                  <a:tcPr marL="68580" marR="68580"/>
                </a:tc>
                <a:tc>
                  <a:txBody>
                    <a:bodyPr/>
                    <a:lstStyle/>
                    <a:p>
                      <a:pPr algn="ctr"/>
                      <a:r>
                        <a:rPr lang="zh-TW" altLang="en-US" dirty="0" smtClean="0"/>
                        <a:t>最高資料傳輸速度</a:t>
                      </a:r>
                      <a:endParaRPr lang="zh-TW" altLang="en-US" dirty="0"/>
                    </a:p>
                  </a:txBody>
                  <a:tcPr marL="68580" marR="68580"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zh-TW" b="1" dirty="0" smtClean="0">
                          <a:effectLst/>
                        </a:rPr>
                        <a:t>2.</a:t>
                      </a:r>
                      <a:r>
                        <a:rPr lang="en-US" altLang="zh-TW" b="1" dirty="0" smtClean="0">
                          <a:effectLst/>
                        </a:rPr>
                        <a:t>1</a:t>
                      </a:r>
                      <a:r>
                        <a:rPr lang="zh-TW" altLang="zh-TW" b="1" dirty="0" smtClean="0">
                          <a:effectLst/>
                        </a:rPr>
                        <a:t>+EDR</a:t>
                      </a:r>
                      <a:endParaRPr lang="zh-TW" altLang="en-US" b="1" dirty="0" smtClean="0"/>
                    </a:p>
                  </a:txBody>
                  <a:tcPr marL="68580" marR="68580" anchor="ctr"/>
                </a:tc>
                <a:tc>
                  <a:txBody>
                    <a:bodyPr/>
                    <a:lstStyle/>
                    <a:p>
                      <a:r>
                        <a:rPr lang="zh-TW" altLang="zh-TW" dirty="0" smtClean="0">
                          <a:effectLst/>
                        </a:rPr>
                        <a:t>Sniff省電功能</a:t>
                      </a:r>
                      <a:endParaRPr lang="en-US" altLang="zh-TW" dirty="0" smtClean="0">
                        <a:effectLst/>
                      </a:endParaRPr>
                    </a:p>
                    <a:p>
                      <a:r>
                        <a:rPr lang="zh-TW" altLang="zh-TW" dirty="0" smtClean="0">
                          <a:effectLst/>
                        </a:rPr>
                        <a:t>簡單安全</a:t>
                      </a:r>
                      <a:r>
                        <a:rPr lang="zh-TW" altLang="zh-TW" b="1" dirty="0" smtClean="0">
                          <a:solidFill>
                            <a:srgbClr val="FF0000"/>
                          </a:solidFill>
                          <a:effectLst/>
                        </a:rPr>
                        <a:t>配對</a:t>
                      </a:r>
                      <a:r>
                        <a:rPr lang="en-US" altLang="zh-TW" dirty="0" smtClean="0">
                          <a:effectLst/>
                        </a:rPr>
                        <a:t>(</a:t>
                      </a:r>
                      <a:r>
                        <a:rPr lang="zh-TW" altLang="zh-TW" dirty="0" smtClean="0">
                          <a:effectLst/>
                        </a:rPr>
                        <a:t>SSP</a:t>
                      </a:r>
                      <a:r>
                        <a:rPr lang="en-US" altLang="zh-TW" dirty="0" smtClean="0">
                          <a:effectLst/>
                        </a:rPr>
                        <a:t>, Secure Simple Pairing)</a:t>
                      </a:r>
                      <a:endParaRPr lang="zh-TW" altLang="en-US" i="0" dirty="0"/>
                    </a:p>
                  </a:txBody>
                  <a:tcPr marL="68580" marR="68580" anchor="ctr"/>
                </a:tc>
                <a:tc>
                  <a:txBody>
                    <a:bodyPr/>
                    <a:lstStyle/>
                    <a:p>
                      <a:pPr algn="ctr"/>
                      <a:r>
                        <a:rPr lang="zh-TW" altLang="zh-TW" dirty="0" smtClean="0">
                          <a:effectLst/>
                        </a:rPr>
                        <a:t>2240Kbps</a:t>
                      </a:r>
                      <a:endParaRPr lang="zh-TW" altLang="en-US" dirty="0"/>
                    </a:p>
                  </a:txBody>
                  <a:tcPr marL="68580" marR="68580"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b="1" dirty="0" smtClean="0"/>
                        <a:t>3.0+HS</a:t>
                      </a:r>
                      <a:endParaRPr lang="zh-TW" altLang="en-US" b="1" dirty="0" smtClean="0"/>
                    </a:p>
                  </a:txBody>
                  <a:tcPr marL="68580" marR="68580" anchor="ctr"/>
                </a:tc>
                <a:tc>
                  <a:txBody>
                    <a:bodyPr/>
                    <a:lstStyle/>
                    <a:p>
                      <a:r>
                        <a:rPr lang="zh-TW" altLang="en-US" i="0" dirty="0" smtClean="0"/>
                        <a:t>整合</a:t>
                      </a:r>
                      <a:r>
                        <a:rPr lang="en-US" altLang="zh-TW" i="0" dirty="0" smtClean="0"/>
                        <a:t>802.11PAL</a:t>
                      </a:r>
                    </a:p>
                    <a:p>
                      <a:r>
                        <a:rPr lang="zh-TW" altLang="en-US" i="0" dirty="0" smtClean="0"/>
                        <a:t>引入了增強電源控制</a:t>
                      </a:r>
                    </a:p>
                  </a:txBody>
                  <a:tcPr marL="68580" marR="68580" anchor="ctr"/>
                </a:tc>
                <a:tc>
                  <a:txBody>
                    <a:bodyPr/>
                    <a:lstStyle/>
                    <a:p>
                      <a:pPr algn="ctr"/>
                      <a:r>
                        <a:rPr lang="en-US" altLang="zh-TW" dirty="0" smtClean="0"/>
                        <a:t>25Mbps</a:t>
                      </a:r>
                      <a:endParaRPr lang="zh-TW" altLang="en-US" dirty="0"/>
                    </a:p>
                  </a:txBody>
                  <a:tcPr marL="68580" marR="68580"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b="1" dirty="0" smtClean="0"/>
                        <a:t>4.0</a:t>
                      </a:r>
                      <a:endParaRPr lang="zh-TW" altLang="en-US" b="1" dirty="0" smtClean="0"/>
                    </a:p>
                  </a:txBody>
                  <a:tcPr marL="68580" marR="68580"/>
                </a:tc>
                <a:tc>
                  <a:txBody>
                    <a:bodyPr/>
                    <a:lstStyle/>
                    <a:p>
                      <a:pPr rtl="0"/>
                      <a:r>
                        <a:rPr lang="zh-TW" altLang="en-US" dirty="0" smtClean="0"/>
                        <a:t>提出了「低功耗藍牙」、「傳統藍牙」和「高速藍牙」模式</a:t>
                      </a:r>
                      <a:endParaRPr lang="en-US" altLang="zh-TW" dirty="0" smtClean="0"/>
                    </a:p>
                    <a:p>
                      <a:pPr rtl="0"/>
                      <a:r>
                        <a:rPr lang="zh-TW" altLang="zh-TW" dirty="0" smtClean="0">
                          <a:effectLst/>
                        </a:rPr>
                        <a:t>傳輸距離提升到100</a:t>
                      </a:r>
                      <a:r>
                        <a:rPr lang="en-US" altLang="zh-TW" dirty="0" smtClean="0">
                          <a:effectLst/>
                        </a:rPr>
                        <a:t>m</a:t>
                      </a:r>
                      <a:r>
                        <a:rPr lang="zh-TW" altLang="zh-TW" dirty="0" smtClean="0">
                          <a:effectLst/>
                        </a:rPr>
                        <a:t>以上</a:t>
                      </a:r>
                      <a:r>
                        <a:rPr lang="en-US" altLang="zh-TW" dirty="0" smtClean="0">
                          <a:effectLst/>
                        </a:rPr>
                        <a:t>(</a:t>
                      </a:r>
                      <a:r>
                        <a:rPr lang="zh-TW" altLang="zh-TW" dirty="0" smtClean="0">
                          <a:effectLst/>
                        </a:rPr>
                        <a:t>低功耗模式</a:t>
                      </a:r>
                      <a:r>
                        <a:rPr lang="zh-TW" altLang="en-US" dirty="0" smtClean="0">
                          <a:effectLst/>
                        </a:rPr>
                        <a:t>下</a:t>
                      </a:r>
                      <a:r>
                        <a:rPr lang="en-US" altLang="zh-TW" dirty="0" smtClean="0">
                          <a:effectLst/>
                        </a:rPr>
                        <a:t>)</a:t>
                      </a:r>
                    </a:p>
                    <a:p>
                      <a:pPr rtl="0"/>
                      <a:r>
                        <a:rPr lang="zh-TW" altLang="zh-TW" dirty="0" smtClean="0">
                          <a:effectLst/>
                        </a:rPr>
                        <a:t>分Single mode</a:t>
                      </a:r>
                      <a:r>
                        <a:rPr lang="en-US" altLang="zh-TW" dirty="0" smtClean="0">
                          <a:effectLst/>
                        </a:rPr>
                        <a:t>(</a:t>
                      </a:r>
                      <a:r>
                        <a:rPr lang="zh-TW" altLang="en-US" dirty="0" smtClean="0">
                          <a:effectLst/>
                        </a:rPr>
                        <a:t>僅</a:t>
                      </a:r>
                      <a:r>
                        <a:rPr lang="zh-TW" altLang="zh-TW" dirty="0" smtClean="0">
                          <a:effectLst/>
                        </a:rPr>
                        <a:t>BT4.0互傳</a:t>
                      </a:r>
                      <a:r>
                        <a:rPr lang="en-US" altLang="zh-TW" dirty="0" smtClean="0">
                          <a:effectLst/>
                        </a:rPr>
                        <a:t>)</a:t>
                      </a:r>
                      <a:r>
                        <a:rPr lang="zh-TW" altLang="en-US" dirty="0" smtClean="0">
                          <a:effectLst/>
                        </a:rPr>
                        <a:t>；</a:t>
                      </a:r>
                      <a:r>
                        <a:rPr lang="zh-TW" altLang="zh-TW" dirty="0" smtClean="0">
                          <a:effectLst/>
                        </a:rPr>
                        <a:t>Dual mode</a:t>
                      </a:r>
                      <a:r>
                        <a:rPr lang="en-US" altLang="zh-TW" dirty="0" smtClean="0">
                          <a:effectLst/>
                        </a:rPr>
                        <a:t>(</a:t>
                      </a:r>
                      <a:r>
                        <a:rPr lang="zh-TW" altLang="zh-TW" dirty="0" smtClean="0">
                          <a:effectLst/>
                        </a:rPr>
                        <a:t>可以向下相容</a:t>
                      </a:r>
                      <a:r>
                        <a:rPr lang="en-US" altLang="zh-TW" dirty="0" smtClean="0">
                          <a:effectLst/>
                        </a:rPr>
                        <a:t>)</a:t>
                      </a:r>
                    </a:p>
                    <a:p>
                      <a:pPr rtl="0"/>
                      <a:r>
                        <a:rPr lang="zh-TW" altLang="zh-TW" dirty="0" smtClean="0">
                          <a:effectLst/>
                        </a:rPr>
                        <a:t>所有封包都使用24-bit CRC校驗</a:t>
                      </a:r>
                      <a:endParaRPr lang="en-US" altLang="zh-TW" dirty="0" smtClean="0">
                        <a:effectLst/>
                      </a:endParaRPr>
                    </a:p>
                    <a:p>
                      <a:pPr rtl="0"/>
                      <a:r>
                        <a:rPr lang="zh-TW" altLang="zh-TW" dirty="0" smtClean="0">
                          <a:effectLst/>
                        </a:rPr>
                        <a:t>使用AES-128 CCM加密。</a:t>
                      </a:r>
                    </a:p>
                  </a:txBody>
                  <a:tcPr marL="68580" marR="68580"/>
                </a:tc>
                <a:tc>
                  <a:txBody>
                    <a:bodyPr/>
                    <a:lstStyle/>
                    <a:p>
                      <a:pPr algn="ctr"/>
                      <a:r>
                        <a:rPr lang="en-US" altLang="zh-TW" dirty="0" smtClean="0"/>
                        <a:t>25Mbps</a:t>
                      </a:r>
                      <a:endParaRPr lang="zh-TW" altLang="en-US" dirty="0"/>
                    </a:p>
                  </a:txBody>
                  <a:tcPr marL="68580" marR="68580"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b="1" dirty="0" smtClean="0"/>
                        <a:t>4.1</a:t>
                      </a:r>
                      <a:endParaRPr lang="zh-TW" altLang="en-US" b="1" dirty="0" smtClean="0"/>
                    </a:p>
                  </a:txBody>
                  <a:tcPr marL="68580" marR="68580"/>
                </a:tc>
                <a:tc>
                  <a:txBody>
                    <a:bodyPr/>
                    <a:lstStyle/>
                    <a:p>
                      <a:r>
                        <a:rPr lang="zh-TW" altLang="zh-TW" dirty="0" smtClean="0">
                          <a:effectLst/>
                        </a:rPr>
                        <a:t>提供了更高的靈活性和掌控度</a:t>
                      </a:r>
                      <a:endParaRPr lang="en-US" altLang="zh-TW" dirty="0" smtClean="0"/>
                    </a:p>
                    <a:p>
                      <a:r>
                        <a:rPr lang="zh-TW" altLang="en-US" dirty="0" smtClean="0"/>
                        <a:t>支援多裝置連接</a:t>
                      </a:r>
                      <a:endParaRPr lang="zh-TW" altLang="en-US" dirty="0"/>
                    </a:p>
                  </a:txBody>
                  <a:tcPr marL="68580" marR="68580"/>
                </a:tc>
                <a:tc>
                  <a:txBody>
                    <a:bodyPr/>
                    <a:lstStyle/>
                    <a:p>
                      <a:pPr algn="ctr"/>
                      <a:r>
                        <a:rPr lang="en-US" altLang="zh-TW" dirty="0" smtClean="0"/>
                        <a:t>25Mbps</a:t>
                      </a:r>
                      <a:endParaRPr lang="zh-TW" altLang="en-US" dirty="0"/>
                    </a:p>
                  </a:txBody>
                  <a:tcPr marL="68580" marR="68580"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b="1" dirty="0" smtClean="0"/>
                        <a:t>5</a:t>
                      </a:r>
                      <a:endParaRPr lang="zh-TW" altLang="en-US" b="1" dirty="0" smtClean="0"/>
                    </a:p>
                  </a:txBody>
                  <a:tcPr marL="68580" marR="68580"/>
                </a:tc>
                <a:tc>
                  <a:txBody>
                    <a:bodyPr/>
                    <a:lstStyle/>
                    <a:p>
                      <a:r>
                        <a:rPr lang="zh-TW" altLang="zh-TW" dirty="0" smtClean="0">
                          <a:effectLst/>
                        </a:rPr>
                        <a:t>有效傳輸距離理論上可達300</a:t>
                      </a:r>
                      <a:r>
                        <a:rPr lang="en-US" altLang="zh-TW" dirty="0" smtClean="0">
                          <a:effectLst/>
                        </a:rPr>
                        <a:t>m</a:t>
                      </a:r>
                    </a:p>
                    <a:p>
                      <a:r>
                        <a:rPr lang="zh-TW" altLang="en-US" dirty="0" smtClean="0">
                          <a:effectLst/>
                        </a:rPr>
                        <a:t>支援</a:t>
                      </a:r>
                      <a:r>
                        <a:rPr lang="zh-TW" altLang="zh-TW" dirty="0" smtClean="0">
                          <a:effectLst/>
                        </a:rPr>
                        <a:t>室內定位導航功能</a:t>
                      </a:r>
                      <a:endParaRPr lang="en-US" altLang="zh-TW" dirty="0" smtClean="0">
                        <a:effectLst/>
                      </a:endParaRPr>
                    </a:p>
                    <a:p>
                      <a:r>
                        <a:rPr lang="zh-TW" altLang="zh-TW" dirty="0" smtClean="0">
                          <a:effectLst/>
                        </a:rPr>
                        <a:t>允許無需配對接受信標的資料（比如廣告、Beacon</a:t>
                      </a:r>
                      <a:r>
                        <a:rPr lang="en-US" altLang="zh-TW" dirty="0" smtClean="0">
                          <a:effectLst/>
                        </a:rPr>
                        <a:t>…</a:t>
                      </a:r>
                      <a:r>
                        <a:rPr lang="zh-TW" altLang="zh-TW" dirty="0" smtClean="0">
                          <a:effectLst/>
                        </a:rPr>
                        <a:t>）</a:t>
                      </a:r>
                      <a:endParaRPr lang="zh-TW" altLang="en-US" dirty="0"/>
                    </a:p>
                  </a:txBody>
                  <a:tcPr marL="68580" marR="68580"/>
                </a:tc>
                <a:tc>
                  <a:txBody>
                    <a:bodyPr/>
                    <a:lstStyle/>
                    <a:p>
                      <a:pPr algn="ctr"/>
                      <a:r>
                        <a:rPr lang="en-US" altLang="zh-TW" dirty="0" smtClean="0">
                          <a:effectLst/>
                        </a:rPr>
                        <a:t>50</a:t>
                      </a:r>
                      <a:r>
                        <a:rPr lang="zh-TW" altLang="zh-TW" dirty="0" smtClean="0">
                          <a:effectLst/>
                        </a:rPr>
                        <a:t>Mbps</a:t>
                      </a:r>
                      <a:endParaRPr lang="zh-TW" altLang="en-US" dirty="0"/>
                    </a:p>
                  </a:txBody>
                  <a:tcPr marL="68580" marR="68580" anchor="ctr"/>
                </a:tc>
              </a:tr>
            </a:tbl>
          </a:graphicData>
        </a:graphic>
      </p:graphicFrame>
    </p:spTree>
    <p:extLst>
      <p:ext uri="{BB962C8B-B14F-4D97-AF65-F5344CB8AC3E}">
        <p14:creationId xmlns:p14="http://schemas.microsoft.com/office/powerpoint/2010/main" val="5083602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5686" y="624110"/>
            <a:ext cx="7242774" cy="997656"/>
          </a:xfrm>
        </p:spPr>
        <p:txBody>
          <a:bodyPr>
            <a:normAutofit/>
          </a:bodyPr>
          <a:lstStyle/>
          <a:p>
            <a:r>
              <a:rPr lang="zh-TW" altLang="en-US" sz="4800" b="1" dirty="0" smtClean="0"/>
              <a:t>藍牙協定</a:t>
            </a:r>
            <a:r>
              <a:rPr lang="en-US" altLang="zh-TW" sz="4800" b="1" dirty="0" smtClean="0"/>
              <a:t>(1/3)</a:t>
            </a:r>
            <a:endParaRPr lang="zh-TW" altLang="en-US" sz="4800" b="1" dirty="0">
              <a:latin typeface="Times New Roman" panose="02020603050405020304" pitchFamily="18" charset="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61</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pic>
        <p:nvPicPr>
          <p:cNvPr id="8" name="Picture 2"/>
          <p:cNvPicPr>
            <a:picLocks noGrp="1" noChangeAspect="1" noChangeArrowheads="1"/>
          </p:cNvPicPr>
          <p:nvPr>
            <p:ph idx="4294967295"/>
          </p:nvPr>
        </p:nvPicPr>
        <p:blipFill rotWithShape="1">
          <a:blip r:embed="rId2" cstate="print"/>
          <a:srcRect b="8383"/>
          <a:stretch/>
        </p:blipFill>
        <p:spPr bwMode="auto">
          <a:xfrm>
            <a:off x="1561911" y="1364741"/>
            <a:ext cx="6876856" cy="5105070"/>
          </a:xfrm>
          <a:prstGeom prst="rect">
            <a:avLst/>
          </a:prstGeom>
          <a:noFill/>
          <a:ln w="9525">
            <a:noFill/>
            <a:miter lim="800000"/>
            <a:headEnd/>
            <a:tailEnd/>
          </a:ln>
        </p:spPr>
      </p:pic>
    </p:spTree>
    <p:extLst>
      <p:ext uri="{BB962C8B-B14F-4D97-AF65-F5344CB8AC3E}">
        <p14:creationId xmlns:p14="http://schemas.microsoft.com/office/powerpoint/2010/main" val="963161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5686" y="624110"/>
            <a:ext cx="7242774" cy="997656"/>
          </a:xfrm>
        </p:spPr>
        <p:txBody>
          <a:bodyPr>
            <a:normAutofit/>
          </a:bodyPr>
          <a:lstStyle/>
          <a:p>
            <a:r>
              <a:rPr lang="zh-TW" altLang="en-US" sz="4800" b="1" dirty="0" smtClean="0"/>
              <a:t>藍牙協定</a:t>
            </a:r>
            <a:r>
              <a:rPr lang="en-US" altLang="zh-TW" sz="4800" b="1" dirty="0" smtClean="0"/>
              <a:t>(2/3)</a:t>
            </a:r>
            <a:endParaRPr lang="zh-TW" altLang="en-US" sz="4800" b="1" dirty="0">
              <a:latin typeface="Times New Roman" panose="02020603050405020304" pitchFamily="18" charset="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62</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
        <p:nvSpPr>
          <p:cNvPr id="3" name="內容版面配置區 2"/>
          <p:cNvSpPr>
            <a:spLocks noGrp="1"/>
          </p:cNvSpPr>
          <p:nvPr>
            <p:ph idx="4294967295"/>
          </p:nvPr>
        </p:nvSpPr>
        <p:spPr>
          <a:xfrm>
            <a:off x="1385686" y="1478816"/>
            <a:ext cx="7242773" cy="4604936"/>
          </a:xfrm>
          <a:prstGeom prst="rect">
            <a:avLst/>
          </a:prstGeom>
        </p:spPr>
        <p:txBody>
          <a:bodyPr/>
          <a:lstStyle/>
          <a:p>
            <a:r>
              <a:rPr lang="zh-TW" altLang="en-US" dirty="0">
                <a:latin typeface="Times New Roman" pitchFamily="18" charset="0"/>
              </a:rPr>
              <a:t>微網</a:t>
            </a:r>
          </a:p>
          <a:p>
            <a:pPr lvl="1"/>
            <a:r>
              <a:rPr lang="zh-TW" altLang="en-US" dirty="0">
                <a:latin typeface="Times New Roman" pitchFamily="18" charset="0"/>
              </a:rPr>
              <a:t>藍芽中連網的基本單元</a:t>
            </a:r>
          </a:p>
          <a:p>
            <a:pPr lvl="1"/>
            <a:r>
              <a:rPr lang="zh-TW" altLang="en-US" dirty="0">
                <a:latin typeface="Times New Roman" pitchFamily="18" charset="0"/>
              </a:rPr>
              <a:t>一個主機與可從一到七個活動中的從屬裝置所組成</a:t>
            </a:r>
          </a:p>
          <a:p>
            <a:pPr lvl="1"/>
            <a:r>
              <a:rPr lang="zh-TW" altLang="en-US" dirty="0">
                <a:latin typeface="Times New Roman" pitchFamily="18" charset="0"/>
              </a:rPr>
              <a:t>主機者決定頻道與相位</a:t>
            </a:r>
          </a:p>
          <a:p>
            <a:r>
              <a:rPr lang="zh-TW" altLang="en-US" dirty="0">
                <a:latin typeface="Times New Roman" pitchFamily="18" charset="0"/>
              </a:rPr>
              <a:t>散網</a:t>
            </a:r>
          </a:p>
          <a:p>
            <a:pPr lvl="1"/>
            <a:r>
              <a:rPr lang="zh-TW" altLang="en-US" dirty="0">
                <a:latin typeface="Times New Roman" pitchFamily="18" charset="0"/>
              </a:rPr>
              <a:t>在一微網內的裝置也可以是另一微網的一部分</a:t>
            </a:r>
            <a:r>
              <a:rPr lang="en-US" altLang="zh-TW" dirty="0">
                <a:latin typeface="Times New Roman" pitchFamily="18" charset="0"/>
              </a:rPr>
              <a:t>,</a:t>
            </a:r>
            <a:r>
              <a:rPr lang="zh-TW" altLang="en-US" dirty="0">
                <a:latin typeface="Times New Roman" pitchFamily="18" charset="0"/>
              </a:rPr>
              <a:t>並且在每個散網中都可當主機或從屬裝置</a:t>
            </a:r>
          </a:p>
          <a:p>
            <a:pPr lvl="1"/>
            <a:r>
              <a:rPr lang="zh-TW" altLang="en-US" dirty="0">
                <a:latin typeface="Times New Roman" pitchFamily="18" charset="0"/>
              </a:rPr>
              <a:t>允許許多裝置分享相同的實體區域</a:t>
            </a:r>
          </a:p>
          <a:p>
            <a:pPr lvl="1"/>
            <a:r>
              <a:rPr lang="zh-TW" altLang="en-US" dirty="0">
                <a:latin typeface="Times New Roman" pitchFamily="18" charset="0"/>
              </a:rPr>
              <a:t>充分運用頻寬</a:t>
            </a:r>
          </a:p>
          <a:p>
            <a:pPr marL="0" indent="0">
              <a:buNone/>
            </a:pPr>
            <a:endParaRPr lang="zh-TW" altLang="en-US" dirty="0"/>
          </a:p>
        </p:txBody>
      </p:sp>
    </p:spTree>
    <p:extLst>
      <p:ext uri="{BB962C8B-B14F-4D97-AF65-F5344CB8AC3E}">
        <p14:creationId xmlns:p14="http://schemas.microsoft.com/office/powerpoint/2010/main" val="2325756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16632"/>
            <a:ext cx="7242774" cy="997656"/>
          </a:xfrm>
        </p:spPr>
        <p:txBody>
          <a:bodyPr>
            <a:normAutofit/>
          </a:bodyPr>
          <a:lstStyle/>
          <a:p>
            <a:r>
              <a:rPr lang="zh-TW" altLang="en-US" b="1" dirty="0" smtClean="0"/>
              <a:t>藍牙協定</a:t>
            </a:r>
            <a:r>
              <a:rPr lang="en-US" altLang="zh-TW" b="1" dirty="0" smtClean="0"/>
              <a:t>(3/3)</a:t>
            </a:r>
            <a:endParaRPr lang="zh-TW" altLang="en-US" b="1" dirty="0">
              <a:latin typeface="Times New Roman" panose="02020603050405020304" pitchFamily="18" charset="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63</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pic>
        <p:nvPicPr>
          <p:cNvPr id="9" name="Picture 2"/>
          <p:cNvPicPr>
            <a:picLocks noChangeAspect="1" noChangeArrowheads="1"/>
          </p:cNvPicPr>
          <p:nvPr/>
        </p:nvPicPr>
        <p:blipFill rotWithShape="1">
          <a:blip r:embed="rId2" cstate="print"/>
          <a:srcRect b="7280"/>
          <a:stretch/>
        </p:blipFill>
        <p:spPr bwMode="auto">
          <a:xfrm>
            <a:off x="2096213" y="1373142"/>
            <a:ext cx="5686463" cy="5137689"/>
          </a:xfrm>
          <a:prstGeom prst="rect">
            <a:avLst/>
          </a:prstGeom>
          <a:noFill/>
          <a:ln w="9525">
            <a:noFill/>
            <a:miter lim="800000"/>
            <a:headEnd/>
            <a:tailEnd/>
          </a:ln>
        </p:spPr>
      </p:pic>
    </p:spTree>
    <p:extLst>
      <p:ext uri="{BB962C8B-B14F-4D97-AF65-F5344CB8AC3E}">
        <p14:creationId xmlns:p14="http://schemas.microsoft.com/office/powerpoint/2010/main" val="2301236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385686" y="1427057"/>
            <a:ext cx="7242773" cy="4604936"/>
          </a:xfrm>
          <a:prstGeom prst="rect">
            <a:avLst/>
          </a:prstGeom>
        </p:spPr>
        <p:txBody>
          <a:bodyPr/>
          <a:lstStyle/>
          <a:p>
            <a:pPr marL="514350" indent="-457200"/>
            <a:r>
              <a:rPr lang="en-US" altLang="zh-TW" dirty="0" smtClean="0"/>
              <a:t>KSM008</a:t>
            </a:r>
            <a:r>
              <a:rPr lang="zh-TW" altLang="en-US" dirty="0" smtClean="0"/>
              <a:t>藍芽模組</a:t>
            </a:r>
            <a:r>
              <a:rPr lang="en-US" altLang="zh-TW" dirty="0" smtClean="0"/>
              <a:t>(</a:t>
            </a:r>
            <a:r>
              <a:rPr lang="zh-TW" altLang="en-US" dirty="0" smtClean="0"/>
              <a:t>含底板</a:t>
            </a:r>
            <a:r>
              <a:rPr lang="en-US" altLang="zh-TW" dirty="0" smtClean="0"/>
              <a:t>)</a:t>
            </a:r>
            <a:r>
              <a:rPr lang="zh-TW" altLang="en-US" dirty="0" smtClean="0"/>
              <a:t>共有六個腳位</a:t>
            </a:r>
            <a:endParaRPr lang="en-US" altLang="zh-TW" dirty="0" smtClean="0"/>
          </a:p>
          <a:p>
            <a:pPr marL="914400" lvl="1" indent="-457200"/>
            <a:r>
              <a:rPr lang="en-US" altLang="zh-TW" dirty="0" smtClean="0"/>
              <a:t>1.</a:t>
            </a:r>
            <a:r>
              <a:rPr lang="zh-TW" altLang="en-US" dirty="0" smtClean="0"/>
              <a:t> </a:t>
            </a:r>
            <a:r>
              <a:rPr lang="en-US" altLang="zh-TW" dirty="0" smtClean="0"/>
              <a:t>KEY</a:t>
            </a:r>
          </a:p>
          <a:p>
            <a:pPr marL="914400" lvl="1" indent="-457200"/>
            <a:r>
              <a:rPr lang="en-US" altLang="zh-TW" dirty="0" smtClean="0"/>
              <a:t>2. RXD</a:t>
            </a:r>
          </a:p>
          <a:p>
            <a:pPr marL="914400" lvl="1" indent="-457200"/>
            <a:r>
              <a:rPr lang="en-US" altLang="zh-TW" dirty="0" smtClean="0"/>
              <a:t>3. TXD</a:t>
            </a:r>
          </a:p>
          <a:p>
            <a:pPr marL="914400" lvl="1" indent="-457200"/>
            <a:r>
              <a:rPr lang="en-US" altLang="zh-TW" dirty="0" smtClean="0"/>
              <a:t>4.VCC</a:t>
            </a:r>
          </a:p>
          <a:p>
            <a:pPr marL="914400" lvl="1" indent="-457200"/>
            <a:r>
              <a:rPr lang="en-US" altLang="zh-TW" dirty="0" smtClean="0"/>
              <a:t>5. GND</a:t>
            </a:r>
          </a:p>
          <a:p>
            <a:pPr marL="914400" lvl="1" indent="-457200"/>
            <a:r>
              <a:rPr lang="en-US" altLang="zh-TW" dirty="0" smtClean="0"/>
              <a:t>6. STATUS</a:t>
            </a:r>
          </a:p>
          <a:p>
            <a:pPr marL="914400" lvl="1"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64</a:t>
            </a:fld>
            <a:endParaRPr lang="en-US" dirty="0"/>
          </a:p>
        </p:txBody>
      </p:sp>
      <p:sp>
        <p:nvSpPr>
          <p:cNvPr id="8" name="標題 1"/>
          <p:cNvSpPr txBox="1">
            <a:spLocks/>
          </p:cNvSpPr>
          <p:nvPr/>
        </p:nvSpPr>
        <p:spPr>
          <a:xfrm>
            <a:off x="1385686" y="624110"/>
            <a:ext cx="7242774" cy="9976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a:t>KSM008</a:t>
            </a:r>
            <a:r>
              <a:rPr lang="zh-TW" altLang="en-US" b="1" dirty="0"/>
              <a:t>藍芽</a:t>
            </a:r>
            <a:r>
              <a:rPr lang="zh-TW" altLang="en-US" b="1" dirty="0" smtClean="0"/>
              <a:t>模組介紹</a:t>
            </a:r>
            <a:r>
              <a:rPr lang="en-US" altLang="zh-TW" b="1" dirty="0" smtClean="0"/>
              <a:t>(1/2)</a:t>
            </a:r>
            <a:endParaRPr lang="zh-TW" altLang="en-US" b="1" dirty="0">
              <a:latin typeface="Times New Roman" panose="02020603050405020304" pitchFamily="18" charset="0"/>
              <a:cs typeface="Times New Roman" panose="02020603050405020304" pitchFamily="18" charset="0"/>
            </a:endParaRPr>
          </a:p>
        </p:txBody>
      </p:sp>
      <p:pic>
        <p:nvPicPr>
          <p:cNvPr id="10" name="圖片 9"/>
          <p:cNvPicPr>
            <a:picLocks noChangeAspect="1"/>
          </p:cNvPicPr>
          <p:nvPr/>
        </p:nvPicPr>
        <p:blipFill>
          <a:blip r:embed="rId2"/>
          <a:stretch>
            <a:fillRect/>
          </a:stretch>
        </p:blipFill>
        <p:spPr>
          <a:xfrm>
            <a:off x="4167257" y="2531166"/>
            <a:ext cx="4725877" cy="3006992"/>
          </a:xfrm>
          <a:prstGeom prst="rect">
            <a:avLst/>
          </a:prstGeom>
        </p:spPr>
      </p:pic>
      <p:sp>
        <p:nvSpPr>
          <p:cNvPr id="11"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17461661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385686" y="1427057"/>
            <a:ext cx="7242773" cy="4604936"/>
          </a:xfrm>
          <a:prstGeom prst="rect">
            <a:avLst/>
          </a:prstGeom>
        </p:spPr>
        <p:txBody>
          <a:bodyPr/>
          <a:lstStyle/>
          <a:p>
            <a:pPr marL="514350" indent="-457200"/>
            <a:r>
              <a:rPr lang="zh-TW" altLang="en-US" dirty="0"/>
              <a:t>正常接線方式</a:t>
            </a:r>
            <a:endParaRPr lang="en-US" altLang="zh-TW" dirty="0"/>
          </a:p>
          <a:p>
            <a:pPr marL="914400" lvl="1" indent="-457200"/>
            <a:r>
              <a:rPr lang="en-US" altLang="zh-TW" dirty="0"/>
              <a:t>KEY</a:t>
            </a:r>
            <a:r>
              <a:rPr lang="zh-TW" altLang="en-US" dirty="0"/>
              <a:t> </a:t>
            </a:r>
            <a:r>
              <a:rPr lang="en-US" altLang="zh-TW" dirty="0">
                <a:sym typeface="Wingdings" panose="05000000000000000000" pitchFamily="2" charset="2"/>
              </a:rPr>
              <a:t></a:t>
            </a:r>
            <a:r>
              <a:rPr lang="zh-TW" altLang="en-US" dirty="0">
                <a:sym typeface="Wingdings" panose="05000000000000000000" pitchFamily="2" charset="2"/>
              </a:rPr>
              <a:t>若要進行設定，須接 </a:t>
            </a:r>
            <a:r>
              <a:rPr lang="en-US" altLang="zh-TW" dirty="0">
                <a:sym typeface="Wingdings" panose="05000000000000000000" pitchFamily="2" charset="2"/>
              </a:rPr>
              <a:t>3.3</a:t>
            </a:r>
            <a:r>
              <a:rPr lang="zh-TW" altLang="en-US" dirty="0">
                <a:sym typeface="Wingdings" panose="05000000000000000000" pitchFamily="2" charset="2"/>
              </a:rPr>
              <a:t> </a:t>
            </a:r>
            <a:r>
              <a:rPr lang="en-US" altLang="zh-TW" dirty="0">
                <a:sym typeface="Wingdings" panose="05000000000000000000" pitchFamily="2" charset="2"/>
              </a:rPr>
              <a:t>V</a:t>
            </a:r>
            <a:r>
              <a:rPr lang="zh-TW" altLang="en-US" dirty="0">
                <a:sym typeface="Wingdings" panose="05000000000000000000" pitchFamily="2" charset="2"/>
              </a:rPr>
              <a:t>；若是要進行連接就不接</a:t>
            </a:r>
            <a:endParaRPr lang="en-US" altLang="zh-TW" dirty="0"/>
          </a:p>
          <a:p>
            <a:pPr marL="914400" lvl="1" indent="-457200"/>
            <a:r>
              <a:rPr lang="en-US" altLang="zh-TW" dirty="0"/>
              <a:t>RXD </a:t>
            </a:r>
            <a:r>
              <a:rPr lang="en-US" altLang="zh-TW" dirty="0">
                <a:sym typeface="Wingdings" panose="05000000000000000000" pitchFamily="2" charset="2"/>
              </a:rPr>
              <a:t></a:t>
            </a:r>
            <a:r>
              <a:rPr lang="zh-TW" altLang="en-US" dirty="0">
                <a:sym typeface="Wingdings" panose="05000000000000000000" pitchFamily="2" charset="2"/>
              </a:rPr>
              <a:t> 另一端</a:t>
            </a:r>
            <a:r>
              <a:rPr lang="en-US" altLang="zh-TW" dirty="0">
                <a:sym typeface="Wingdings" panose="05000000000000000000" pitchFamily="2" charset="2"/>
              </a:rPr>
              <a:t>TXD</a:t>
            </a:r>
          </a:p>
          <a:p>
            <a:pPr marL="914400" lvl="1" indent="-457200"/>
            <a:r>
              <a:rPr lang="en-US" altLang="zh-TW" dirty="0">
                <a:sym typeface="Wingdings" panose="05000000000000000000" pitchFamily="2" charset="2"/>
              </a:rPr>
              <a:t>TXD</a:t>
            </a:r>
            <a:r>
              <a:rPr lang="zh-TW" altLang="en-US" dirty="0">
                <a:sym typeface="Wingdings" panose="05000000000000000000" pitchFamily="2" charset="2"/>
              </a:rPr>
              <a:t> </a:t>
            </a:r>
            <a:r>
              <a:rPr lang="en-US" altLang="zh-TW" dirty="0">
                <a:sym typeface="Wingdings" panose="05000000000000000000" pitchFamily="2" charset="2"/>
              </a:rPr>
              <a:t></a:t>
            </a:r>
            <a:r>
              <a:rPr lang="zh-TW" altLang="en-US" dirty="0">
                <a:sym typeface="Wingdings" panose="05000000000000000000" pitchFamily="2" charset="2"/>
              </a:rPr>
              <a:t> 另一端</a:t>
            </a:r>
            <a:r>
              <a:rPr lang="en-US" altLang="zh-TW" dirty="0">
                <a:sym typeface="Wingdings" panose="05000000000000000000" pitchFamily="2" charset="2"/>
              </a:rPr>
              <a:t>RXD</a:t>
            </a:r>
          </a:p>
          <a:p>
            <a:pPr marL="914400" lvl="1" indent="-457200"/>
            <a:r>
              <a:rPr lang="en-US" altLang="zh-TW" dirty="0">
                <a:sym typeface="Wingdings" panose="05000000000000000000" pitchFamily="2" charset="2"/>
              </a:rPr>
              <a:t>VCC</a:t>
            </a:r>
            <a:r>
              <a:rPr lang="zh-TW" altLang="en-US" dirty="0">
                <a:sym typeface="Wingdings" panose="05000000000000000000" pitchFamily="2" charset="2"/>
              </a:rPr>
              <a:t> </a:t>
            </a:r>
            <a:r>
              <a:rPr lang="en-US" altLang="zh-TW" dirty="0">
                <a:sym typeface="Wingdings" panose="05000000000000000000" pitchFamily="2" charset="2"/>
              </a:rPr>
              <a:t></a:t>
            </a:r>
            <a:r>
              <a:rPr lang="zh-TW" altLang="en-US" dirty="0">
                <a:sym typeface="Wingdings" panose="05000000000000000000" pitchFamily="2" charset="2"/>
              </a:rPr>
              <a:t> 接 </a:t>
            </a:r>
            <a:r>
              <a:rPr lang="en-US" altLang="zh-TW" dirty="0">
                <a:sym typeface="Wingdings" panose="05000000000000000000" pitchFamily="2" charset="2"/>
              </a:rPr>
              <a:t>3.3</a:t>
            </a:r>
            <a:r>
              <a:rPr lang="zh-TW" altLang="en-US" dirty="0">
                <a:sym typeface="Wingdings" panose="05000000000000000000" pitchFamily="2" charset="2"/>
              </a:rPr>
              <a:t> </a:t>
            </a:r>
            <a:r>
              <a:rPr lang="en-US" altLang="zh-TW" dirty="0">
                <a:sym typeface="Wingdings" panose="05000000000000000000" pitchFamily="2" charset="2"/>
              </a:rPr>
              <a:t>V</a:t>
            </a:r>
          </a:p>
          <a:p>
            <a:pPr marL="914400" lvl="1" indent="-457200"/>
            <a:r>
              <a:rPr lang="en-US" altLang="zh-TW" dirty="0">
                <a:sym typeface="Wingdings" panose="05000000000000000000" pitchFamily="2" charset="2"/>
              </a:rPr>
              <a:t>GND</a:t>
            </a:r>
            <a:r>
              <a:rPr lang="zh-TW" altLang="en-US" dirty="0">
                <a:sym typeface="Wingdings" panose="05000000000000000000" pitchFamily="2" charset="2"/>
              </a:rPr>
              <a:t> </a:t>
            </a:r>
            <a:r>
              <a:rPr lang="en-US" altLang="zh-TW" dirty="0">
                <a:sym typeface="Wingdings" panose="05000000000000000000" pitchFamily="2" charset="2"/>
              </a:rPr>
              <a:t></a:t>
            </a:r>
            <a:r>
              <a:rPr lang="zh-TW" altLang="en-US" dirty="0">
                <a:sym typeface="Wingdings" panose="05000000000000000000" pitchFamily="2" charset="2"/>
              </a:rPr>
              <a:t>必須共地</a:t>
            </a:r>
            <a:endParaRPr lang="en-US" altLang="zh-TW" dirty="0">
              <a:sym typeface="Wingdings" panose="05000000000000000000" pitchFamily="2" charset="2"/>
            </a:endParaRPr>
          </a:p>
          <a:p>
            <a:pPr marL="914400" lvl="1" indent="-457200"/>
            <a:r>
              <a:rPr lang="en-US" altLang="zh-TW" dirty="0">
                <a:sym typeface="Wingdings" panose="05000000000000000000" pitchFamily="2" charset="2"/>
              </a:rPr>
              <a:t>STATUS</a:t>
            </a:r>
            <a:r>
              <a:rPr lang="zh-TW" altLang="en-US" dirty="0">
                <a:sym typeface="Wingdings" panose="05000000000000000000" pitchFamily="2" charset="2"/>
              </a:rPr>
              <a:t> </a:t>
            </a:r>
            <a:r>
              <a:rPr lang="en-US" altLang="zh-TW" dirty="0">
                <a:sym typeface="Wingdings" panose="05000000000000000000" pitchFamily="2" charset="2"/>
              </a:rPr>
              <a:t></a:t>
            </a:r>
            <a:r>
              <a:rPr lang="zh-TW" altLang="en-US" dirty="0">
                <a:sym typeface="Wingdings" panose="05000000000000000000" pitchFamily="2" charset="2"/>
              </a:rPr>
              <a:t> 空</a:t>
            </a:r>
            <a:r>
              <a:rPr lang="zh-TW" altLang="en-US" dirty="0" smtClean="0">
                <a:sym typeface="Wingdings" panose="05000000000000000000" pitchFamily="2" charset="2"/>
              </a:rPr>
              <a:t>接</a:t>
            </a:r>
            <a:endParaRPr lang="en-US" altLang="zh-TW"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9" name="圖片 8"/>
          <p:cNvPicPr>
            <a:picLocks noChangeAspect="1"/>
          </p:cNvPicPr>
          <p:nvPr/>
        </p:nvPicPr>
        <p:blipFill>
          <a:blip r:embed="rId2"/>
          <a:stretch>
            <a:fillRect/>
          </a:stretch>
        </p:blipFill>
        <p:spPr>
          <a:xfrm>
            <a:off x="4167257" y="2531166"/>
            <a:ext cx="4725877" cy="3006992"/>
          </a:xfrm>
          <a:prstGeom prst="rect">
            <a:avLst/>
          </a:prstGeom>
        </p:spPr>
      </p:pic>
      <p:sp>
        <p:nvSpPr>
          <p:cNvPr id="8" name="標題 1"/>
          <p:cNvSpPr txBox="1">
            <a:spLocks/>
          </p:cNvSpPr>
          <p:nvPr/>
        </p:nvSpPr>
        <p:spPr>
          <a:xfrm>
            <a:off x="1385686" y="624110"/>
            <a:ext cx="7242774" cy="9976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a:t>KSM008</a:t>
            </a:r>
            <a:r>
              <a:rPr lang="zh-TW" altLang="en-US" b="1" dirty="0"/>
              <a:t>藍芽</a:t>
            </a:r>
            <a:r>
              <a:rPr lang="zh-TW" altLang="en-US" b="1" dirty="0" smtClean="0"/>
              <a:t>模組介紹</a:t>
            </a:r>
            <a:r>
              <a:rPr lang="en-US" altLang="zh-TW" b="1" dirty="0" smtClean="0"/>
              <a:t>(2/2)</a:t>
            </a:r>
            <a:endParaRPr lang="zh-TW" altLang="en-US" b="1" dirty="0">
              <a:latin typeface="Times New Roman" panose="02020603050405020304" pitchFamily="18" charset="0"/>
              <a:cs typeface="Times New Roman" panose="02020603050405020304" pitchFamily="18" charset="0"/>
            </a:endParaRPr>
          </a:p>
        </p:txBody>
      </p:sp>
      <p:sp>
        <p:nvSpPr>
          <p:cNvPr id="10"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2918493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385686" y="1427057"/>
            <a:ext cx="7242773" cy="5194547"/>
          </a:xfrm>
          <a:prstGeom prst="rect">
            <a:avLst/>
          </a:prstGeom>
        </p:spPr>
        <p:txBody>
          <a:bodyPr>
            <a:normAutofit/>
          </a:bodyPr>
          <a:lstStyle/>
          <a:p>
            <a:pPr marL="514350" indent="-457200"/>
            <a:r>
              <a:rPr lang="zh-TW" altLang="en-US" dirty="0" smtClean="0"/>
              <a:t>設備值：</a:t>
            </a:r>
            <a:r>
              <a:rPr lang="en-US" altLang="zh-TW" dirty="0" smtClean="0"/>
              <a:t>0</a:t>
            </a:r>
          </a:p>
          <a:p>
            <a:pPr marL="514350" indent="-457200"/>
            <a:r>
              <a:rPr lang="zh-TW" altLang="en-US" dirty="0" smtClean="0"/>
              <a:t>查詢碼：</a:t>
            </a:r>
            <a:r>
              <a:rPr lang="en-US" altLang="zh-TW" dirty="0" smtClean="0"/>
              <a:t>0x009e8b33</a:t>
            </a:r>
          </a:p>
          <a:p>
            <a:pPr marL="514350" indent="-457200"/>
            <a:r>
              <a:rPr lang="zh-TW" altLang="en-US" dirty="0" smtClean="0"/>
              <a:t>模塊工作角色：</a:t>
            </a:r>
            <a:r>
              <a:rPr lang="en-US" altLang="zh-TW" dirty="0" smtClean="0"/>
              <a:t>Slave Mode(</a:t>
            </a:r>
            <a:r>
              <a:rPr lang="zh-TW" altLang="en-US" dirty="0" smtClean="0"/>
              <a:t>被連線</a:t>
            </a:r>
            <a:r>
              <a:rPr lang="en-US" altLang="zh-TW" dirty="0" smtClean="0"/>
              <a:t>)</a:t>
            </a:r>
          </a:p>
          <a:p>
            <a:pPr marL="514350" indent="-457200"/>
            <a:r>
              <a:rPr lang="zh-TW" altLang="en-US" dirty="0" smtClean="0"/>
              <a:t>連接模式：指定專用藍芽設備連接模式</a:t>
            </a:r>
            <a:r>
              <a:rPr lang="en-US" altLang="zh-TW" dirty="0" smtClean="0"/>
              <a:t>(</a:t>
            </a:r>
            <a:r>
              <a:rPr lang="zh-TW" altLang="en-US" dirty="0" smtClean="0"/>
              <a:t>必須先配對</a:t>
            </a:r>
            <a:r>
              <a:rPr lang="en-US" altLang="zh-TW" dirty="0" smtClean="0"/>
              <a:t>)</a:t>
            </a:r>
          </a:p>
          <a:p>
            <a:pPr marL="514350" indent="-457200"/>
            <a:r>
              <a:rPr lang="en-US" altLang="zh-TW" dirty="0" smtClean="0"/>
              <a:t>UART</a:t>
            </a:r>
            <a:r>
              <a:rPr lang="zh-TW" altLang="en-US" dirty="0" smtClean="0"/>
              <a:t>：</a:t>
            </a:r>
            <a:endParaRPr lang="en-US" altLang="zh-TW" dirty="0" smtClean="0"/>
          </a:p>
          <a:p>
            <a:pPr marL="914400" lvl="1" indent="-457200"/>
            <a:r>
              <a:rPr lang="en-US" altLang="zh-TW" dirty="0" smtClean="0"/>
              <a:t>Baud rate</a:t>
            </a:r>
            <a:r>
              <a:rPr lang="zh-TW" altLang="en-US" dirty="0" smtClean="0"/>
              <a:t>：</a:t>
            </a:r>
            <a:r>
              <a:rPr lang="en-US" altLang="zh-TW" dirty="0" smtClean="0"/>
              <a:t>38400bps</a:t>
            </a:r>
          </a:p>
          <a:p>
            <a:pPr marL="914400" lvl="1" indent="-457200"/>
            <a:r>
              <a:rPr lang="en-US" altLang="zh-TW" dirty="0" smtClean="0"/>
              <a:t>Stop bit</a:t>
            </a:r>
            <a:r>
              <a:rPr lang="zh-TW" altLang="en-US" dirty="0" smtClean="0"/>
              <a:t>： </a:t>
            </a:r>
            <a:r>
              <a:rPr lang="en-US" altLang="zh-TW" dirty="0" smtClean="0"/>
              <a:t>1 bit</a:t>
            </a:r>
          </a:p>
          <a:p>
            <a:pPr marL="914400" lvl="1" indent="-457200"/>
            <a:r>
              <a:rPr lang="en-US" altLang="zh-TW" dirty="0" smtClean="0"/>
              <a:t>Even parity</a:t>
            </a:r>
            <a:r>
              <a:rPr lang="zh-TW" altLang="en-US" dirty="0" smtClean="0"/>
              <a:t>：</a:t>
            </a:r>
            <a:r>
              <a:rPr lang="en-US" altLang="zh-TW" dirty="0" smtClean="0"/>
              <a:t>non even parity</a:t>
            </a:r>
            <a:endParaRPr lang="en-US" altLang="zh-TW" dirty="0"/>
          </a:p>
          <a:p>
            <a:pPr marL="514350" indent="-457200"/>
            <a:r>
              <a:rPr lang="zh-TW" altLang="en-US" dirty="0" smtClean="0"/>
              <a:t>配對碼：</a:t>
            </a:r>
            <a:r>
              <a:rPr lang="en-US" altLang="zh-TW" dirty="0" smtClean="0"/>
              <a:t>1234</a:t>
            </a:r>
          </a:p>
          <a:p>
            <a:pPr marL="514350" indent="-457200"/>
            <a:r>
              <a:rPr lang="zh-TW" altLang="en-US" dirty="0" smtClean="0"/>
              <a:t>設備</a:t>
            </a:r>
            <a:r>
              <a:rPr lang="en-US" altLang="zh-TW" dirty="0" smtClean="0"/>
              <a:t>ID</a:t>
            </a:r>
            <a:r>
              <a:rPr lang="zh-TW" altLang="en-US" dirty="0" smtClean="0"/>
              <a:t>：</a:t>
            </a:r>
            <a:r>
              <a:rPr lang="en-US" altLang="zh-TW" dirty="0" smtClean="0"/>
              <a:t>HC-2010-06-01</a:t>
            </a: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66</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
        <p:nvSpPr>
          <p:cNvPr id="8" name="標題 1"/>
          <p:cNvSpPr txBox="1">
            <a:spLocks/>
          </p:cNvSpPr>
          <p:nvPr/>
        </p:nvSpPr>
        <p:spPr>
          <a:xfrm>
            <a:off x="1385686" y="624110"/>
            <a:ext cx="7242774" cy="9976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800" b="1" dirty="0"/>
              <a:t>KSM008</a:t>
            </a:r>
            <a:r>
              <a:rPr lang="zh-TW" altLang="en-US" sz="4800" b="1" dirty="0"/>
              <a:t>原廠預設值</a:t>
            </a:r>
            <a:endParaRPr lang="zh-TW" alt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6654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115616" y="2132856"/>
            <a:ext cx="7242773" cy="3168352"/>
          </a:xfrm>
          <a:prstGeom prst="rect">
            <a:avLst/>
          </a:prstGeom>
        </p:spPr>
        <p:txBody>
          <a:bodyPr/>
          <a:lstStyle/>
          <a:p>
            <a:pPr marL="514350" indent="-457200"/>
            <a:r>
              <a:rPr lang="zh-TW" altLang="en-US" dirty="0" smtClean="0">
                <a:sym typeface="Wingdings" panose="05000000000000000000" pitchFamily="2" charset="2"/>
              </a:rPr>
              <a:t>步驟</a:t>
            </a:r>
            <a:endParaRPr lang="en-US" altLang="zh-TW" dirty="0" smtClean="0">
              <a:sym typeface="Wingdings" panose="05000000000000000000" pitchFamily="2" charset="2"/>
            </a:endParaRPr>
          </a:p>
          <a:p>
            <a:pPr marL="914400" lvl="1" indent="-457200"/>
            <a:r>
              <a:rPr lang="en-US" altLang="zh-TW" dirty="0">
                <a:sym typeface="Wingdings" panose="05000000000000000000" pitchFamily="2" charset="2"/>
              </a:rPr>
              <a:t>S</a:t>
            </a:r>
            <a:r>
              <a:rPr lang="en-US" altLang="zh-TW" dirty="0" smtClean="0">
                <a:sym typeface="Wingdings" panose="05000000000000000000" pitchFamily="2" charset="2"/>
              </a:rPr>
              <a:t>tep1</a:t>
            </a:r>
            <a:r>
              <a:rPr lang="zh-TW" altLang="en-US" dirty="0" smtClean="0">
                <a:sym typeface="Wingdings" panose="05000000000000000000" pitchFamily="2" charset="2"/>
              </a:rPr>
              <a:t>：將藍芽模組接上</a:t>
            </a:r>
            <a:r>
              <a:rPr lang="en-US" altLang="zh-TW" dirty="0" smtClean="0">
                <a:sym typeface="Wingdings" panose="05000000000000000000" pitchFamily="2" charset="2"/>
              </a:rPr>
              <a:t>TTL-to-USB</a:t>
            </a:r>
          </a:p>
          <a:p>
            <a:pPr marL="914400" lvl="1" indent="-457200"/>
            <a:r>
              <a:rPr lang="en-US" altLang="zh-TW" dirty="0" smtClean="0">
                <a:sym typeface="Wingdings" panose="05000000000000000000" pitchFamily="2" charset="2"/>
              </a:rPr>
              <a:t>Step2</a:t>
            </a:r>
            <a:r>
              <a:rPr lang="zh-TW" altLang="en-US" dirty="0" smtClean="0">
                <a:sym typeface="Wingdings" panose="05000000000000000000" pitchFamily="2" charset="2"/>
              </a:rPr>
              <a:t>：</a:t>
            </a:r>
            <a:r>
              <a:rPr lang="en-US" altLang="zh-TW" dirty="0" smtClean="0">
                <a:sym typeface="Wingdings" panose="05000000000000000000" pitchFamily="2" charset="2"/>
              </a:rPr>
              <a:t>USB</a:t>
            </a:r>
            <a:r>
              <a:rPr lang="zh-TW" altLang="en-US" dirty="0" smtClean="0">
                <a:sym typeface="Wingdings" panose="05000000000000000000" pitchFamily="2" charset="2"/>
              </a:rPr>
              <a:t>接上電腦，藍芽模組接好</a:t>
            </a:r>
            <a:r>
              <a:rPr lang="en-US" altLang="zh-TW" dirty="0" smtClean="0">
                <a:sym typeface="Wingdings" panose="05000000000000000000" pitchFamily="2" charset="2"/>
              </a:rPr>
              <a:t>PIN</a:t>
            </a:r>
            <a:r>
              <a:rPr lang="zh-TW" altLang="en-US" dirty="0" smtClean="0">
                <a:sym typeface="Wingdings" panose="05000000000000000000" pitchFamily="2" charset="2"/>
              </a:rPr>
              <a:t>腳</a:t>
            </a:r>
            <a:endParaRPr lang="en-US" altLang="zh-TW" dirty="0" smtClean="0">
              <a:sym typeface="Wingdings" panose="05000000000000000000" pitchFamily="2" charset="2"/>
            </a:endParaRPr>
          </a:p>
          <a:p>
            <a:pPr marL="914400" lvl="1" indent="-457200"/>
            <a:r>
              <a:rPr lang="en-US" altLang="zh-TW" dirty="0">
                <a:sym typeface="Wingdings" panose="05000000000000000000" pitchFamily="2" charset="2"/>
              </a:rPr>
              <a:t>S</a:t>
            </a:r>
            <a:r>
              <a:rPr lang="en-US" altLang="zh-TW" dirty="0" smtClean="0">
                <a:sym typeface="Wingdings" panose="05000000000000000000" pitchFamily="2" charset="2"/>
              </a:rPr>
              <a:t>tep3</a:t>
            </a:r>
            <a:r>
              <a:rPr lang="zh-TW" altLang="en-US" dirty="0" smtClean="0">
                <a:sym typeface="Wingdings" panose="05000000000000000000" pitchFamily="2" charset="2"/>
              </a:rPr>
              <a:t>：輸入</a:t>
            </a:r>
            <a:r>
              <a:rPr lang="en-US" altLang="zh-TW" dirty="0" smtClean="0">
                <a:sym typeface="Wingdings" panose="05000000000000000000" pitchFamily="2" charset="2"/>
              </a:rPr>
              <a:t>AT</a:t>
            </a:r>
            <a:r>
              <a:rPr lang="zh-TW" altLang="en-US" dirty="0" smtClean="0">
                <a:sym typeface="Wingdings" panose="05000000000000000000" pitchFamily="2" charset="2"/>
              </a:rPr>
              <a:t> </a:t>
            </a:r>
            <a:r>
              <a:rPr lang="en-US" altLang="zh-TW" dirty="0" smtClean="0">
                <a:sym typeface="Wingdings" panose="05000000000000000000" pitchFamily="2" charset="2"/>
              </a:rPr>
              <a:t>command</a:t>
            </a:r>
          </a:p>
          <a:p>
            <a:pPr marL="914400" lvl="1" indent="-457200"/>
            <a:r>
              <a:rPr lang="en-US" altLang="zh-TW" dirty="0" smtClean="0">
                <a:sym typeface="Wingdings" panose="05000000000000000000" pitchFamily="2" charset="2"/>
              </a:rPr>
              <a:t>Step4</a:t>
            </a:r>
            <a:r>
              <a:rPr lang="zh-TW" altLang="en-US" dirty="0" smtClean="0">
                <a:sym typeface="Wingdings" panose="05000000000000000000" pitchFamily="2" charset="2"/>
              </a:rPr>
              <a:t>：拔除藍芽模組電源與</a:t>
            </a:r>
            <a:r>
              <a:rPr lang="en-US" altLang="zh-TW" dirty="0" smtClean="0">
                <a:sym typeface="Wingdings" panose="05000000000000000000" pitchFamily="2" charset="2"/>
              </a:rPr>
              <a:t>KEY</a:t>
            </a:r>
            <a:r>
              <a:rPr lang="zh-TW" altLang="en-US" dirty="0" smtClean="0">
                <a:sym typeface="Wingdings" panose="05000000000000000000" pitchFamily="2" charset="2"/>
              </a:rPr>
              <a:t>腳電源</a:t>
            </a:r>
            <a:r>
              <a:rPr lang="en-US" altLang="zh-TW" dirty="0" smtClean="0">
                <a:sym typeface="Wingdings" panose="05000000000000000000" pitchFamily="2" charset="2"/>
              </a:rPr>
              <a:t></a:t>
            </a:r>
            <a:r>
              <a:rPr lang="zh-TW" altLang="en-US" dirty="0" smtClean="0">
                <a:sym typeface="Wingdings" panose="05000000000000000000" pitchFamily="2" charset="2"/>
              </a:rPr>
              <a:t>重新接電開機</a:t>
            </a:r>
            <a:endParaRPr lang="en-US" altLang="zh-TW" dirty="0" smtClean="0">
              <a:sym typeface="Wingdings" panose="05000000000000000000" pitchFamily="2" charset="2"/>
            </a:endParaRPr>
          </a:p>
          <a:p>
            <a:pPr marL="57150" indent="0">
              <a:buNone/>
            </a:pPr>
            <a:endParaRPr lang="zh-TW" alt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67</a:t>
            </a:fld>
            <a:endParaRPr lang="en-US" dirty="0"/>
          </a:p>
        </p:txBody>
      </p:sp>
      <p:sp>
        <p:nvSpPr>
          <p:cNvPr id="7" name="標題 1"/>
          <p:cNvSpPr txBox="1">
            <a:spLocks/>
          </p:cNvSpPr>
          <p:nvPr/>
        </p:nvSpPr>
        <p:spPr>
          <a:xfrm>
            <a:off x="1385686" y="624110"/>
            <a:ext cx="7242774" cy="997656"/>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800" b="1" dirty="0"/>
              <a:t>修改</a:t>
            </a:r>
            <a:r>
              <a:rPr lang="en-US" altLang="zh-TW" sz="4800" b="1" dirty="0"/>
              <a:t>KSM008 Configuration</a:t>
            </a:r>
            <a:endParaRPr lang="zh-TW" altLang="en-US" sz="4800" b="1" dirty="0">
              <a:latin typeface="Times New Roman" panose="02020603050405020304" pitchFamily="18" charset="0"/>
              <a:cs typeface="Times New Roman" panose="02020603050405020304" pitchFamily="18" charset="0"/>
            </a:endParaRPr>
          </a:p>
        </p:txBody>
      </p:sp>
      <p:sp>
        <p:nvSpPr>
          <p:cNvPr id="9"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9177765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5737" y="2030"/>
            <a:ext cx="8229600" cy="1143000"/>
          </a:xfrm>
        </p:spPr>
        <p:txBody>
          <a:bodyPr>
            <a:normAutofit/>
          </a:bodyPr>
          <a:lstStyle/>
          <a:p>
            <a:r>
              <a:rPr lang="en-US" altLang="zh-TW" dirty="0"/>
              <a:t>Step1</a:t>
            </a:r>
            <a:r>
              <a:rPr lang="zh-TW" altLang="en-US" dirty="0"/>
              <a:t>：將藍芽模組接上</a:t>
            </a:r>
            <a:r>
              <a:rPr lang="en-US" altLang="zh-TW" dirty="0"/>
              <a:t>TTL-to-USB</a:t>
            </a:r>
          </a:p>
        </p:txBody>
      </p:sp>
      <p:sp>
        <p:nvSpPr>
          <p:cNvPr id="3" name="內容版面配置區 2"/>
          <p:cNvSpPr>
            <a:spLocks noGrp="1"/>
          </p:cNvSpPr>
          <p:nvPr>
            <p:ph idx="4294967295"/>
          </p:nvPr>
        </p:nvSpPr>
        <p:spPr>
          <a:xfrm>
            <a:off x="1385686" y="1306286"/>
            <a:ext cx="7242773" cy="4604936"/>
          </a:xfrm>
          <a:prstGeom prst="rect">
            <a:avLst/>
          </a:prstGeom>
        </p:spPr>
        <p:txBody>
          <a:bodyPr/>
          <a:lstStyle/>
          <a:p>
            <a:pPr marL="57150" indent="0">
              <a:buNone/>
            </a:pPr>
            <a:endParaRPr lang="zh-TW" alt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7" name="圖片 6"/>
          <p:cNvPicPr>
            <a:picLocks noChangeAspect="1"/>
          </p:cNvPicPr>
          <p:nvPr/>
        </p:nvPicPr>
        <p:blipFill>
          <a:blip r:embed="rId2"/>
          <a:stretch>
            <a:fillRect/>
          </a:stretch>
        </p:blipFill>
        <p:spPr>
          <a:xfrm>
            <a:off x="1149453" y="1306287"/>
            <a:ext cx="7479006" cy="5364999"/>
          </a:xfrm>
          <a:prstGeom prst="rect">
            <a:avLst/>
          </a:prstGeom>
        </p:spPr>
      </p:pic>
      <p:grpSp>
        <p:nvGrpSpPr>
          <p:cNvPr id="17" name="群組 16"/>
          <p:cNvGrpSpPr/>
          <p:nvPr/>
        </p:nvGrpSpPr>
        <p:grpSpPr>
          <a:xfrm>
            <a:off x="6824007" y="1902372"/>
            <a:ext cx="215297" cy="483476"/>
            <a:chOff x="9098676" y="1902372"/>
            <a:chExt cx="287062" cy="483476"/>
          </a:xfrm>
        </p:grpSpPr>
        <p:cxnSp>
          <p:nvCxnSpPr>
            <p:cNvPr id="9" name="直線接點 8"/>
            <p:cNvCxnSpPr/>
            <p:nvPr/>
          </p:nvCxnSpPr>
          <p:spPr>
            <a:xfrm>
              <a:off x="9101959" y="1902372"/>
              <a:ext cx="283779" cy="483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9098676" y="1902372"/>
              <a:ext cx="287062" cy="48347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 name="群組 15"/>
          <p:cNvGrpSpPr/>
          <p:nvPr/>
        </p:nvGrpSpPr>
        <p:grpSpPr>
          <a:xfrm>
            <a:off x="6821545" y="2832538"/>
            <a:ext cx="215297" cy="483476"/>
            <a:chOff x="9095393" y="2832538"/>
            <a:chExt cx="287062" cy="483476"/>
          </a:xfrm>
        </p:grpSpPr>
        <p:cxnSp>
          <p:nvCxnSpPr>
            <p:cNvPr id="14" name="直線接點 13"/>
            <p:cNvCxnSpPr/>
            <p:nvPr/>
          </p:nvCxnSpPr>
          <p:spPr>
            <a:xfrm>
              <a:off x="9098676" y="2832538"/>
              <a:ext cx="283779" cy="4834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9095393" y="2832538"/>
              <a:ext cx="287062" cy="483476"/>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8" name="圖片 17"/>
          <p:cNvPicPr>
            <a:picLocks noChangeAspect="1"/>
          </p:cNvPicPr>
          <p:nvPr/>
        </p:nvPicPr>
        <p:blipFill>
          <a:blip r:embed="rId3"/>
          <a:stretch>
            <a:fillRect/>
          </a:stretch>
        </p:blipFill>
        <p:spPr>
          <a:xfrm rot="5400000">
            <a:off x="6214702" y="3630837"/>
            <a:ext cx="3554276" cy="1275698"/>
          </a:xfrm>
          <a:prstGeom prst="rect">
            <a:avLst/>
          </a:prstGeom>
        </p:spPr>
      </p:pic>
      <p:grpSp>
        <p:nvGrpSpPr>
          <p:cNvPr id="30" name="群組 29"/>
          <p:cNvGrpSpPr/>
          <p:nvPr/>
        </p:nvGrpSpPr>
        <p:grpSpPr>
          <a:xfrm>
            <a:off x="6826469" y="2491548"/>
            <a:ext cx="1248225" cy="589789"/>
            <a:chOff x="9101959" y="2491547"/>
            <a:chExt cx="1664300" cy="589789"/>
          </a:xfrm>
        </p:grpSpPr>
        <p:cxnSp>
          <p:nvCxnSpPr>
            <p:cNvPr id="19" name="直線接點 18"/>
            <p:cNvCxnSpPr/>
            <p:nvPr/>
          </p:nvCxnSpPr>
          <p:spPr>
            <a:xfrm>
              <a:off x="10766259" y="2491547"/>
              <a:ext cx="0" cy="4308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9101959" y="2491547"/>
              <a:ext cx="1664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9101959" y="2491547"/>
              <a:ext cx="0" cy="58978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1" name="群組 30"/>
          <p:cNvGrpSpPr/>
          <p:nvPr/>
        </p:nvGrpSpPr>
        <p:grpSpPr>
          <a:xfrm>
            <a:off x="6826469" y="1511794"/>
            <a:ext cx="1374596" cy="1410615"/>
            <a:chOff x="9101959" y="2491547"/>
            <a:chExt cx="1832794" cy="1410615"/>
          </a:xfrm>
        </p:grpSpPr>
        <p:cxnSp>
          <p:nvCxnSpPr>
            <p:cNvPr id="32" name="直線接點 31"/>
            <p:cNvCxnSpPr/>
            <p:nvPr/>
          </p:nvCxnSpPr>
          <p:spPr>
            <a:xfrm>
              <a:off x="10934753" y="2491547"/>
              <a:ext cx="0" cy="141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a:off x="9101959" y="2491547"/>
              <a:ext cx="18327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9101959" y="2491547"/>
              <a:ext cx="0" cy="5897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群組 37"/>
          <p:cNvGrpSpPr/>
          <p:nvPr/>
        </p:nvGrpSpPr>
        <p:grpSpPr>
          <a:xfrm>
            <a:off x="5535976" y="2885154"/>
            <a:ext cx="2235233" cy="2383033"/>
            <a:chOff x="8553672" y="1564409"/>
            <a:chExt cx="2980311" cy="2383033"/>
          </a:xfrm>
        </p:grpSpPr>
        <p:cxnSp>
          <p:nvCxnSpPr>
            <p:cNvPr id="39" name="直線接點 38"/>
            <p:cNvCxnSpPr/>
            <p:nvPr/>
          </p:nvCxnSpPr>
          <p:spPr>
            <a:xfrm>
              <a:off x="11533983" y="1564409"/>
              <a:ext cx="0" cy="23825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flipV="1">
              <a:off x="8553672" y="3946987"/>
              <a:ext cx="2980311" cy="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28028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Step1</a:t>
            </a:r>
            <a:r>
              <a:rPr lang="zh-TW" altLang="en-US" dirty="0"/>
              <a:t>：將藍芽模組接上</a:t>
            </a:r>
            <a:r>
              <a:rPr lang="en-US" altLang="zh-TW" dirty="0"/>
              <a:t>TTL-to-USB</a:t>
            </a:r>
          </a:p>
        </p:txBody>
      </p:sp>
      <p:sp>
        <p:nvSpPr>
          <p:cNvPr id="3" name="內容版面配置區 2"/>
          <p:cNvSpPr>
            <a:spLocks noGrp="1"/>
          </p:cNvSpPr>
          <p:nvPr>
            <p:ph idx="4294967295"/>
          </p:nvPr>
        </p:nvSpPr>
        <p:spPr>
          <a:xfrm>
            <a:off x="1385686" y="1306286"/>
            <a:ext cx="7242773" cy="4604936"/>
          </a:xfrm>
          <a:prstGeom prst="rect">
            <a:avLst/>
          </a:prstGeom>
        </p:spPr>
        <p:txBody>
          <a:bodyPr/>
          <a:lstStyle/>
          <a:p>
            <a:pPr marL="514350" indent="-457200"/>
            <a:r>
              <a:rPr lang="zh-TW" altLang="en-US" dirty="0" smtClean="0">
                <a:sym typeface="Wingdings" panose="05000000000000000000" pitchFamily="2" charset="2"/>
              </a:rPr>
              <a:t>步驟</a:t>
            </a:r>
            <a:endParaRPr lang="en-US" altLang="zh-TW" dirty="0" smtClean="0">
              <a:sym typeface="Wingdings" panose="05000000000000000000" pitchFamily="2" charset="2"/>
            </a:endParaRPr>
          </a:p>
          <a:p>
            <a:pPr marL="914400" lvl="1" indent="-457200"/>
            <a:r>
              <a:rPr lang="en-US" altLang="zh-TW" dirty="0">
                <a:sym typeface="Wingdings" panose="05000000000000000000" pitchFamily="2" charset="2"/>
              </a:rPr>
              <a:t>S</a:t>
            </a:r>
            <a:r>
              <a:rPr lang="en-US" altLang="zh-TW" dirty="0" smtClean="0">
                <a:sym typeface="Wingdings" panose="05000000000000000000" pitchFamily="2" charset="2"/>
              </a:rPr>
              <a:t>tep1</a:t>
            </a:r>
            <a:r>
              <a:rPr lang="zh-TW" altLang="en-US" dirty="0" smtClean="0">
                <a:sym typeface="Wingdings" panose="05000000000000000000" pitchFamily="2" charset="2"/>
              </a:rPr>
              <a:t>：藍芽</a:t>
            </a:r>
            <a:r>
              <a:rPr lang="en-US" altLang="zh-TW" dirty="0" smtClean="0">
                <a:sym typeface="Wingdings" panose="05000000000000000000" pitchFamily="2" charset="2"/>
              </a:rPr>
              <a:t>TX</a:t>
            </a:r>
            <a:r>
              <a:rPr lang="zh-TW" altLang="en-US" dirty="0" smtClean="0">
                <a:sym typeface="Wingdings" panose="05000000000000000000" pitchFamily="2" charset="2"/>
              </a:rPr>
              <a:t> </a:t>
            </a:r>
            <a:r>
              <a:rPr lang="en-US" altLang="zh-TW" dirty="0" smtClean="0">
                <a:sym typeface="Wingdings" panose="05000000000000000000" pitchFamily="2" charset="2"/>
              </a:rPr>
              <a:t></a:t>
            </a:r>
            <a:r>
              <a:rPr lang="zh-TW" altLang="en-US" dirty="0" smtClean="0">
                <a:sym typeface="Wingdings" panose="05000000000000000000" pitchFamily="2" charset="2"/>
              </a:rPr>
              <a:t> </a:t>
            </a:r>
            <a:r>
              <a:rPr lang="en-US" altLang="zh-TW" dirty="0" smtClean="0">
                <a:sym typeface="Wingdings" panose="05000000000000000000" pitchFamily="2" charset="2"/>
              </a:rPr>
              <a:t>BM77</a:t>
            </a:r>
            <a:r>
              <a:rPr lang="zh-TW" altLang="en-US" dirty="0" smtClean="0">
                <a:sym typeface="Wingdings" panose="05000000000000000000" pitchFamily="2" charset="2"/>
              </a:rPr>
              <a:t> </a:t>
            </a:r>
            <a:r>
              <a:rPr lang="en-US" altLang="zh-TW" dirty="0" smtClean="0">
                <a:sym typeface="Wingdings" panose="05000000000000000000" pitchFamily="2" charset="2"/>
              </a:rPr>
              <a:t>EVB</a:t>
            </a:r>
            <a:r>
              <a:rPr lang="zh-TW" altLang="en-US" dirty="0" smtClean="0">
                <a:sym typeface="Wingdings" panose="05000000000000000000" pitchFamily="2" charset="2"/>
              </a:rPr>
              <a:t> </a:t>
            </a:r>
            <a:r>
              <a:rPr lang="en-US" altLang="zh-TW" dirty="0" smtClean="0">
                <a:sym typeface="Wingdings" panose="05000000000000000000" pitchFamily="2" charset="2"/>
              </a:rPr>
              <a:t>TX</a:t>
            </a:r>
          </a:p>
          <a:p>
            <a:pPr marL="914400" lvl="1" indent="-457200"/>
            <a:r>
              <a:rPr lang="en-US" altLang="zh-TW" dirty="0" smtClean="0">
                <a:sym typeface="Wingdings" panose="05000000000000000000" pitchFamily="2" charset="2"/>
              </a:rPr>
              <a:t>Step2</a:t>
            </a:r>
            <a:r>
              <a:rPr lang="zh-TW" altLang="en-US" dirty="0">
                <a:sym typeface="Wingdings" panose="05000000000000000000" pitchFamily="2" charset="2"/>
              </a:rPr>
              <a:t>：藍</a:t>
            </a:r>
            <a:r>
              <a:rPr lang="zh-TW" altLang="en-US" dirty="0" smtClean="0">
                <a:sym typeface="Wingdings" panose="05000000000000000000" pitchFamily="2" charset="2"/>
              </a:rPr>
              <a:t>芽</a:t>
            </a:r>
            <a:r>
              <a:rPr lang="en-US" altLang="zh-TW" dirty="0" smtClean="0">
                <a:sym typeface="Wingdings" panose="05000000000000000000" pitchFamily="2" charset="2"/>
              </a:rPr>
              <a:t>RX</a:t>
            </a:r>
            <a:r>
              <a:rPr lang="zh-TW" altLang="en-US" dirty="0" smtClean="0">
                <a:sym typeface="Wingdings" panose="05000000000000000000" pitchFamily="2" charset="2"/>
              </a:rPr>
              <a:t> </a:t>
            </a:r>
            <a:r>
              <a:rPr lang="en-US" altLang="zh-TW" dirty="0">
                <a:sym typeface="Wingdings" panose="05000000000000000000" pitchFamily="2" charset="2"/>
              </a:rPr>
              <a:t></a:t>
            </a:r>
            <a:r>
              <a:rPr lang="zh-TW" altLang="en-US" dirty="0">
                <a:sym typeface="Wingdings" panose="05000000000000000000" pitchFamily="2" charset="2"/>
              </a:rPr>
              <a:t> </a:t>
            </a:r>
            <a:r>
              <a:rPr lang="en-US" altLang="zh-TW" dirty="0">
                <a:sym typeface="Wingdings" panose="05000000000000000000" pitchFamily="2" charset="2"/>
              </a:rPr>
              <a:t>BM77</a:t>
            </a:r>
            <a:r>
              <a:rPr lang="zh-TW" altLang="en-US" dirty="0">
                <a:sym typeface="Wingdings" panose="05000000000000000000" pitchFamily="2" charset="2"/>
              </a:rPr>
              <a:t> </a:t>
            </a:r>
            <a:r>
              <a:rPr lang="en-US" altLang="zh-TW" dirty="0">
                <a:sym typeface="Wingdings" panose="05000000000000000000" pitchFamily="2" charset="2"/>
              </a:rPr>
              <a:t>EVB</a:t>
            </a:r>
            <a:r>
              <a:rPr lang="zh-TW" altLang="en-US" dirty="0">
                <a:sym typeface="Wingdings" panose="05000000000000000000" pitchFamily="2" charset="2"/>
              </a:rPr>
              <a:t> </a:t>
            </a:r>
            <a:r>
              <a:rPr lang="en-US" altLang="zh-TW" dirty="0" smtClean="0">
                <a:sym typeface="Wingdings" panose="05000000000000000000" pitchFamily="2" charset="2"/>
              </a:rPr>
              <a:t>RX</a:t>
            </a:r>
            <a:endParaRPr lang="en-US" altLang="zh-TW" dirty="0">
              <a:sym typeface="Wingdings" panose="05000000000000000000" pitchFamily="2" charset="2"/>
            </a:endParaRPr>
          </a:p>
          <a:p>
            <a:pPr marL="914400" lvl="1" indent="-457200"/>
            <a:r>
              <a:rPr lang="en-US" altLang="zh-TW" dirty="0" smtClean="0">
                <a:sym typeface="Wingdings" panose="05000000000000000000" pitchFamily="2" charset="2"/>
              </a:rPr>
              <a:t>Step3</a:t>
            </a:r>
            <a:r>
              <a:rPr lang="zh-TW" altLang="en-US" dirty="0" smtClean="0">
                <a:sym typeface="Wingdings" panose="05000000000000000000" pitchFamily="2" charset="2"/>
              </a:rPr>
              <a:t>：接上</a:t>
            </a:r>
            <a:r>
              <a:rPr lang="en-US" altLang="zh-TW" dirty="0" smtClean="0">
                <a:sym typeface="Wingdings" panose="05000000000000000000" pitchFamily="2" charset="2"/>
              </a:rPr>
              <a:t>GND(</a:t>
            </a:r>
            <a:r>
              <a:rPr lang="zh-TW" altLang="en-US" dirty="0" smtClean="0">
                <a:sym typeface="Wingdings" panose="05000000000000000000" pitchFamily="2" charset="2"/>
              </a:rPr>
              <a:t>共地</a:t>
            </a:r>
            <a:r>
              <a:rPr lang="en-US" altLang="zh-TW" dirty="0" smtClean="0">
                <a:sym typeface="Wingdings" panose="05000000000000000000" pitchFamily="2" charset="2"/>
              </a:rPr>
              <a:t>)</a:t>
            </a: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69</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12144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smtClean="0">
                <a:ln>
                  <a:solidFill>
                    <a:schemeClr val="accent2">
                      <a:lumMod val="75000"/>
                    </a:schemeClr>
                  </a:solidFill>
                </a:ln>
                <a:solidFill>
                  <a:schemeClr val="accent2">
                    <a:lumMod val="75000"/>
                  </a:schemeClr>
                </a:solidFill>
              </a:rPr>
              <a:t>Outline</a:t>
            </a:r>
            <a:endParaRPr lang="zh-TW" altLang="en-US" sz="7200" dirty="0">
              <a:ln>
                <a:solidFill>
                  <a:schemeClr val="accent2">
                    <a:lumMod val="75000"/>
                  </a:schemeClr>
                </a:solidFill>
              </a:ln>
              <a:solidFill>
                <a:schemeClr val="accent2">
                  <a:lumMod val="75000"/>
                </a:schemeClr>
              </a:solidFill>
            </a:endParaRP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smtClean="0">
                  <a:solidFill>
                    <a:prstClr val="black">
                      <a:lumMod val="50000"/>
                      <a:lumOff val="50000"/>
                    </a:prstClr>
                  </a:solidFill>
                </a:rPr>
                <a:t>1</a:t>
              </a:r>
              <a:endParaRPr lang="zh-TW" altLang="en-US" sz="4000" b="1" dirty="0">
                <a:solidFill>
                  <a:prstClr val="black">
                    <a:lumMod val="50000"/>
                    <a:lumOff val="50000"/>
                  </a:prstClr>
                </a:solidFill>
              </a:endParaRPr>
            </a:p>
            <a:p>
              <a:pPr algn="ctr"/>
              <a:endParaRPr lang="zh-TW" altLang="en-US" sz="4000" dirty="0"/>
            </a:p>
          </p:txBody>
        </p:sp>
      </p:grpSp>
      <p:sp>
        <p:nvSpPr>
          <p:cNvPr id="13" name="標題 1"/>
          <p:cNvSpPr txBox="1">
            <a:spLocks/>
          </p:cNvSpPr>
          <p:nvPr/>
        </p:nvSpPr>
        <p:spPr>
          <a:xfrm>
            <a:off x="524957" y="2060848"/>
            <a:ext cx="8223507" cy="2600463"/>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50000"/>
              </a:lnSpc>
              <a:buClr>
                <a:schemeClr val="accent4"/>
              </a:buClr>
              <a:buFont typeface="Wingdings" pitchFamily="2" charset="2"/>
              <a:buChar char="u"/>
            </a:pPr>
            <a:r>
              <a:rPr lang="en-US" altLang="zh-TW" sz="3600" dirty="0">
                <a:ln>
                  <a:solidFill>
                    <a:schemeClr val="accent2">
                      <a:lumMod val="75000"/>
                    </a:schemeClr>
                  </a:solidFill>
                </a:ln>
                <a:solidFill>
                  <a:schemeClr val="accent2">
                    <a:lumMod val="75000"/>
                  </a:schemeClr>
                </a:solidFill>
              </a:rPr>
              <a:t>Modbus </a:t>
            </a:r>
            <a:r>
              <a:rPr lang="zh-TW" altLang="en-US" sz="3600" dirty="0" smtClean="0">
                <a:ln>
                  <a:solidFill>
                    <a:schemeClr val="accent2">
                      <a:lumMod val="75000"/>
                    </a:schemeClr>
                  </a:solidFill>
                </a:ln>
                <a:solidFill>
                  <a:schemeClr val="accent2">
                    <a:lumMod val="75000"/>
                  </a:schemeClr>
                </a:solidFill>
              </a:rPr>
              <a:t>介紹</a:t>
            </a:r>
            <a:endParaRPr lang="en-US" altLang="zh-TW" sz="3600" dirty="0" smtClean="0">
              <a:ln>
                <a:solidFill>
                  <a:schemeClr val="accent2">
                    <a:lumMod val="75000"/>
                  </a:schemeClr>
                </a:solidFill>
              </a:ln>
              <a:solidFill>
                <a:schemeClr val="accent2">
                  <a:lumMod val="75000"/>
                </a:schemeClr>
              </a:solidFill>
            </a:endParaRPr>
          </a:p>
          <a:p>
            <a:pPr algn="l">
              <a:lnSpc>
                <a:spcPct val="150000"/>
              </a:lnSpc>
              <a:buClr>
                <a:schemeClr val="accent4"/>
              </a:buClr>
              <a:buFont typeface="Wingdings" pitchFamily="2" charset="2"/>
              <a:buChar char="u"/>
            </a:pPr>
            <a:r>
              <a:rPr lang="en-US" altLang="zh-TW" sz="3600" dirty="0">
                <a:ln>
                  <a:solidFill>
                    <a:schemeClr val="accent2">
                      <a:lumMod val="75000"/>
                    </a:schemeClr>
                  </a:solidFill>
                </a:ln>
                <a:solidFill>
                  <a:schemeClr val="accent2">
                    <a:lumMod val="75000"/>
                  </a:schemeClr>
                </a:solidFill>
              </a:rPr>
              <a:t>MAX485 IC</a:t>
            </a:r>
            <a:r>
              <a:rPr lang="zh-TW" altLang="en-US" sz="3600" dirty="0" smtClean="0">
                <a:ln>
                  <a:solidFill>
                    <a:schemeClr val="accent2">
                      <a:lumMod val="75000"/>
                    </a:schemeClr>
                  </a:solidFill>
                </a:ln>
                <a:solidFill>
                  <a:schemeClr val="accent2">
                    <a:lumMod val="75000"/>
                  </a:schemeClr>
                </a:solidFill>
              </a:rPr>
              <a:t>介紹</a:t>
            </a:r>
            <a:endParaRPr lang="en-US" altLang="zh-TW" sz="3600" dirty="0" smtClean="0">
              <a:ln>
                <a:solidFill>
                  <a:schemeClr val="accent2">
                    <a:lumMod val="75000"/>
                  </a:schemeClr>
                </a:solidFill>
              </a:ln>
              <a:solidFill>
                <a:schemeClr val="accent2">
                  <a:lumMod val="75000"/>
                </a:schemeClr>
              </a:solidFill>
            </a:endParaRPr>
          </a:p>
          <a:p>
            <a:pPr algn="l">
              <a:lnSpc>
                <a:spcPct val="150000"/>
              </a:lnSpc>
              <a:buClr>
                <a:schemeClr val="accent4"/>
              </a:buClr>
              <a:buFont typeface="Wingdings" pitchFamily="2" charset="2"/>
              <a:buChar char="u"/>
            </a:pPr>
            <a:r>
              <a:rPr lang="zh-TW" altLang="en-US" sz="3600" dirty="0">
                <a:ln>
                  <a:solidFill>
                    <a:schemeClr val="accent2">
                      <a:lumMod val="75000"/>
                    </a:schemeClr>
                  </a:solidFill>
                </a:ln>
                <a:solidFill>
                  <a:schemeClr val="accent2">
                    <a:lumMod val="75000"/>
                  </a:schemeClr>
                </a:solidFill>
              </a:rPr>
              <a:t>差動傳輸</a:t>
            </a:r>
            <a:r>
              <a:rPr lang="zh-TW" altLang="en-US" sz="3600" dirty="0" smtClean="0">
                <a:ln>
                  <a:solidFill>
                    <a:schemeClr val="accent2">
                      <a:lumMod val="75000"/>
                    </a:schemeClr>
                  </a:solidFill>
                </a:ln>
                <a:solidFill>
                  <a:schemeClr val="accent2">
                    <a:lumMod val="75000"/>
                  </a:schemeClr>
                </a:solidFill>
              </a:rPr>
              <a:t>波形</a:t>
            </a:r>
            <a:endParaRPr lang="en-US" altLang="zh-TW" sz="3600" dirty="0" smtClean="0">
              <a:ln>
                <a:solidFill>
                  <a:schemeClr val="accent2">
                    <a:lumMod val="75000"/>
                  </a:schemeClr>
                </a:solidFill>
              </a:ln>
              <a:solidFill>
                <a:schemeClr val="accent2">
                  <a:lumMod val="75000"/>
                </a:schemeClr>
              </a:solidFill>
            </a:endParaRPr>
          </a:p>
          <a:p>
            <a:pPr algn="l">
              <a:lnSpc>
                <a:spcPct val="150000"/>
              </a:lnSpc>
              <a:buClr>
                <a:schemeClr val="accent4"/>
              </a:buClr>
              <a:buFont typeface="Wingdings" pitchFamily="2" charset="2"/>
              <a:buChar char="u"/>
            </a:pPr>
            <a:endParaRPr lang="zh-TW" altLang="en-US" sz="3600" dirty="0">
              <a:ln>
                <a:solidFill>
                  <a:schemeClr val="accent2">
                    <a:lumMod val="75000"/>
                  </a:schemeClr>
                </a:solidFill>
              </a:ln>
              <a:solidFill>
                <a:schemeClr val="accent2">
                  <a:lumMod val="75000"/>
                </a:schemeClr>
              </a:solidFill>
            </a:endParaRPr>
          </a:p>
        </p:txBody>
      </p:sp>
    </p:spTree>
    <p:extLst>
      <p:ext uri="{BB962C8B-B14F-4D97-AF65-F5344CB8AC3E}">
        <p14:creationId xmlns:p14="http://schemas.microsoft.com/office/powerpoint/2010/main" val="16955170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a:bodyPr>
          <a:lstStyle/>
          <a:p>
            <a:r>
              <a:rPr lang="en-US" altLang="zh-TW" sz="2800" dirty="0"/>
              <a:t>Step2</a:t>
            </a:r>
            <a:r>
              <a:rPr lang="zh-TW" altLang="en-US" sz="2800" dirty="0"/>
              <a:t>：</a:t>
            </a:r>
            <a:r>
              <a:rPr lang="en-US" altLang="zh-TW" sz="2800" dirty="0"/>
              <a:t>USB</a:t>
            </a:r>
            <a:r>
              <a:rPr lang="zh-TW" altLang="en-US" sz="2800" dirty="0"/>
              <a:t>接上電腦，藍芽模組接好</a:t>
            </a:r>
            <a:r>
              <a:rPr lang="en-US" altLang="zh-TW" sz="2800" dirty="0"/>
              <a:t>PIN</a:t>
            </a:r>
            <a:r>
              <a:rPr lang="zh-TW" altLang="en-US" sz="2800" dirty="0"/>
              <a:t>腳</a:t>
            </a:r>
          </a:p>
        </p:txBody>
      </p:sp>
      <p:sp>
        <p:nvSpPr>
          <p:cNvPr id="3" name="內容版面配置區 2"/>
          <p:cNvSpPr>
            <a:spLocks noGrp="1"/>
          </p:cNvSpPr>
          <p:nvPr>
            <p:ph idx="4294967295"/>
          </p:nvPr>
        </p:nvSpPr>
        <p:spPr>
          <a:xfrm>
            <a:off x="1385686" y="1306286"/>
            <a:ext cx="7242773" cy="4604936"/>
          </a:xfrm>
          <a:prstGeom prst="rect">
            <a:avLst/>
          </a:prstGeom>
        </p:spPr>
        <p:txBody>
          <a:bodyPr/>
          <a:lstStyle/>
          <a:p>
            <a:pPr marL="514350" indent="-457200"/>
            <a:r>
              <a:rPr lang="zh-TW" altLang="en-US" dirty="0" smtClean="0"/>
              <a:t>去</a:t>
            </a:r>
            <a:r>
              <a:rPr lang="en-US" altLang="zh-TW" dirty="0" err="1" smtClean="0"/>
              <a:t>MicroChip</a:t>
            </a:r>
            <a:r>
              <a:rPr lang="zh-TW" altLang="en-US" dirty="0" smtClean="0"/>
              <a:t>官網下載</a:t>
            </a:r>
            <a:r>
              <a:rPr lang="en-US" altLang="zh-TW" dirty="0" smtClean="0"/>
              <a:t>Driver</a:t>
            </a:r>
          </a:p>
          <a:p>
            <a:pPr marL="914400" lvl="1" indent="-457200"/>
            <a:r>
              <a:rPr lang="en-US" altLang="zh-TW" dirty="0" smtClean="0"/>
              <a:t>URL</a:t>
            </a:r>
            <a:r>
              <a:rPr lang="zh-TW" altLang="en-US" dirty="0" smtClean="0"/>
              <a:t>：</a:t>
            </a:r>
            <a:r>
              <a:rPr lang="en-US" altLang="zh-TW" dirty="0" smtClean="0">
                <a:hlinkClick r:id="rId2"/>
              </a:rPr>
              <a:t>http</a:t>
            </a:r>
            <a:r>
              <a:rPr lang="en-US" altLang="zh-TW" dirty="0">
                <a:hlinkClick r:id="rId2"/>
              </a:rPr>
              <a:t>://</a:t>
            </a:r>
            <a:r>
              <a:rPr lang="en-US" altLang="zh-TW" dirty="0" smtClean="0">
                <a:hlinkClick r:id="rId2"/>
              </a:rPr>
              <a:t>www.microchip.com/DevelopmentTools/ProductDetails.aspx?PartNO=ev77spps3mc2a</a:t>
            </a:r>
            <a:endParaRPr lang="en-US" altLang="zh-TW" dirty="0" smtClean="0"/>
          </a:p>
          <a:p>
            <a:pPr marL="914400" lvl="1" indent="-457200"/>
            <a:r>
              <a:rPr lang="zh-TW" altLang="en-US" dirty="0" smtClean="0"/>
              <a:t>下載</a:t>
            </a:r>
            <a:r>
              <a:rPr lang="en-US" altLang="zh-TW" dirty="0" smtClean="0"/>
              <a:t>”MCP2200</a:t>
            </a:r>
            <a:r>
              <a:rPr lang="zh-TW" altLang="en-US" dirty="0" smtClean="0"/>
              <a:t> </a:t>
            </a:r>
            <a:r>
              <a:rPr lang="en-US" altLang="zh-TW" dirty="0" smtClean="0"/>
              <a:t>Windows Driver &amp; Installer”</a:t>
            </a:r>
            <a:endParaRPr lang="zh-TW" alt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7" name="圖片 6"/>
          <p:cNvPicPr>
            <a:picLocks noChangeAspect="1"/>
          </p:cNvPicPr>
          <p:nvPr/>
        </p:nvPicPr>
        <p:blipFill>
          <a:blip r:embed="rId3"/>
          <a:stretch>
            <a:fillRect/>
          </a:stretch>
        </p:blipFill>
        <p:spPr>
          <a:xfrm>
            <a:off x="1831784" y="3608755"/>
            <a:ext cx="6643688" cy="1209675"/>
          </a:xfrm>
          <a:prstGeom prst="rect">
            <a:avLst/>
          </a:prstGeom>
        </p:spPr>
      </p:pic>
      <p:sp>
        <p:nvSpPr>
          <p:cNvPr id="8" name="矩形 7"/>
          <p:cNvSpPr/>
          <p:nvPr/>
        </p:nvSpPr>
        <p:spPr>
          <a:xfrm>
            <a:off x="1857737" y="3927423"/>
            <a:ext cx="6614932" cy="262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30329378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t>Step2</a:t>
            </a:r>
            <a:r>
              <a:rPr lang="zh-TW" altLang="en-US" sz="2800" dirty="0"/>
              <a:t>：</a:t>
            </a:r>
            <a:r>
              <a:rPr lang="en-US" altLang="zh-TW" sz="2800" dirty="0"/>
              <a:t>USB</a:t>
            </a:r>
            <a:r>
              <a:rPr lang="zh-TW" altLang="en-US" sz="2800" dirty="0"/>
              <a:t>接上電腦，藍芽模組接好</a:t>
            </a:r>
            <a:r>
              <a:rPr lang="en-US" altLang="zh-TW" sz="2800" dirty="0"/>
              <a:t>PIN</a:t>
            </a:r>
            <a:r>
              <a:rPr lang="zh-TW" altLang="en-US" sz="2800" dirty="0"/>
              <a:t>腳</a:t>
            </a:r>
          </a:p>
        </p:txBody>
      </p:sp>
      <p:sp>
        <p:nvSpPr>
          <p:cNvPr id="3" name="內容版面配置區 2"/>
          <p:cNvSpPr>
            <a:spLocks noGrp="1"/>
          </p:cNvSpPr>
          <p:nvPr>
            <p:ph idx="4294967295"/>
          </p:nvPr>
        </p:nvSpPr>
        <p:spPr>
          <a:xfrm>
            <a:off x="1385686" y="1306286"/>
            <a:ext cx="7242773" cy="4604936"/>
          </a:xfrm>
          <a:prstGeom prst="rect">
            <a:avLst/>
          </a:prstGeom>
        </p:spPr>
        <p:txBody>
          <a:bodyPr/>
          <a:lstStyle/>
          <a:p>
            <a:pPr marL="514350" indent="-457200"/>
            <a:r>
              <a:rPr lang="zh-TW" altLang="en-US" dirty="0" smtClean="0"/>
              <a:t>模組接上</a:t>
            </a:r>
            <a:r>
              <a:rPr lang="en-US" altLang="zh-TW" dirty="0" smtClean="0"/>
              <a:t>PIN</a:t>
            </a:r>
            <a:r>
              <a:rPr lang="zh-TW" altLang="en-US" dirty="0" smtClean="0"/>
              <a:t>腳</a:t>
            </a:r>
            <a:endParaRPr lang="en-US" altLang="zh-TW" dirty="0" smtClean="0"/>
          </a:p>
          <a:p>
            <a:pPr marL="914400" lvl="1" indent="-457200"/>
            <a:r>
              <a:rPr lang="en-US" altLang="zh-TW" dirty="0" smtClean="0"/>
              <a:t>VCC</a:t>
            </a:r>
            <a:r>
              <a:rPr lang="zh-TW" altLang="en-US" dirty="0" smtClean="0"/>
              <a:t>接 </a:t>
            </a:r>
            <a:r>
              <a:rPr lang="en-US" altLang="zh-TW" dirty="0" smtClean="0"/>
              <a:t>3.3V</a:t>
            </a:r>
          </a:p>
          <a:p>
            <a:pPr marL="914400" lvl="1" indent="-457200"/>
            <a:r>
              <a:rPr lang="en-US" altLang="zh-TW" dirty="0" smtClean="0"/>
              <a:t>KEY</a:t>
            </a:r>
            <a:r>
              <a:rPr lang="zh-TW" altLang="en-US" dirty="0" smtClean="0"/>
              <a:t>接 </a:t>
            </a:r>
            <a:r>
              <a:rPr lang="en-US" altLang="zh-TW" dirty="0" smtClean="0"/>
              <a:t>3.3V</a:t>
            </a:r>
          </a:p>
          <a:p>
            <a:pPr marL="914400" lvl="1" indent="-457200"/>
            <a:r>
              <a:rPr lang="en-US" altLang="zh-TW" dirty="0" smtClean="0"/>
              <a:t>TX, RX, GND</a:t>
            </a:r>
            <a:r>
              <a:rPr lang="zh-TW" altLang="en-US" dirty="0" smtClean="0"/>
              <a:t>依照原接法即可</a:t>
            </a:r>
            <a:endParaRPr lang="en-US" altLang="zh-TW" dirty="0" smtClean="0"/>
          </a:p>
          <a:p>
            <a:pPr marL="914400" lvl="1"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71</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9906365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Step3</a:t>
            </a:r>
            <a:r>
              <a:rPr lang="zh-TW" altLang="en-US" dirty="0"/>
              <a:t>：輸入</a:t>
            </a:r>
            <a:r>
              <a:rPr lang="en-US" altLang="zh-TW" dirty="0"/>
              <a:t>AT command</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步驟</a:t>
            </a:r>
            <a:endParaRPr lang="en-US" altLang="zh-TW" dirty="0" smtClean="0"/>
          </a:p>
          <a:p>
            <a:pPr marL="914400" lvl="1" indent="-457200"/>
            <a:r>
              <a:rPr lang="zh-TW" altLang="en-US" dirty="0" smtClean="0"/>
              <a:t>查詢</a:t>
            </a:r>
            <a:r>
              <a:rPr lang="en-US" altLang="zh-TW" dirty="0" smtClean="0"/>
              <a:t>USB</a:t>
            </a:r>
            <a:r>
              <a:rPr lang="zh-TW" altLang="en-US" dirty="0" smtClean="0"/>
              <a:t> </a:t>
            </a:r>
            <a:r>
              <a:rPr lang="en-US" altLang="zh-TW" dirty="0" smtClean="0"/>
              <a:t>to Serial</a:t>
            </a:r>
            <a:r>
              <a:rPr lang="zh-TW" altLang="en-US" dirty="0" smtClean="0"/>
              <a:t> </a:t>
            </a:r>
            <a:r>
              <a:rPr lang="en-US" altLang="zh-TW" dirty="0" smtClean="0"/>
              <a:t>COM</a:t>
            </a:r>
            <a:r>
              <a:rPr lang="zh-TW" altLang="en-US" dirty="0" smtClean="0"/>
              <a:t> </a:t>
            </a:r>
            <a:r>
              <a:rPr lang="en-US" altLang="zh-TW" dirty="0" smtClean="0"/>
              <a:t>port</a:t>
            </a:r>
          </a:p>
          <a:p>
            <a:pPr marL="914400" lvl="1" indent="-457200"/>
            <a:r>
              <a:rPr lang="zh-TW" altLang="en-US" dirty="0" smtClean="0"/>
              <a:t>設定</a:t>
            </a:r>
            <a:r>
              <a:rPr lang="en-US" altLang="zh-TW" dirty="0" smtClean="0"/>
              <a:t>PUTTY</a:t>
            </a:r>
          </a:p>
          <a:p>
            <a:pPr marL="914400" lvl="1" indent="-457200"/>
            <a:r>
              <a:rPr lang="en-US" altLang="zh-TW" dirty="0" smtClean="0"/>
              <a:t>AT</a:t>
            </a:r>
            <a:r>
              <a:rPr lang="zh-TW" altLang="en-US" dirty="0" smtClean="0"/>
              <a:t> </a:t>
            </a:r>
            <a:r>
              <a:rPr lang="en-US" altLang="zh-TW" dirty="0" smtClean="0"/>
              <a:t>command</a:t>
            </a:r>
            <a:r>
              <a:rPr lang="zh-TW" altLang="en-US" dirty="0" smtClean="0"/>
              <a:t>測試</a:t>
            </a:r>
            <a:endParaRPr lang="en-US" altLang="zh-TW" dirty="0" smtClean="0"/>
          </a:p>
          <a:p>
            <a:pPr marL="514350" indent="-457200"/>
            <a:r>
              <a:rPr lang="en-US" altLang="zh-TW" dirty="0" smtClean="0"/>
              <a:t>AT</a:t>
            </a:r>
            <a:r>
              <a:rPr lang="zh-TW" altLang="en-US" dirty="0" smtClean="0"/>
              <a:t> </a:t>
            </a:r>
            <a:r>
              <a:rPr lang="en-US" altLang="zh-TW" dirty="0" smtClean="0"/>
              <a:t>command</a:t>
            </a:r>
            <a:r>
              <a:rPr lang="zh-TW" altLang="en-US" dirty="0" smtClean="0"/>
              <a:t> 常用設定總整理</a:t>
            </a: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72</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1252573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查詢</a:t>
            </a:r>
            <a:r>
              <a:rPr lang="en-US" altLang="zh-TW" dirty="0"/>
              <a:t>USB to Serial COM port</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控制台</a:t>
            </a:r>
            <a:r>
              <a:rPr lang="en-US" altLang="zh-TW" dirty="0" smtClean="0">
                <a:sym typeface="Wingdings" panose="05000000000000000000" pitchFamily="2" charset="2"/>
              </a:rPr>
              <a:t></a:t>
            </a:r>
            <a:r>
              <a:rPr lang="zh-TW" altLang="en-US" dirty="0" smtClean="0"/>
              <a:t>所有</a:t>
            </a:r>
            <a:r>
              <a:rPr lang="zh-TW" altLang="en-US" dirty="0"/>
              <a:t>控制台</a:t>
            </a:r>
            <a:r>
              <a:rPr lang="zh-TW" altLang="en-US" dirty="0" smtClean="0"/>
              <a:t>項目</a:t>
            </a:r>
            <a:r>
              <a:rPr lang="en-US" altLang="zh-TW" dirty="0">
                <a:sym typeface="Wingdings" panose="05000000000000000000" pitchFamily="2" charset="2"/>
              </a:rPr>
              <a:t></a:t>
            </a:r>
            <a:r>
              <a:rPr lang="zh-TW" altLang="en-US" dirty="0" smtClean="0"/>
              <a:t>系統</a:t>
            </a:r>
            <a:r>
              <a:rPr lang="en-US" altLang="zh-TW" dirty="0">
                <a:sym typeface="Wingdings" panose="05000000000000000000" pitchFamily="2" charset="2"/>
              </a:rPr>
              <a:t></a:t>
            </a:r>
            <a:r>
              <a:rPr lang="zh-TW" altLang="en-US" dirty="0" smtClean="0"/>
              <a:t>裝置管理員</a:t>
            </a:r>
            <a:r>
              <a:rPr lang="en-US" altLang="zh-TW" dirty="0">
                <a:sym typeface="Wingdings" panose="05000000000000000000" pitchFamily="2" charset="2"/>
              </a:rPr>
              <a:t></a:t>
            </a:r>
            <a:r>
              <a:rPr lang="zh-TW" altLang="en-US" dirty="0" smtClean="0"/>
              <a:t>連接</a:t>
            </a:r>
            <a:r>
              <a:rPr lang="zh-TW" altLang="en-US" dirty="0"/>
              <a:t>埠</a:t>
            </a:r>
            <a:r>
              <a:rPr lang="en-US" altLang="zh-TW" dirty="0"/>
              <a:t>(COM</a:t>
            </a:r>
            <a:r>
              <a:rPr lang="zh-TW" altLang="en-US" dirty="0"/>
              <a:t>和</a:t>
            </a:r>
            <a:r>
              <a:rPr lang="en-US" altLang="zh-TW" dirty="0"/>
              <a:t>LPT</a:t>
            </a:r>
            <a:r>
              <a:rPr lang="en-US" altLang="zh-TW" dirty="0" smtClean="0"/>
              <a:t>)</a:t>
            </a:r>
            <a:r>
              <a:rPr lang="en-US" altLang="zh-TW" dirty="0">
                <a:sym typeface="Wingdings" panose="05000000000000000000" pitchFamily="2" charset="2"/>
              </a:rPr>
              <a:t>  </a:t>
            </a:r>
            <a:r>
              <a:rPr lang="en-US" altLang="zh-TW" dirty="0" smtClean="0"/>
              <a:t>USB </a:t>
            </a:r>
            <a:r>
              <a:rPr lang="en-US" altLang="zh-TW" dirty="0"/>
              <a:t>Serial Port</a:t>
            </a:r>
          </a:p>
          <a:p>
            <a:pPr marL="514350"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73</a:t>
            </a:fld>
            <a:endParaRPr lang="en-US" dirty="0"/>
          </a:p>
        </p:txBody>
      </p:sp>
      <p:pic>
        <p:nvPicPr>
          <p:cNvPr id="7" name="圖片 6"/>
          <p:cNvPicPr>
            <a:picLocks noChangeAspect="1"/>
          </p:cNvPicPr>
          <p:nvPr/>
        </p:nvPicPr>
        <p:blipFill rotWithShape="1">
          <a:blip r:embed="rId2"/>
          <a:srcRect t="1203" r="15651"/>
          <a:stretch/>
        </p:blipFill>
        <p:spPr>
          <a:xfrm>
            <a:off x="2801254" y="2406870"/>
            <a:ext cx="2669382" cy="4451131"/>
          </a:xfrm>
          <a:prstGeom prst="rect">
            <a:avLst/>
          </a:prstGeom>
        </p:spPr>
      </p:pic>
      <p:sp>
        <p:nvSpPr>
          <p:cNvPr id="8" name="矩形 7"/>
          <p:cNvSpPr/>
          <p:nvPr/>
        </p:nvSpPr>
        <p:spPr>
          <a:xfrm>
            <a:off x="3143407" y="4813739"/>
            <a:ext cx="1255952" cy="220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30581047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設定</a:t>
            </a:r>
            <a:r>
              <a:rPr lang="en-US" altLang="zh-TW" dirty="0"/>
              <a:t>PUTTY</a:t>
            </a: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9" name="圖片 8"/>
          <p:cNvPicPr>
            <a:picLocks noChangeAspect="1"/>
          </p:cNvPicPr>
          <p:nvPr/>
        </p:nvPicPr>
        <p:blipFill>
          <a:blip r:embed="rId2"/>
          <a:stretch>
            <a:fillRect/>
          </a:stretch>
        </p:blipFill>
        <p:spPr>
          <a:xfrm>
            <a:off x="124934" y="1789010"/>
            <a:ext cx="3005562" cy="3919147"/>
          </a:xfrm>
          <a:prstGeom prst="rect">
            <a:avLst/>
          </a:prstGeom>
        </p:spPr>
      </p:pic>
      <p:pic>
        <p:nvPicPr>
          <p:cNvPr id="10" name="圖片 9"/>
          <p:cNvPicPr>
            <a:picLocks noChangeAspect="1"/>
          </p:cNvPicPr>
          <p:nvPr/>
        </p:nvPicPr>
        <p:blipFill>
          <a:blip r:embed="rId3"/>
          <a:stretch>
            <a:fillRect/>
          </a:stretch>
        </p:blipFill>
        <p:spPr>
          <a:xfrm>
            <a:off x="3130495" y="1768522"/>
            <a:ext cx="3021275" cy="3939635"/>
          </a:xfrm>
          <a:prstGeom prst="rect">
            <a:avLst/>
          </a:prstGeom>
        </p:spPr>
      </p:pic>
      <p:pic>
        <p:nvPicPr>
          <p:cNvPr id="11" name="圖片 10"/>
          <p:cNvPicPr>
            <a:picLocks noChangeAspect="1"/>
          </p:cNvPicPr>
          <p:nvPr/>
        </p:nvPicPr>
        <p:blipFill>
          <a:blip r:embed="rId4"/>
          <a:stretch>
            <a:fillRect/>
          </a:stretch>
        </p:blipFill>
        <p:spPr>
          <a:xfrm>
            <a:off x="6151770" y="1768422"/>
            <a:ext cx="2992230" cy="3939735"/>
          </a:xfrm>
          <a:prstGeom prst="rect">
            <a:avLst/>
          </a:prstGeom>
        </p:spPr>
      </p:pic>
      <p:sp>
        <p:nvSpPr>
          <p:cNvPr id="8" name="矩形 7"/>
          <p:cNvSpPr/>
          <p:nvPr/>
        </p:nvSpPr>
        <p:spPr>
          <a:xfrm>
            <a:off x="257876" y="2128346"/>
            <a:ext cx="451572" cy="362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139215" y="2393019"/>
            <a:ext cx="1911412" cy="928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167460" y="2393018"/>
            <a:ext cx="1904441" cy="2925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178758" y="2393019"/>
            <a:ext cx="548107" cy="287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400957" y="4782208"/>
            <a:ext cx="347182" cy="212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143233" y="2278308"/>
            <a:ext cx="1949942" cy="1936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23619996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a:t>
            </a:r>
            <a:r>
              <a:rPr lang="en-US" altLang="zh-TW" dirty="0" smtClean="0"/>
              <a:t>command</a:t>
            </a:r>
            <a:r>
              <a:rPr lang="zh-TW" altLang="en-US" dirty="0" smtClean="0"/>
              <a:t>測試</a:t>
            </a:r>
            <a:endParaRPr lang="zh-TW" altLang="en-US" dirty="0"/>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接完後，接上電源，會發現</a:t>
            </a:r>
            <a:r>
              <a:rPr lang="en-US" altLang="zh-TW" dirty="0" smtClean="0"/>
              <a:t>PIO8</a:t>
            </a:r>
            <a:r>
              <a:rPr lang="zh-TW" altLang="en-US" dirty="0" smtClean="0"/>
              <a:t>的</a:t>
            </a:r>
            <a:r>
              <a:rPr lang="en-US" altLang="zh-TW" dirty="0" smtClean="0"/>
              <a:t>LED</a:t>
            </a:r>
            <a:r>
              <a:rPr lang="zh-TW" altLang="en-US" dirty="0" smtClean="0"/>
              <a:t>緩慢閃爍，表示已經進入</a:t>
            </a:r>
            <a:r>
              <a:rPr lang="en-US" altLang="zh-TW" dirty="0" err="1" smtClean="0"/>
              <a:t>Config</a:t>
            </a:r>
            <a:r>
              <a:rPr lang="zh-TW" altLang="en-US" dirty="0" smtClean="0"/>
              <a:t>狀態，此時開啟終端機，先看是否可以輸入字元，若可輸入的話即可進行下列測試</a:t>
            </a:r>
            <a:endParaRPr lang="en-US" altLang="zh-TW" dirty="0" smtClean="0"/>
          </a:p>
          <a:p>
            <a:pPr marL="514350" indent="-457200"/>
            <a:r>
              <a:rPr lang="zh-TW" altLang="en-US" dirty="0" smtClean="0"/>
              <a:t>輸入</a:t>
            </a:r>
            <a:r>
              <a:rPr lang="en-US" altLang="zh-TW" dirty="0" smtClean="0"/>
              <a:t>AT(</a:t>
            </a:r>
            <a:r>
              <a:rPr lang="zh-TW" altLang="en-US" dirty="0" smtClean="0"/>
              <a:t>或是小寫</a:t>
            </a:r>
            <a:r>
              <a:rPr lang="en-US" altLang="zh-TW" dirty="0" smtClean="0"/>
              <a:t>at)</a:t>
            </a:r>
            <a:r>
              <a:rPr lang="zh-TW" altLang="en-US" dirty="0" smtClean="0"/>
              <a:t>並按兩次</a:t>
            </a:r>
            <a:r>
              <a:rPr lang="en-US" altLang="zh-TW" dirty="0" smtClean="0"/>
              <a:t>Enter</a:t>
            </a:r>
            <a:r>
              <a:rPr lang="zh-TW" altLang="en-US" dirty="0" smtClean="0"/>
              <a:t>，若結果為數個</a:t>
            </a:r>
            <a:r>
              <a:rPr lang="en-US" altLang="zh-TW" dirty="0" smtClean="0"/>
              <a:t>OK</a:t>
            </a:r>
            <a:r>
              <a:rPr lang="zh-TW" altLang="en-US" dirty="0" smtClean="0"/>
              <a:t> </a:t>
            </a:r>
            <a:r>
              <a:rPr lang="en-US" altLang="zh-TW" dirty="0" smtClean="0"/>
              <a:t>print</a:t>
            </a:r>
            <a:r>
              <a:rPr lang="zh-TW" altLang="en-US" dirty="0" smtClean="0"/>
              <a:t>出代表成功</a:t>
            </a: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7" name="圖片 6"/>
          <p:cNvPicPr>
            <a:picLocks noChangeAspect="1"/>
          </p:cNvPicPr>
          <p:nvPr/>
        </p:nvPicPr>
        <p:blipFill>
          <a:blip r:embed="rId2"/>
          <a:stretch>
            <a:fillRect/>
          </a:stretch>
        </p:blipFill>
        <p:spPr>
          <a:xfrm>
            <a:off x="1227837" y="3866796"/>
            <a:ext cx="714072" cy="2097529"/>
          </a:xfrm>
          <a:prstGeom prst="rect">
            <a:avLst/>
          </a:prstGeom>
        </p:spPr>
      </p:pic>
      <p:pic>
        <p:nvPicPr>
          <p:cNvPr id="8" name="圖片 7"/>
          <p:cNvPicPr>
            <a:picLocks noChangeAspect="1"/>
          </p:cNvPicPr>
          <p:nvPr/>
        </p:nvPicPr>
        <p:blipFill>
          <a:blip r:embed="rId3"/>
          <a:stretch>
            <a:fillRect/>
          </a:stretch>
        </p:blipFill>
        <p:spPr>
          <a:xfrm>
            <a:off x="3099096" y="3903559"/>
            <a:ext cx="2442484" cy="2028566"/>
          </a:xfrm>
          <a:prstGeom prst="rect">
            <a:avLst/>
          </a:prstGeom>
        </p:spPr>
      </p:pic>
      <p:pic>
        <p:nvPicPr>
          <p:cNvPr id="9" name="圖片 8"/>
          <p:cNvPicPr>
            <a:picLocks noChangeAspect="1"/>
          </p:cNvPicPr>
          <p:nvPr/>
        </p:nvPicPr>
        <p:blipFill>
          <a:blip r:embed="rId4"/>
          <a:stretch>
            <a:fillRect/>
          </a:stretch>
        </p:blipFill>
        <p:spPr>
          <a:xfrm>
            <a:off x="6531233" y="3903559"/>
            <a:ext cx="2483069" cy="2024002"/>
          </a:xfrm>
          <a:prstGeom prst="rect">
            <a:avLst/>
          </a:prstGeom>
        </p:spPr>
      </p:pic>
      <p:cxnSp>
        <p:nvCxnSpPr>
          <p:cNvPr id="11" name="直線單箭頭接點 10"/>
          <p:cNvCxnSpPr/>
          <p:nvPr/>
        </p:nvCxnSpPr>
        <p:spPr>
          <a:xfrm>
            <a:off x="2159876" y="4824248"/>
            <a:ext cx="7961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5619216" y="4889283"/>
            <a:ext cx="7961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37244175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a:t>
            </a:r>
            <a:r>
              <a:rPr lang="zh-TW" altLang="en-US" dirty="0"/>
              <a:t>測試</a:t>
            </a:r>
            <a:endParaRPr lang="en-US" altLang="zh-TW" dirty="0"/>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為何會有數個</a:t>
            </a:r>
            <a:r>
              <a:rPr lang="en-US" altLang="zh-TW" dirty="0" smtClean="0"/>
              <a:t>OK?</a:t>
            </a:r>
          </a:p>
          <a:p>
            <a:pPr marL="914400" lvl="1" indent="-457200"/>
            <a:r>
              <a:rPr lang="en-US" altLang="zh-TW" dirty="0" smtClean="0"/>
              <a:t>AT</a:t>
            </a:r>
            <a:r>
              <a:rPr lang="zh-TW" altLang="en-US" dirty="0" smtClean="0"/>
              <a:t> </a:t>
            </a:r>
            <a:r>
              <a:rPr lang="en-US" altLang="zh-TW" dirty="0" smtClean="0"/>
              <a:t>command</a:t>
            </a:r>
            <a:r>
              <a:rPr lang="zh-TW" altLang="en-US" dirty="0" smtClean="0"/>
              <a:t>的格式為</a:t>
            </a:r>
            <a:r>
              <a:rPr lang="en-US" altLang="zh-TW" dirty="0" smtClean="0"/>
              <a:t>”AT</a:t>
            </a:r>
            <a:r>
              <a:rPr lang="zh-TW" altLang="en-US" dirty="0" smtClean="0"/>
              <a:t> </a:t>
            </a:r>
            <a:r>
              <a:rPr lang="en-US" altLang="zh-TW" dirty="0" smtClean="0"/>
              <a:t>+</a:t>
            </a:r>
            <a:r>
              <a:rPr lang="zh-TW" altLang="en-US" dirty="0" smtClean="0"/>
              <a:t> 指令 </a:t>
            </a:r>
            <a:r>
              <a:rPr lang="en-US" altLang="zh-TW" dirty="0" smtClean="0"/>
              <a:t>+</a:t>
            </a:r>
            <a:r>
              <a:rPr lang="zh-TW" altLang="en-US" dirty="0" smtClean="0"/>
              <a:t> </a:t>
            </a:r>
            <a:r>
              <a:rPr lang="en-US" altLang="zh-TW" dirty="0" smtClean="0">
                <a:solidFill>
                  <a:srgbClr val="FF0000"/>
                </a:solidFill>
              </a:rPr>
              <a:t>\r\n</a:t>
            </a:r>
            <a:r>
              <a:rPr lang="en-US" altLang="zh-TW" dirty="0" smtClean="0"/>
              <a:t>”</a:t>
            </a:r>
          </a:p>
          <a:p>
            <a:pPr marL="914400" lvl="1" indent="-457200"/>
            <a:r>
              <a:rPr lang="zh-TW" altLang="en-US" dirty="0" smtClean="0"/>
              <a:t>而我們在</a:t>
            </a:r>
            <a:r>
              <a:rPr lang="en-US" altLang="zh-TW" dirty="0" smtClean="0"/>
              <a:t>Terminal</a:t>
            </a:r>
            <a:r>
              <a:rPr lang="zh-TW" altLang="en-US" dirty="0" smtClean="0"/>
              <a:t>端有設定一個</a:t>
            </a:r>
            <a:r>
              <a:rPr lang="en-US" altLang="zh-TW" dirty="0" smtClean="0"/>
              <a:t>CR</a:t>
            </a:r>
            <a:r>
              <a:rPr lang="zh-TW" altLang="en-US" dirty="0" smtClean="0"/>
              <a:t>  </a:t>
            </a:r>
            <a:r>
              <a:rPr lang="en-US" altLang="zh-TW" dirty="0" smtClean="0"/>
              <a:t>+</a:t>
            </a:r>
            <a:r>
              <a:rPr lang="zh-TW" altLang="en-US" dirty="0" smtClean="0"/>
              <a:t> </a:t>
            </a:r>
            <a:r>
              <a:rPr lang="en-US" altLang="zh-TW" dirty="0" smtClean="0"/>
              <a:t>LF</a:t>
            </a:r>
            <a:r>
              <a:rPr lang="zh-TW" altLang="en-US" dirty="0" smtClean="0"/>
              <a:t>，其目的僅有讓下一個收到或是輸入的字串可以換到下一行</a:t>
            </a:r>
            <a:r>
              <a:rPr lang="en-US" altLang="zh-TW" dirty="0" smtClean="0">
                <a:sym typeface="Wingdings" panose="05000000000000000000" pitchFamily="2" charset="2"/>
              </a:rPr>
              <a:t></a:t>
            </a:r>
            <a:r>
              <a:rPr lang="zh-TW" altLang="en-US" dirty="0" smtClean="0">
                <a:sym typeface="Wingdings" panose="05000000000000000000" pitchFamily="2" charset="2"/>
              </a:rPr>
              <a:t>所以多按一次</a:t>
            </a:r>
            <a:r>
              <a:rPr lang="en-US" altLang="zh-TW" dirty="0" smtClean="0">
                <a:sym typeface="Wingdings" panose="05000000000000000000" pitchFamily="2" charset="2"/>
              </a:rPr>
              <a:t>Enter</a:t>
            </a:r>
            <a:r>
              <a:rPr lang="zh-TW" altLang="en-US" dirty="0" smtClean="0">
                <a:sym typeface="Wingdings" panose="05000000000000000000" pitchFamily="2" charset="2"/>
              </a:rPr>
              <a:t>代表輸入</a:t>
            </a:r>
            <a:r>
              <a:rPr lang="en-US" altLang="zh-TW" dirty="0" smtClean="0">
                <a:sym typeface="Wingdings" panose="05000000000000000000" pitchFamily="2" charset="2"/>
              </a:rPr>
              <a:t>”\r\n”</a:t>
            </a:r>
            <a:r>
              <a:rPr lang="zh-TW" altLang="en-US" dirty="0" smtClean="0">
                <a:sym typeface="Wingdings" panose="05000000000000000000" pitchFamily="2" charset="2"/>
              </a:rPr>
              <a:t>才算是指令結尾</a:t>
            </a:r>
            <a:endParaRPr lang="en-US" altLang="zh-TW" dirty="0" smtClean="0">
              <a:sym typeface="Wingdings" panose="05000000000000000000" pitchFamily="2" charset="2"/>
            </a:endParaRPr>
          </a:p>
          <a:p>
            <a:pPr marL="514350" indent="-457200"/>
            <a:r>
              <a:rPr lang="zh-TW" altLang="en-US" dirty="0" smtClean="0">
                <a:sym typeface="Wingdings" panose="05000000000000000000" pitchFamily="2" charset="2"/>
              </a:rPr>
              <a:t>若使用</a:t>
            </a:r>
            <a:r>
              <a:rPr lang="en-US" altLang="zh-TW" dirty="0" smtClean="0">
                <a:sym typeface="Wingdings" panose="05000000000000000000" pitchFamily="2" charset="2"/>
              </a:rPr>
              <a:t>PUTTY</a:t>
            </a:r>
            <a:r>
              <a:rPr lang="zh-TW" altLang="en-US" dirty="0" smtClean="0">
                <a:sym typeface="Wingdings" panose="05000000000000000000" pitchFamily="2" charset="2"/>
              </a:rPr>
              <a:t>，必須每次輸入指令完後</a:t>
            </a:r>
            <a:r>
              <a:rPr lang="zh-TW" altLang="en-US" b="1" dirty="0" smtClean="0">
                <a:sym typeface="Wingdings" panose="05000000000000000000" pitchFamily="2" charset="2"/>
              </a:rPr>
              <a:t>按下兩次</a:t>
            </a:r>
            <a:r>
              <a:rPr lang="en-US" altLang="zh-TW" b="1" dirty="0" smtClean="0">
                <a:sym typeface="Wingdings" panose="05000000000000000000" pitchFamily="2" charset="2"/>
              </a:rPr>
              <a:t>Enter</a:t>
            </a:r>
            <a:endParaRPr lang="en-US" altLang="zh-TW" b="1" dirty="0">
              <a:sym typeface="Wingdings" panose="05000000000000000000" pitchFamily="2" charset="2"/>
            </a:endParaRPr>
          </a:p>
          <a:p>
            <a:pPr marL="514350"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76</a:t>
            </a:fld>
            <a:endParaRPr lang="en-US" dirty="0"/>
          </a:p>
        </p:txBody>
      </p:sp>
      <p:sp>
        <p:nvSpPr>
          <p:cNvPr id="7"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1864408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測試指令</a:t>
            </a:r>
            <a:endParaRPr lang="en-US" altLang="zh-TW" dirty="0" smtClean="0"/>
          </a:p>
          <a:p>
            <a:pPr marL="514350" indent="-457200"/>
            <a:endParaRPr lang="en-US" altLang="zh-TW" dirty="0"/>
          </a:p>
          <a:p>
            <a:pPr marL="514350" indent="-457200"/>
            <a:endParaRPr lang="en-US" altLang="zh-TW" dirty="0" smtClean="0"/>
          </a:p>
          <a:p>
            <a:pPr marL="514350" indent="-457200"/>
            <a:r>
              <a:rPr lang="zh-TW" altLang="en-US" dirty="0" smtClean="0"/>
              <a:t>重啟模組</a:t>
            </a:r>
            <a:endParaRPr lang="en-US" altLang="zh-TW" dirty="0" smtClean="0"/>
          </a:p>
          <a:p>
            <a:pPr marL="514350" indent="-457200"/>
            <a:endParaRPr lang="en-US" altLang="zh-TW" dirty="0"/>
          </a:p>
          <a:p>
            <a:pPr marL="514350" indent="-457200"/>
            <a:endParaRPr lang="en-US" altLang="zh-TW" dirty="0" smtClean="0"/>
          </a:p>
          <a:p>
            <a:pPr marL="514350" indent="-457200"/>
            <a:r>
              <a:rPr lang="zh-TW" altLang="en-US" dirty="0" smtClean="0"/>
              <a:t>獲取軟體版本</a:t>
            </a:r>
            <a:endParaRPr lang="en-US" altLang="zh-TW" dirty="0" smtClean="0"/>
          </a:p>
          <a:p>
            <a:pPr marL="514350"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77</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1144974043"/>
              </p:ext>
            </p:extLst>
          </p:nvPr>
        </p:nvGraphicFramePr>
        <p:xfrm>
          <a:off x="1776249" y="2024701"/>
          <a:ext cx="6096000" cy="67564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ctr"/>
                      <a:r>
                        <a:rPr lang="zh-TW" altLang="en-US" dirty="0" smtClean="0"/>
                        <a:t>無</a:t>
                      </a:r>
                      <a:endParaRPr lang="zh-TW" altLang="en-US" dirty="0"/>
                    </a:p>
                  </a:txBody>
                  <a:tcPr marL="68580" marR="6858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599995190"/>
              </p:ext>
            </p:extLst>
          </p:nvPr>
        </p:nvGraphicFramePr>
        <p:xfrm>
          <a:off x="1756542" y="3648549"/>
          <a:ext cx="6096000" cy="67564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AT+RESET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ctr"/>
                      <a:r>
                        <a:rPr lang="zh-TW" altLang="en-US" dirty="0" smtClean="0"/>
                        <a:t>無</a:t>
                      </a:r>
                      <a:endParaRPr lang="zh-TW" altLang="en-US" dirty="0"/>
                    </a:p>
                  </a:txBody>
                  <a:tcPr marL="68580" marR="6858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4132396718"/>
              </p:ext>
            </p:extLst>
          </p:nvPr>
        </p:nvGraphicFramePr>
        <p:xfrm>
          <a:off x="1744718" y="5393837"/>
          <a:ext cx="6096000" cy="82296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AT+VERSION?</a:t>
                      </a:r>
                      <a:endParaRPr lang="zh-TW" altLang="en-US" dirty="0"/>
                    </a:p>
                  </a:txBody>
                  <a:tcPr marL="68580" marR="68580"/>
                </a:tc>
                <a:tc>
                  <a:txBody>
                    <a:bodyPr/>
                    <a:lstStyle/>
                    <a:p>
                      <a:pPr algn="l"/>
                      <a:r>
                        <a:rPr lang="en-US" altLang="zh-TW" dirty="0" smtClean="0"/>
                        <a:t>+VERSION:&lt;</a:t>
                      </a:r>
                      <a:r>
                        <a:rPr lang="en-US" altLang="zh-TW" dirty="0" err="1" smtClean="0"/>
                        <a:t>Param</a:t>
                      </a:r>
                      <a:r>
                        <a:rPr lang="en-US" altLang="zh-TW" dirty="0" smtClean="0"/>
                        <a:t>&gt;</a:t>
                      </a:r>
                      <a:br>
                        <a:rPr lang="en-US" altLang="zh-TW" dirty="0" smtClean="0"/>
                      </a:br>
                      <a:r>
                        <a:rPr lang="en-US" altLang="zh-TW" dirty="0" smtClean="0"/>
                        <a:t>OK</a:t>
                      </a:r>
                      <a:endParaRPr lang="zh-TW" altLang="en-US" dirty="0"/>
                    </a:p>
                  </a:txBody>
                  <a:tcPr marL="68580" marR="68580"/>
                </a:tc>
                <a:tc>
                  <a:txBody>
                    <a:bodyPr/>
                    <a:lstStyle/>
                    <a:p>
                      <a:pPr algn="ctr"/>
                      <a:r>
                        <a:rPr lang="en-US" altLang="zh-TW" dirty="0" err="1" smtClean="0"/>
                        <a:t>Param</a:t>
                      </a:r>
                      <a:r>
                        <a:rPr lang="zh-TW" altLang="en-US" dirty="0" smtClean="0"/>
                        <a:t>：軟體版本號碼</a:t>
                      </a:r>
                      <a:endParaRPr lang="zh-TW" altLang="en-US" dirty="0"/>
                    </a:p>
                  </a:txBody>
                  <a:tcPr marL="68580" marR="68580"/>
                </a:tc>
              </a:tr>
            </a:tbl>
          </a:graphicData>
        </a:graphic>
      </p:graphicFrame>
      <p:sp>
        <p:nvSpPr>
          <p:cNvPr id="10"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1513510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恢復原廠狀</a:t>
            </a:r>
            <a:r>
              <a:rPr lang="zh-TW" altLang="en-US" dirty="0"/>
              <a:t>態</a:t>
            </a:r>
            <a:endParaRPr lang="en-US" altLang="zh-TW" dirty="0" smtClean="0"/>
          </a:p>
          <a:p>
            <a:pPr marL="514350" indent="-457200"/>
            <a:endParaRPr lang="en-US" altLang="zh-TW" dirty="0"/>
          </a:p>
          <a:p>
            <a:pPr marL="514350" indent="-457200"/>
            <a:endParaRPr lang="en-US" altLang="zh-TW" dirty="0" smtClean="0"/>
          </a:p>
          <a:p>
            <a:pPr marL="514350" indent="-457200"/>
            <a:r>
              <a:rPr lang="zh-TW" altLang="en-US" dirty="0" smtClean="0"/>
              <a:t>取得模組藍芽位址</a:t>
            </a:r>
            <a:endParaRPr lang="en-US" altLang="zh-TW" dirty="0" smtClean="0"/>
          </a:p>
          <a:p>
            <a:pPr marL="514350" indent="-457200"/>
            <a:endParaRPr lang="en-US" altLang="zh-TW" dirty="0"/>
          </a:p>
          <a:p>
            <a:pPr marL="514350" indent="-457200"/>
            <a:endParaRPr lang="en-US" altLang="zh-TW" dirty="0" smtClean="0"/>
          </a:p>
          <a:p>
            <a:pPr marL="514350" indent="-457200"/>
            <a:r>
              <a:rPr lang="zh-TW" altLang="en-US" dirty="0" smtClean="0"/>
              <a:t>查詢藍芽設備名稱</a:t>
            </a: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78</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4049651131"/>
              </p:ext>
            </p:extLst>
          </p:nvPr>
        </p:nvGraphicFramePr>
        <p:xfrm>
          <a:off x="1776249" y="2024701"/>
          <a:ext cx="6096000" cy="67564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AT+ORGL</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ctr"/>
                      <a:r>
                        <a:rPr lang="zh-TW" altLang="en-US" dirty="0" smtClean="0"/>
                        <a:t>無</a:t>
                      </a:r>
                      <a:endParaRPr lang="zh-TW" altLang="en-US" dirty="0"/>
                    </a:p>
                  </a:txBody>
                  <a:tcPr marL="68580" marR="6858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229095026"/>
              </p:ext>
            </p:extLst>
          </p:nvPr>
        </p:nvGraphicFramePr>
        <p:xfrm>
          <a:off x="1764424" y="3522425"/>
          <a:ext cx="6096000" cy="82296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AT+ADDR?</a:t>
                      </a:r>
                      <a:endParaRPr lang="zh-TW" altLang="en-US" dirty="0"/>
                    </a:p>
                  </a:txBody>
                  <a:tcPr marL="68580" marR="68580"/>
                </a:tc>
                <a:tc>
                  <a:txBody>
                    <a:bodyPr/>
                    <a:lstStyle/>
                    <a:p>
                      <a:pPr algn="l"/>
                      <a:r>
                        <a:rPr lang="en-US" altLang="zh-TW" dirty="0" smtClean="0"/>
                        <a:t>+ADDR:&lt;</a:t>
                      </a:r>
                      <a:r>
                        <a:rPr lang="en-US" altLang="zh-TW" dirty="0" err="1" smtClean="0"/>
                        <a:t>Param</a:t>
                      </a:r>
                      <a:r>
                        <a:rPr lang="en-US" altLang="zh-TW" dirty="0" smtClean="0"/>
                        <a:t>&gt;</a:t>
                      </a:r>
                    </a:p>
                    <a:p>
                      <a:pPr algn="l"/>
                      <a:r>
                        <a:rPr lang="en-US" altLang="zh-TW" dirty="0" smtClean="0"/>
                        <a:t>OK</a:t>
                      </a:r>
                      <a:endParaRPr lang="zh-TW" altLang="en-US" dirty="0"/>
                    </a:p>
                  </a:txBody>
                  <a:tcPr marL="68580" marR="68580"/>
                </a:tc>
                <a:tc>
                  <a:txBody>
                    <a:bodyPr/>
                    <a:lstStyle/>
                    <a:p>
                      <a:pPr algn="ctr"/>
                      <a:r>
                        <a:rPr lang="en-US" altLang="zh-TW" dirty="0" err="1" smtClean="0"/>
                        <a:t>Param</a:t>
                      </a:r>
                      <a:r>
                        <a:rPr lang="zh-TW" altLang="en-US" dirty="0" smtClean="0"/>
                        <a:t>：模組藍芽位址</a:t>
                      </a:r>
                      <a:endParaRPr lang="zh-TW" altLang="en-US" dirty="0"/>
                    </a:p>
                  </a:txBody>
                  <a:tcPr marL="68580" marR="6858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596982396"/>
              </p:ext>
            </p:extLst>
          </p:nvPr>
        </p:nvGraphicFramePr>
        <p:xfrm>
          <a:off x="1752601" y="5257203"/>
          <a:ext cx="6096000" cy="103632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AT+NAME?</a:t>
                      </a:r>
                      <a:endParaRPr lang="zh-TW" altLang="en-US" dirty="0"/>
                    </a:p>
                  </a:txBody>
                  <a:tcPr marL="68580" marR="68580"/>
                </a:tc>
                <a:tc>
                  <a:txBody>
                    <a:bodyPr/>
                    <a:lstStyle/>
                    <a:p>
                      <a:pPr marL="342900" indent="-342900" algn="l">
                        <a:buAutoNum type="arabicPeriod"/>
                      </a:pPr>
                      <a:r>
                        <a:rPr lang="en-US" altLang="zh-TW" dirty="0" smtClean="0"/>
                        <a:t>+NAME:&lt;</a:t>
                      </a:r>
                      <a:r>
                        <a:rPr lang="en-US" altLang="zh-TW" dirty="0" err="1" smtClean="0"/>
                        <a:t>Param</a:t>
                      </a:r>
                      <a:r>
                        <a:rPr lang="en-US" altLang="zh-TW" dirty="0" smtClean="0"/>
                        <a:t>&gt;</a:t>
                      </a:r>
                      <a:br>
                        <a:rPr lang="en-US" altLang="zh-TW" dirty="0" smtClean="0"/>
                      </a:br>
                      <a:r>
                        <a:rPr lang="en-US" altLang="zh-TW" dirty="0" smtClean="0"/>
                        <a:t>OK―</a:t>
                      </a:r>
                      <a:r>
                        <a:rPr lang="zh-TW" altLang="en-US" dirty="0" smtClean="0"/>
                        <a:t>成功</a:t>
                      </a:r>
                      <a:endParaRPr lang="en-US" altLang="zh-TW" dirty="0" smtClean="0"/>
                    </a:p>
                    <a:p>
                      <a:pPr marL="342900" marR="0" indent="-342900" algn="l" defTabSz="457200" rtl="0" eaLnBrk="1" fontAlgn="auto" latinLnBrk="0" hangingPunct="1">
                        <a:lnSpc>
                          <a:spcPct val="100000"/>
                        </a:lnSpc>
                        <a:spcBef>
                          <a:spcPts val="0"/>
                        </a:spcBef>
                        <a:spcAft>
                          <a:spcPts val="0"/>
                        </a:spcAft>
                        <a:buClrTx/>
                        <a:buSzTx/>
                        <a:buFontTx/>
                        <a:buAutoNum type="arabicPeriod"/>
                        <a:tabLst/>
                        <a:defRPr/>
                      </a:pPr>
                      <a:r>
                        <a:rPr lang="en-US" altLang="zh-TW" dirty="0" smtClean="0"/>
                        <a:t>FAIL―</a:t>
                      </a:r>
                      <a:r>
                        <a:rPr lang="zh-TW" altLang="en-US" dirty="0" smtClean="0"/>
                        <a:t>失敗</a:t>
                      </a:r>
                      <a:endParaRPr lang="en-US" altLang="zh-TW" dirty="0" smtClean="0"/>
                    </a:p>
                  </a:txBody>
                  <a:tcPr marL="68580" marR="68580"/>
                </a:tc>
                <a:tc>
                  <a:txBody>
                    <a:bodyPr/>
                    <a:lstStyle/>
                    <a:p>
                      <a:pPr algn="ctr"/>
                      <a:r>
                        <a:rPr lang="en-US" altLang="zh-TW" dirty="0" err="1" smtClean="0"/>
                        <a:t>Param</a:t>
                      </a:r>
                      <a:r>
                        <a:rPr lang="zh-TW" altLang="en-US" dirty="0" smtClean="0"/>
                        <a:t>：藍芽設備名稱</a:t>
                      </a:r>
                      <a:endParaRPr lang="zh-TW" altLang="en-US" dirty="0"/>
                    </a:p>
                  </a:txBody>
                  <a:tcPr marL="68580" marR="68580"/>
                </a:tc>
              </a:tr>
            </a:tbl>
          </a:graphicData>
        </a:graphic>
      </p:graphicFrame>
      <p:sp>
        <p:nvSpPr>
          <p:cNvPr id="10"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24758987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設</a:t>
            </a:r>
            <a:r>
              <a:rPr lang="zh-TW" altLang="en-US" dirty="0"/>
              <a:t>定</a:t>
            </a:r>
            <a:r>
              <a:rPr lang="zh-TW" altLang="en-US" dirty="0" smtClean="0"/>
              <a:t>藍</a:t>
            </a:r>
            <a:r>
              <a:rPr lang="zh-TW" altLang="en-US" dirty="0"/>
              <a:t>芽設備名稱</a:t>
            </a:r>
            <a:endParaRPr lang="en-US" altLang="zh-TW" dirty="0"/>
          </a:p>
          <a:p>
            <a:pPr marL="57150" indent="0">
              <a:buNone/>
            </a:pPr>
            <a:endParaRPr lang="en-US" altLang="zh-TW" dirty="0"/>
          </a:p>
          <a:p>
            <a:pPr marL="514350" indent="-457200"/>
            <a:endParaRPr lang="en-US" altLang="zh-TW" dirty="0" smtClean="0"/>
          </a:p>
          <a:p>
            <a:pPr marL="514350" indent="-457200"/>
            <a:r>
              <a:rPr lang="zh-TW" altLang="en-US" dirty="0" smtClean="0"/>
              <a:t>查詢模組角色</a:t>
            </a:r>
            <a:endParaRPr lang="en-US" altLang="zh-TW" dirty="0" smtClean="0"/>
          </a:p>
          <a:p>
            <a:pPr marL="514350" indent="-457200"/>
            <a:endParaRPr lang="en-US" altLang="zh-TW" dirty="0"/>
          </a:p>
          <a:p>
            <a:pPr marL="514350" indent="-457200"/>
            <a:endParaRPr lang="en-US" altLang="zh-TW" dirty="0" smtClean="0"/>
          </a:p>
          <a:p>
            <a:pPr marL="514350"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79</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2631441636"/>
              </p:ext>
            </p:extLst>
          </p:nvPr>
        </p:nvGraphicFramePr>
        <p:xfrm>
          <a:off x="1776248" y="1856535"/>
          <a:ext cx="6096000" cy="67564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AT+NAME=&lt;</a:t>
                      </a:r>
                      <a:r>
                        <a:rPr lang="en-US" altLang="zh-TW" dirty="0" err="1" smtClean="0"/>
                        <a:t>Param</a:t>
                      </a:r>
                      <a:r>
                        <a:rPr lang="en-US" altLang="zh-TW" dirty="0" smtClean="0"/>
                        <a:t>&gt;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ctr"/>
                      <a:r>
                        <a:rPr lang="en-US" altLang="zh-TW" dirty="0" smtClean="0"/>
                        <a:t>&lt;</a:t>
                      </a:r>
                      <a:r>
                        <a:rPr lang="en-US" altLang="zh-TW" dirty="0" err="1" smtClean="0"/>
                        <a:t>Param</a:t>
                      </a:r>
                      <a:r>
                        <a:rPr lang="en-US" altLang="zh-TW" dirty="0" smtClean="0"/>
                        <a:t>&gt; = </a:t>
                      </a:r>
                      <a:r>
                        <a:rPr lang="zh-TW" altLang="en-US" dirty="0" smtClean="0"/>
                        <a:t>設備名稱</a:t>
                      </a:r>
                      <a:endParaRPr lang="zh-TW" altLang="en-US" dirty="0"/>
                    </a:p>
                  </a:txBody>
                  <a:tcPr marL="68580" marR="6858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934031431"/>
              </p:ext>
            </p:extLst>
          </p:nvPr>
        </p:nvGraphicFramePr>
        <p:xfrm>
          <a:off x="1772308" y="3541986"/>
          <a:ext cx="6096000" cy="1249680"/>
        </p:xfrm>
        <a:graphic>
          <a:graphicData uri="http://schemas.openxmlformats.org/drawingml/2006/table">
            <a:tbl>
              <a:tblPr firstRow="1" bandRow="1">
                <a:tableStyleId>{5C22544A-7EE6-4342-B048-85BDC9FD1C3A}</a:tableStyleId>
              </a:tblPr>
              <a:tblGrid>
                <a:gridCol w="2032000"/>
                <a:gridCol w="2032000"/>
                <a:gridCol w="2032000"/>
              </a:tblGrid>
              <a:tr h="255461">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AT+ROLE?</a:t>
                      </a:r>
                      <a:endParaRPr lang="zh-TW" altLang="en-US" dirty="0"/>
                    </a:p>
                  </a:txBody>
                  <a:tcPr marL="68580" marR="68580"/>
                </a:tc>
                <a:tc>
                  <a:txBody>
                    <a:bodyPr/>
                    <a:lstStyle/>
                    <a:p>
                      <a:pPr algn="ctr"/>
                      <a:r>
                        <a:rPr lang="en-US" altLang="zh-TW" dirty="0" smtClean="0"/>
                        <a:t>+ROLE:&lt;</a:t>
                      </a:r>
                      <a:r>
                        <a:rPr lang="en-US" altLang="zh-TW" dirty="0" err="1" smtClean="0"/>
                        <a:t>Param</a:t>
                      </a:r>
                      <a:r>
                        <a:rPr lang="en-US" altLang="zh-TW" dirty="0" smtClean="0"/>
                        <a:t>&gt;</a:t>
                      </a:r>
                    </a:p>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a:t>
                      </a:r>
                      <a:endParaRPr lang="en-US" altLang="zh-TW" dirty="0" smtClean="0"/>
                    </a:p>
                    <a:p>
                      <a:pPr algn="l"/>
                      <a:r>
                        <a:rPr lang="en-US" altLang="zh-TW" dirty="0" smtClean="0"/>
                        <a:t>0―Slave</a:t>
                      </a:r>
                    </a:p>
                    <a:p>
                      <a:pPr algn="l"/>
                      <a:r>
                        <a:rPr lang="en-US" altLang="zh-TW" dirty="0" smtClean="0"/>
                        <a:t>1―Master</a:t>
                      </a:r>
                    </a:p>
                    <a:p>
                      <a:pPr algn="l"/>
                      <a:r>
                        <a:rPr lang="en-US" altLang="zh-TW" dirty="0" smtClean="0"/>
                        <a:t>2―Slave-Loop</a:t>
                      </a:r>
                      <a:endParaRPr lang="zh-TW" altLang="en-US" dirty="0"/>
                    </a:p>
                  </a:txBody>
                  <a:tcPr marL="68580" marR="68580"/>
                </a:tc>
              </a:tr>
            </a:tbl>
          </a:graphicData>
        </a:graphic>
      </p:graphicFrame>
      <p:sp>
        <p:nvSpPr>
          <p:cNvPr id="10"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327211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260648"/>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zh-TW" sz="7200" dirty="0">
                <a:ln>
                  <a:solidFill>
                    <a:schemeClr val="accent2">
                      <a:lumMod val="75000"/>
                    </a:schemeClr>
                  </a:solidFill>
                </a:ln>
                <a:solidFill>
                  <a:schemeClr val="accent2">
                    <a:lumMod val="75000"/>
                  </a:schemeClr>
                </a:solidFill>
              </a:rPr>
              <a:t>Modbus </a:t>
            </a:r>
            <a:r>
              <a:rPr lang="zh-TW" altLang="en-US" sz="7200" dirty="0">
                <a:ln>
                  <a:solidFill>
                    <a:schemeClr val="accent2">
                      <a:lumMod val="75000"/>
                    </a:schemeClr>
                  </a:solidFill>
                </a:ln>
                <a:solidFill>
                  <a:schemeClr val="accent2">
                    <a:lumMod val="75000"/>
                  </a:schemeClr>
                </a:solidFill>
              </a:rPr>
              <a:t>介紹</a:t>
            </a:r>
          </a:p>
        </p:txBody>
      </p:sp>
      <p:grpSp>
        <p:nvGrpSpPr>
          <p:cNvPr id="7" name="群組 6"/>
          <p:cNvGrpSpPr/>
          <p:nvPr/>
        </p:nvGrpSpPr>
        <p:grpSpPr>
          <a:xfrm>
            <a:off x="3563888" y="6165304"/>
            <a:ext cx="5616624" cy="1323439"/>
            <a:chOff x="971600" y="6165304"/>
            <a:chExt cx="5616624" cy="1323439"/>
          </a:xfrm>
        </p:grpSpPr>
        <p:grpSp>
          <p:nvGrpSpPr>
            <p:cNvPr id="8" name="群組 7"/>
            <p:cNvGrpSpPr/>
            <p:nvPr/>
          </p:nvGrpSpPr>
          <p:grpSpPr>
            <a:xfrm>
              <a:off x="971600" y="6237312"/>
              <a:ext cx="5580112" cy="903585"/>
              <a:chOff x="3563888" y="6237312"/>
              <a:chExt cx="5580112" cy="903585"/>
            </a:xfrm>
          </p:grpSpPr>
          <p:sp>
            <p:nvSpPr>
              <p:cNvPr id="10" name="五邊形 9"/>
              <p:cNvSpPr/>
              <p:nvPr/>
            </p:nvSpPr>
            <p:spPr>
              <a:xfrm flipH="1">
                <a:off x="8028384" y="6237312"/>
                <a:ext cx="1115616" cy="620688"/>
              </a:xfrm>
              <a:prstGeom prst="homePlate">
                <a:avLst/>
              </a:prstGeom>
              <a:solidFill>
                <a:schemeClr val="accent4">
                  <a:lumMod val="60000"/>
                  <a:lumOff val="4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50000"/>
                      <a:lumOff val="50000"/>
                    </a:schemeClr>
                  </a:solidFill>
                </a:endParaRPr>
              </a:p>
            </p:txBody>
          </p:sp>
          <p:sp>
            <p:nvSpPr>
              <p:cNvPr id="11" name="文字方塊 10"/>
              <p:cNvSpPr txBox="1"/>
              <p:nvPr/>
            </p:nvSpPr>
            <p:spPr>
              <a:xfrm>
                <a:off x="3563888" y="6525344"/>
                <a:ext cx="4536504" cy="615553"/>
              </a:xfrm>
              <a:prstGeom prst="rect">
                <a:avLst/>
              </a:prstGeom>
              <a:noFill/>
            </p:spPr>
            <p:txBody>
              <a:bodyPr wrap="square" rtlCol="0">
                <a:spAutoFit/>
              </a:bodyPr>
              <a:lstStyle/>
              <a:p>
                <a:pPr lvl="0"/>
                <a:r>
                  <a:rPr lang="zh-TW" altLang="en-US" sz="1600" b="1" dirty="0">
                    <a:solidFill>
                      <a:prstClr val="black">
                        <a:lumMod val="50000"/>
                        <a:lumOff val="50000"/>
                      </a:prstClr>
                    </a:solidFill>
                  </a:rPr>
                  <a:t>以微控器為基礎之電路設計實務</a:t>
                </a:r>
                <a:r>
                  <a:rPr lang="en-US" altLang="zh-TW" sz="1600" b="1" dirty="0">
                    <a:solidFill>
                      <a:prstClr val="black">
                        <a:lumMod val="50000"/>
                        <a:lumOff val="50000"/>
                      </a:prstClr>
                    </a:solidFill>
                  </a:rPr>
                  <a:t>-</a:t>
                </a:r>
                <a:r>
                  <a:rPr lang="zh-TW" altLang="en-US" sz="1600" b="1" dirty="0">
                    <a:solidFill>
                      <a:prstClr val="black">
                        <a:lumMod val="50000"/>
                        <a:lumOff val="50000"/>
                      </a:prstClr>
                    </a:solidFill>
                  </a:rPr>
                  <a:t>微處理器實驗室</a:t>
                </a:r>
              </a:p>
              <a:p>
                <a:endParaRPr lang="zh-TW" altLang="en-US" dirty="0"/>
              </a:p>
            </p:txBody>
          </p:sp>
        </p:grpSp>
        <p:sp>
          <p:nvSpPr>
            <p:cNvPr id="9" name="文字方塊 8"/>
            <p:cNvSpPr txBox="1"/>
            <p:nvPr/>
          </p:nvSpPr>
          <p:spPr>
            <a:xfrm>
              <a:off x="5580112" y="6165304"/>
              <a:ext cx="1008112" cy="1323439"/>
            </a:xfrm>
            <a:prstGeom prst="rect">
              <a:avLst/>
            </a:prstGeom>
            <a:noFill/>
          </p:spPr>
          <p:txBody>
            <a:bodyPr wrap="square" rtlCol="0">
              <a:spAutoFit/>
            </a:bodyPr>
            <a:lstStyle/>
            <a:p>
              <a:pPr lvl="0" algn="ctr"/>
              <a:r>
                <a:rPr lang="en-US" altLang="zh-TW" sz="4000" b="1" dirty="0" smtClean="0">
                  <a:solidFill>
                    <a:prstClr val="black">
                      <a:lumMod val="50000"/>
                      <a:lumOff val="50000"/>
                    </a:prstClr>
                  </a:solidFill>
                </a:rPr>
                <a:t>2</a:t>
              </a:r>
              <a:endParaRPr lang="zh-TW" altLang="en-US" sz="4000" b="1" dirty="0">
                <a:solidFill>
                  <a:prstClr val="black">
                    <a:lumMod val="50000"/>
                    <a:lumOff val="50000"/>
                  </a:prstClr>
                </a:solidFill>
              </a:endParaRPr>
            </a:p>
            <a:p>
              <a:pPr algn="ctr"/>
              <a:endParaRPr lang="zh-TW" altLang="en-US" sz="4000" dirty="0"/>
            </a:p>
          </p:txBody>
        </p:sp>
      </p:grpSp>
      <p:sp>
        <p:nvSpPr>
          <p:cNvPr id="12" name="內容版面配置區 2"/>
          <p:cNvSpPr>
            <a:spLocks noGrp="1"/>
          </p:cNvSpPr>
          <p:nvPr>
            <p:ph idx="4294967295"/>
          </p:nvPr>
        </p:nvSpPr>
        <p:spPr>
          <a:xfrm>
            <a:off x="344774" y="1504485"/>
            <a:ext cx="8619714" cy="4876843"/>
          </a:xfrm>
          <a:prstGeom prst="rect">
            <a:avLst/>
          </a:prstGeom>
        </p:spPr>
        <p:txBody>
          <a:bodyPr>
            <a:normAutofit/>
          </a:bodyPr>
          <a:lstStyle/>
          <a:p>
            <a:pPr>
              <a:spcBef>
                <a:spcPts val="1200"/>
              </a:spcBef>
              <a:spcAft>
                <a:spcPts val="600"/>
              </a:spcAft>
              <a:buFont typeface="Wingdings" panose="05000000000000000000" pitchFamily="2" charset="2"/>
              <a:buChar char="Ø"/>
            </a:pPr>
            <a:r>
              <a:rPr lang="zh-TW" altLang="en-US" sz="3900" b="1" dirty="0" smtClean="0">
                <a:latin typeface="Calibri" pitchFamily="34" charset="0"/>
              </a:rPr>
              <a:t>什麼</a:t>
            </a:r>
            <a:r>
              <a:rPr lang="zh-TW" altLang="en-US" sz="3900" b="1" dirty="0">
                <a:latin typeface="Calibri" pitchFamily="34" charset="0"/>
              </a:rPr>
              <a:t>是</a:t>
            </a:r>
            <a:r>
              <a:rPr lang="en-US" altLang="zh-TW" sz="3900" b="1" dirty="0">
                <a:latin typeface="Calibri" pitchFamily="34" charset="0"/>
              </a:rPr>
              <a:t>Modbus?</a:t>
            </a:r>
          </a:p>
          <a:p>
            <a:pPr lvl="1">
              <a:spcBef>
                <a:spcPts val="1200"/>
              </a:spcBef>
              <a:spcAft>
                <a:spcPts val="600"/>
              </a:spcAft>
              <a:buFont typeface="Wingdings" panose="05000000000000000000" pitchFamily="2" charset="2"/>
              <a:buChar char="u"/>
            </a:pPr>
            <a:r>
              <a:rPr lang="en-US" altLang="zh-TW" sz="2400" b="1" dirty="0">
                <a:latin typeface="Calibri" pitchFamily="34" charset="0"/>
              </a:rPr>
              <a:t>Modbus</a:t>
            </a:r>
            <a:r>
              <a:rPr lang="zh-TW" altLang="en-US" sz="2400" b="1" dirty="0">
                <a:latin typeface="Calibri" pitchFamily="34" charset="0"/>
              </a:rPr>
              <a:t>是一種串列通訊協定，用於</a:t>
            </a:r>
            <a:r>
              <a:rPr lang="en-US" altLang="zh-TW" sz="2400" b="1" dirty="0">
                <a:latin typeface="Calibri" pitchFamily="34" charset="0"/>
              </a:rPr>
              <a:t>Serial Port</a:t>
            </a:r>
            <a:r>
              <a:rPr lang="zh-TW" altLang="en-US" sz="2400" b="1" dirty="0">
                <a:latin typeface="Calibri" pitchFamily="34" charset="0"/>
              </a:rPr>
              <a:t>、</a:t>
            </a:r>
            <a:r>
              <a:rPr lang="en-US" altLang="zh-TW" sz="2400" b="1" dirty="0">
                <a:latin typeface="Calibri" pitchFamily="34" charset="0"/>
              </a:rPr>
              <a:t>Ethernet</a:t>
            </a:r>
            <a:r>
              <a:rPr lang="zh-TW" altLang="en-US" sz="2400" b="1" dirty="0">
                <a:latin typeface="Calibri" pitchFamily="34" charset="0"/>
              </a:rPr>
              <a:t>以及其他支援網際網路協定的</a:t>
            </a:r>
            <a:r>
              <a:rPr lang="zh-TW" altLang="en-US" sz="2400" b="1" dirty="0" smtClean="0">
                <a:latin typeface="Calibri" pitchFamily="34" charset="0"/>
              </a:rPr>
              <a:t>裝置</a:t>
            </a:r>
            <a:endParaRPr lang="zh-TW" altLang="en-US" sz="2400" b="1" dirty="0">
              <a:latin typeface="Calibri" pitchFamily="34" charset="0"/>
            </a:endParaRPr>
          </a:p>
          <a:p>
            <a:pPr lvl="1">
              <a:spcBef>
                <a:spcPts val="1200"/>
              </a:spcBef>
              <a:spcAft>
                <a:spcPts val="600"/>
              </a:spcAft>
              <a:buFont typeface="Wingdings" panose="05000000000000000000" pitchFamily="2" charset="2"/>
              <a:buChar char="u"/>
            </a:pPr>
            <a:r>
              <a:rPr lang="en-US" altLang="zh-TW" sz="2400" b="1" dirty="0">
                <a:latin typeface="Calibri" pitchFamily="34" charset="0"/>
              </a:rPr>
              <a:t>Modbus</a:t>
            </a:r>
            <a:r>
              <a:rPr lang="zh-TW" altLang="en-US" sz="2400" b="1" dirty="0">
                <a:latin typeface="Calibri" pitchFamily="34" charset="0"/>
              </a:rPr>
              <a:t>為</a:t>
            </a:r>
            <a:r>
              <a:rPr lang="en-US" altLang="zh-TW" sz="2400" b="1" dirty="0">
                <a:latin typeface="Calibri" pitchFamily="34" charset="0"/>
              </a:rPr>
              <a:t>master/slave</a:t>
            </a:r>
            <a:r>
              <a:rPr lang="zh-TW" altLang="en-US" sz="2400" b="1" dirty="0">
                <a:latin typeface="Calibri" pitchFamily="34" charset="0"/>
              </a:rPr>
              <a:t>架構之協議。其中一裝置為</a:t>
            </a:r>
            <a:r>
              <a:rPr lang="en-US" altLang="zh-TW" sz="2400" b="1" dirty="0">
                <a:latin typeface="Calibri" pitchFamily="34" charset="0"/>
              </a:rPr>
              <a:t>Master</a:t>
            </a:r>
            <a:r>
              <a:rPr lang="zh-TW" altLang="en-US" sz="2400" b="1" dirty="0">
                <a:latin typeface="Calibri" pitchFamily="34" charset="0"/>
              </a:rPr>
              <a:t>節點</a:t>
            </a:r>
            <a:r>
              <a:rPr lang="zh-TW" altLang="en-US" sz="2400" b="1" dirty="0" smtClean="0">
                <a:latin typeface="Calibri" pitchFamily="34" charset="0"/>
              </a:rPr>
              <a:t>，其他</a:t>
            </a:r>
            <a:r>
              <a:rPr lang="zh-TW" altLang="en-US" sz="2400" b="1" dirty="0">
                <a:latin typeface="Calibri" pitchFamily="34" charset="0"/>
              </a:rPr>
              <a:t>使用</a:t>
            </a:r>
            <a:r>
              <a:rPr lang="en-US" altLang="zh-TW" sz="2400" b="1" dirty="0">
                <a:latin typeface="Calibri" pitchFamily="34" charset="0"/>
              </a:rPr>
              <a:t>Modbus</a:t>
            </a:r>
            <a:r>
              <a:rPr lang="zh-TW" altLang="en-US" sz="2400" b="1" dirty="0">
                <a:latin typeface="Calibri" pitchFamily="34" charset="0"/>
              </a:rPr>
              <a:t>協定參與通訊的裝置為</a:t>
            </a:r>
            <a:r>
              <a:rPr lang="en-US" altLang="zh-TW" sz="2400" b="1" dirty="0">
                <a:latin typeface="Calibri" pitchFamily="34" charset="0"/>
              </a:rPr>
              <a:t>slave</a:t>
            </a:r>
            <a:r>
              <a:rPr lang="zh-TW" altLang="en-US" sz="2400" b="1" dirty="0">
                <a:latin typeface="Calibri" pitchFamily="34" charset="0"/>
              </a:rPr>
              <a:t>節點，</a:t>
            </a:r>
            <a:br>
              <a:rPr lang="zh-TW" altLang="en-US" sz="2400" b="1" dirty="0">
                <a:latin typeface="Calibri" pitchFamily="34" charset="0"/>
              </a:rPr>
            </a:br>
            <a:r>
              <a:rPr lang="zh-TW" altLang="en-US" sz="2400" b="1" dirty="0">
                <a:latin typeface="Calibri" pitchFamily="34" charset="0"/>
              </a:rPr>
              <a:t>而每一個</a:t>
            </a:r>
            <a:r>
              <a:rPr lang="en-US" altLang="zh-TW" sz="2400" b="1" dirty="0">
                <a:latin typeface="Calibri" pitchFamily="34" charset="0"/>
              </a:rPr>
              <a:t>slave</a:t>
            </a:r>
            <a:r>
              <a:rPr lang="zh-TW" altLang="en-US" sz="2400" b="1" dirty="0">
                <a:latin typeface="Calibri" pitchFamily="34" charset="0"/>
              </a:rPr>
              <a:t>裝置都有一個唯一的位址</a:t>
            </a:r>
            <a:r>
              <a:rPr lang="zh-TW" altLang="en-US" sz="2400" b="1" dirty="0" smtClean="0">
                <a:latin typeface="Calibri" pitchFamily="34" charset="0"/>
              </a:rPr>
              <a:t>。</a:t>
            </a:r>
            <a:endParaRPr lang="zh-TW" altLang="en-US" sz="2400" b="1" dirty="0">
              <a:latin typeface="Calibri" pitchFamily="34" charset="0"/>
            </a:endParaRPr>
          </a:p>
          <a:p>
            <a:pPr lvl="1">
              <a:spcBef>
                <a:spcPts val="1200"/>
              </a:spcBef>
              <a:spcAft>
                <a:spcPts val="600"/>
              </a:spcAft>
              <a:buFont typeface="Wingdings" panose="05000000000000000000" pitchFamily="2" charset="2"/>
              <a:buChar char="u"/>
            </a:pPr>
            <a:r>
              <a:rPr lang="zh-TW" altLang="en-US" sz="2400" b="1" dirty="0">
                <a:latin typeface="Calibri" pitchFamily="34" charset="0"/>
              </a:rPr>
              <a:t>可用於將數個感應裝置的數值回傳給電腦</a:t>
            </a:r>
          </a:p>
        </p:txBody>
      </p:sp>
    </p:spTree>
    <p:extLst>
      <p:ext uri="{BB962C8B-B14F-4D97-AF65-F5344CB8AC3E}">
        <p14:creationId xmlns:p14="http://schemas.microsoft.com/office/powerpoint/2010/main" val="37809320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設</a:t>
            </a:r>
            <a:r>
              <a:rPr lang="zh-TW" altLang="en-US" dirty="0"/>
              <a:t>定</a:t>
            </a:r>
            <a:r>
              <a:rPr lang="zh-TW" altLang="en-US" dirty="0" smtClean="0"/>
              <a:t>藍芽</a:t>
            </a:r>
            <a:r>
              <a:rPr lang="zh-TW" altLang="en-US" dirty="0"/>
              <a:t>模組</a:t>
            </a:r>
            <a:r>
              <a:rPr lang="zh-TW" altLang="en-US" dirty="0" smtClean="0"/>
              <a:t>角色</a:t>
            </a:r>
            <a:endParaRPr lang="en-US" altLang="zh-TW" dirty="0" smtClean="0"/>
          </a:p>
          <a:p>
            <a:pPr marL="514350" indent="-457200"/>
            <a:endParaRPr lang="en-US" altLang="zh-TW" dirty="0"/>
          </a:p>
          <a:p>
            <a:pPr marL="57150" indent="0">
              <a:buNone/>
            </a:pPr>
            <a:endParaRPr lang="en-US" altLang="zh-TW" dirty="0"/>
          </a:p>
          <a:p>
            <a:pPr marL="514350" indent="-457200"/>
            <a:endParaRPr lang="en-US" altLang="zh-TW" dirty="0" smtClean="0"/>
          </a:p>
          <a:p>
            <a:pPr marL="514350" indent="-457200"/>
            <a:r>
              <a:rPr lang="zh-TW" altLang="en-US" dirty="0" smtClean="0"/>
              <a:t>查詢配對碼</a:t>
            </a:r>
            <a:endParaRPr lang="en-US" altLang="zh-TW" dirty="0" smtClean="0"/>
          </a:p>
          <a:p>
            <a:pPr marL="514350" indent="-457200"/>
            <a:endParaRPr lang="en-US" altLang="zh-TW" dirty="0"/>
          </a:p>
          <a:p>
            <a:pPr marL="514350" indent="-457200"/>
            <a:endParaRPr lang="en-US" altLang="zh-TW" dirty="0" smtClean="0"/>
          </a:p>
          <a:p>
            <a:pPr marL="514350" indent="-457200"/>
            <a:r>
              <a:rPr lang="zh-TW" altLang="en-US" dirty="0" smtClean="0"/>
              <a:t>設定配對</a:t>
            </a:r>
            <a:r>
              <a:rPr lang="zh-TW" altLang="en-US" dirty="0"/>
              <a:t>碼</a:t>
            </a:r>
            <a:endParaRPr lang="en-US" altLang="zh-TW" dirty="0"/>
          </a:p>
          <a:p>
            <a:pPr marL="514350" indent="-457200"/>
            <a:endParaRPr lang="en-US" altLang="zh-TW" dirty="0" smtClean="0"/>
          </a:p>
          <a:p>
            <a:pPr marL="514350" indent="-457200"/>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80</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361129847"/>
              </p:ext>
            </p:extLst>
          </p:nvPr>
        </p:nvGraphicFramePr>
        <p:xfrm>
          <a:off x="1776248" y="1856535"/>
          <a:ext cx="6096000" cy="124968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AT+ROLE=&lt;</a:t>
                      </a:r>
                      <a:r>
                        <a:rPr lang="en-US" altLang="zh-TW" dirty="0" err="1" smtClean="0"/>
                        <a:t>Param</a:t>
                      </a:r>
                      <a:r>
                        <a:rPr lang="en-US" altLang="zh-TW" dirty="0" smtClean="0"/>
                        <a:t>&gt;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a:t>
                      </a:r>
                      <a:endParaRPr lang="en-US" altLang="zh-TW" dirty="0" smtClean="0"/>
                    </a:p>
                    <a:p>
                      <a:pPr algn="l"/>
                      <a:r>
                        <a:rPr lang="en-US" altLang="zh-TW" dirty="0" smtClean="0"/>
                        <a:t>0―Slave</a:t>
                      </a:r>
                    </a:p>
                    <a:p>
                      <a:pPr algn="l"/>
                      <a:r>
                        <a:rPr lang="en-US" altLang="zh-TW" dirty="0" smtClean="0"/>
                        <a:t>1―Master</a:t>
                      </a:r>
                    </a:p>
                    <a:p>
                      <a:pPr algn="l"/>
                      <a:r>
                        <a:rPr lang="en-US" altLang="zh-TW" dirty="0" smtClean="0"/>
                        <a:t>2―Slave-Loop</a:t>
                      </a:r>
                      <a:endParaRPr lang="zh-TW" altLang="en-US" dirty="0"/>
                    </a:p>
                  </a:txBody>
                  <a:tcPr marL="68580" marR="6858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009093736"/>
              </p:ext>
            </p:extLst>
          </p:nvPr>
        </p:nvGraphicFramePr>
        <p:xfrm>
          <a:off x="1772308" y="4130565"/>
          <a:ext cx="6096000" cy="822960"/>
        </p:xfrm>
        <a:graphic>
          <a:graphicData uri="http://schemas.openxmlformats.org/drawingml/2006/table">
            <a:tbl>
              <a:tblPr firstRow="1" bandRow="1">
                <a:tableStyleId>{5C22544A-7EE6-4342-B048-85BDC9FD1C3A}</a:tableStyleId>
              </a:tblPr>
              <a:tblGrid>
                <a:gridCol w="2032000"/>
                <a:gridCol w="2032000"/>
                <a:gridCol w="2032000"/>
              </a:tblGrid>
              <a:tr h="255461">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AT+PSWD?</a:t>
                      </a:r>
                      <a:endParaRPr lang="zh-TW" altLang="en-US" dirty="0"/>
                    </a:p>
                  </a:txBody>
                  <a:tcPr marL="68580" marR="68580"/>
                </a:tc>
                <a:tc>
                  <a:txBody>
                    <a:bodyPr/>
                    <a:lstStyle/>
                    <a:p>
                      <a:pPr algn="ctr"/>
                      <a:r>
                        <a:rPr lang="en-US" altLang="zh-TW" dirty="0" smtClean="0"/>
                        <a:t>+PSWD:&lt;</a:t>
                      </a:r>
                      <a:r>
                        <a:rPr lang="en-US" altLang="zh-TW" dirty="0" err="1" smtClean="0"/>
                        <a:t>Param</a:t>
                      </a:r>
                      <a:r>
                        <a:rPr lang="en-US" altLang="zh-TW" dirty="0" smtClean="0"/>
                        <a:t>&gt;</a:t>
                      </a:r>
                    </a:p>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：配對碼</a:t>
                      </a:r>
                      <a:endParaRPr lang="en-US" altLang="zh-TW" dirty="0" smtClean="0"/>
                    </a:p>
                  </a:txBody>
                  <a:tcPr marL="68580" marR="6858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301360232"/>
              </p:ext>
            </p:extLst>
          </p:nvPr>
        </p:nvGraphicFramePr>
        <p:xfrm>
          <a:off x="1760483" y="5762137"/>
          <a:ext cx="6096000" cy="675640"/>
        </p:xfrm>
        <a:graphic>
          <a:graphicData uri="http://schemas.openxmlformats.org/drawingml/2006/table">
            <a:tbl>
              <a:tblPr firstRow="1" bandRow="1">
                <a:tableStyleId>{5C22544A-7EE6-4342-B048-85BDC9FD1C3A}</a:tableStyleId>
              </a:tblPr>
              <a:tblGrid>
                <a:gridCol w="2032000"/>
                <a:gridCol w="2032000"/>
                <a:gridCol w="2032000"/>
              </a:tblGrid>
              <a:tr h="255461">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AT+PSWD=&lt;</a:t>
                      </a:r>
                      <a:r>
                        <a:rPr lang="en-US" altLang="zh-TW" dirty="0" err="1" smtClean="0"/>
                        <a:t>Param</a:t>
                      </a:r>
                      <a:r>
                        <a:rPr lang="en-US" altLang="zh-TW" dirty="0" smtClean="0"/>
                        <a:t>&gt;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l"/>
                      <a:r>
                        <a:rPr lang="en-US" altLang="zh-TW" dirty="0" smtClean="0"/>
                        <a:t>&lt;</a:t>
                      </a:r>
                      <a:r>
                        <a:rPr lang="en-US" altLang="zh-TW" dirty="0" err="1" smtClean="0"/>
                        <a:t>Param</a:t>
                      </a:r>
                      <a:r>
                        <a:rPr lang="en-US" altLang="zh-TW" dirty="0" smtClean="0"/>
                        <a:t>&gt;</a:t>
                      </a:r>
                      <a:r>
                        <a:rPr lang="zh-TW" altLang="en-US" dirty="0" smtClean="0"/>
                        <a:t>：配對碼</a:t>
                      </a:r>
                      <a:endParaRPr lang="en-US" altLang="zh-TW" dirty="0" smtClean="0"/>
                    </a:p>
                  </a:txBody>
                  <a:tcPr marL="68580" marR="68580"/>
                </a:tc>
              </a:tr>
            </a:tbl>
          </a:graphicData>
        </a:graphic>
      </p:graphicFrame>
      <p:sp>
        <p:nvSpPr>
          <p:cNvPr id="10"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5083141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設</a:t>
            </a:r>
            <a:r>
              <a:rPr lang="zh-TW" altLang="en-US" dirty="0"/>
              <a:t>定</a:t>
            </a:r>
            <a:r>
              <a:rPr lang="zh-TW" altLang="en-US" dirty="0" smtClean="0"/>
              <a:t>藍牙連接模式</a:t>
            </a:r>
            <a:endParaRPr lang="en-US" altLang="zh-TW" dirty="0" smtClean="0"/>
          </a:p>
          <a:p>
            <a:pPr marL="514350" indent="-457200"/>
            <a:endParaRPr lang="en-US" altLang="zh-TW" dirty="0"/>
          </a:p>
          <a:p>
            <a:pPr marL="57150" indent="0">
              <a:buNone/>
            </a:pPr>
            <a:endParaRPr lang="en-US" altLang="zh-TW" dirty="0"/>
          </a:p>
          <a:p>
            <a:pPr marL="514350" indent="-457200"/>
            <a:endParaRPr lang="en-US" altLang="zh-TW" dirty="0" smtClean="0"/>
          </a:p>
          <a:p>
            <a:pPr marL="514350" indent="-457200"/>
            <a:r>
              <a:rPr lang="zh-TW" altLang="en-US" dirty="0"/>
              <a:t>查詢藍牙連接</a:t>
            </a:r>
            <a:r>
              <a:rPr lang="zh-TW" altLang="en-US" dirty="0" smtClean="0"/>
              <a:t>模式</a:t>
            </a:r>
            <a:endParaRPr lang="en-US" altLang="zh-TW" dirty="0"/>
          </a:p>
          <a:p>
            <a:pPr marL="514350" indent="-457200"/>
            <a:endParaRPr lang="en-US" altLang="zh-TW" dirty="0" smtClean="0"/>
          </a:p>
          <a:p>
            <a:pPr marL="57150" indent="0">
              <a:buNone/>
            </a:pP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81</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4039490700"/>
              </p:ext>
            </p:extLst>
          </p:nvPr>
        </p:nvGraphicFramePr>
        <p:xfrm>
          <a:off x="1776248" y="1856535"/>
          <a:ext cx="6096000" cy="124968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AT+CMODE=&lt;</a:t>
                      </a:r>
                      <a:r>
                        <a:rPr lang="en-US" altLang="zh-TW" dirty="0" err="1" smtClean="0"/>
                        <a:t>Param</a:t>
                      </a:r>
                      <a:r>
                        <a:rPr lang="en-US" altLang="zh-TW" dirty="0" smtClean="0"/>
                        <a:t>&gt;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a:t>
                      </a:r>
                      <a:endParaRPr lang="en-US" altLang="zh-TW" dirty="0" smtClean="0"/>
                    </a:p>
                    <a:p>
                      <a:pPr algn="l"/>
                      <a:r>
                        <a:rPr lang="en-US" altLang="zh-TW" dirty="0" smtClean="0"/>
                        <a:t>0―</a:t>
                      </a:r>
                      <a:r>
                        <a:rPr lang="zh-TW" altLang="en-US" dirty="0" smtClean="0"/>
                        <a:t>指定連接</a:t>
                      </a:r>
                      <a:endParaRPr lang="en-US" altLang="zh-TW" dirty="0" smtClean="0"/>
                    </a:p>
                    <a:p>
                      <a:pPr algn="l"/>
                      <a:r>
                        <a:rPr lang="en-US" altLang="zh-TW" dirty="0" smtClean="0"/>
                        <a:t>1―</a:t>
                      </a:r>
                      <a:r>
                        <a:rPr lang="zh-TW" altLang="en-US" dirty="0" smtClean="0"/>
                        <a:t>任意連接</a:t>
                      </a:r>
                      <a:endParaRPr lang="en-US" altLang="zh-TW" dirty="0" smtClean="0"/>
                    </a:p>
                    <a:p>
                      <a:pPr algn="l"/>
                      <a:r>
                        <a:rPr lang="en-US" altLang="zh-TW" dirty="0" smtClean="0"/>
                        <a:t>2―Slave-Loop</a:t>
                      </a:r>
                      <a:endParaRPr lang="zh-TW" altLang="en-US" dirty="0"/>
                    </a:p>
                  </a:txBody>
                  <a:tcPr marL="68580" marR="68580"/>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151368503"/>
              </p:ext>
            </p:extLst>
          </p:nvPr>
        </p:nvGraphicFramePr>
        <p:xfrm>
          <a:off x="1796030" y="4133088"/>
          <a:ext cx="6096000" cy="124968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AT+CMODE?</a:t>
                      </a:r>
                      <a:endParaRPr lang="zh-TW" altLang="en-US" dirty="0"/>
                    </a:p>
                  </a:txBody>
                  <a:tcPr marL="68580" marR="68580"/>
                </a:tc>
                <a:tc>
                  <a:txBody>
                    <a:bodyPr/>
                    <a:lstStyle/>
                    <a:p>
                      <a:pPr algn="ctr"/>
                      <a:r>
                        <a:rPr lang="en-US" altLang="zh-TW" dirty="0" smtClean="0"/>
                        <a:t>+CMODE:&lt;</a:t>
                      </a:r>
                      <a:r>
                        <a:rPr lang="en-US" altLang="zh-TW" dirty="0" err="1" smtClean="0"/>
                        <a:t>Param</a:t>
                      </a:r>
                      <a:r>
                        <a:rPr lang="en-US" altLang="zh-TW" dirty="0" smtClean="0"/>
                        <a:t>&gt;</a:t>
                      </a:r>
                    </a:p>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a:t>
                      </a:r>
                      <a:endParaRPr lang="en-US" altLang="zh-TW" dirty="0" smtClean="0"/>
                    </a:p>
                    <a:p>
                      <a:pPr algn="l"/>
                      <a:r>
                        <a:rPr lang="en-US" altLang="zh-TW" dirty="0" smtClean="0"/>
                        <a:t>0―</a:t>
                      </a:r>
                      <a:r>
                        <a:rPr lang="zh-TW" altLang="en-US" dirty="0" smtClean="0"/>
                        <a:t>指定連接</a:t>
                      </a:r>
                      <a:endParaRPr lang="en-US" altLang="zh-TW" dirty="0" smtClean="0"/>
                    </a:p>
                    <a:p>
                      <a:pPr algn="l"/>
                      <a:r>
                        <a:rPr lang="en-US" altLang="zh-TW" dirty="0" smtClean="0"/>
                        <a:t>1―</a:t>
                      </a:r>
                      <a:r>
                        <a:rPr lang="zh-TW" altLang="en-US" dirty="0" smtClean="0"/>
                        <a:t>任意連接</a:t>
                      </a:r>
                      <a:endParaRPr lang="en-US" altLang="zh-TW" dirty="0" smtClean="0"/>
                    </a:p>
                    <a:p>
                      <a:pPr algn="l"/>
                      <a:r>
                        <a:rPr lang="en-US" altLang="zh-TW" dirty="0" smtClean="0"/>
                        <a:t>2―Slave-Loop</a:t>
                      </a:r>
                      <a:endParaRPr lang="zh-TW" altLang="en-US" dirty="0"/>
                    </a:p>
                  </a:txBody>
                  <a:tcPr marL="68580" marR="68580"/>
                </a:tc>
              </a:tr>
            </a:tbl>
          </a:graphicData>
        </a:graphic>
      </p:graphicFrame>
      <p:sp>
        <p:nvSpPr>
          <p:cNvPr id="11"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33942170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設定綁定藍牙連接地址</a:t>
            </a:r>
            <a:endParaRPr lang="en-US" altLang="zh-TW" dirty="0" smtClean="0"/>
          </a:p>
          <a:p>
            <a:pPr marL="514350" indent="-457200"/>
            <a:endParaRPr lang="en-US" altLang="zh-TW" dirty="0"/>
          </a:p>
          <a:p>
            <a:pPr marL="57150" indent="0">
              <a:buNone/>
            </a:pPr>
            <a:endParaRPr lang="en-US" altLang="zh-TW" dirty="0" smtClean="0"/>
          </a:p>
          <a:p>
            <a:pPr marL="514350" indent="-457200"/>
            <a:r>
              <a:rPr lang="zh-TW" altLang="en-US" dirty="0" smtClean="0"/>
              <a:t>查詢</a:t>
            </a:r>
            <a:r>
              <a:rPr lang="zh-TW" altLang="en-US" dirty="0"/>
              <a:t>綁定藍牙連接地址</a:t>
            </a:r>
            <a:endParaRPr lang="en-US" altLang="zh-TW" dirty="0" smtClean="0"/>
          </a:p>
          <a:p>
            <a:pPr marL="57150" indent="0">
              <a:buNone/>
            </a:pP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82</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3049127276"/>
              </p:ext>
            </p:extLst>
          </p:nvPr>
        </p:nvGraphicFramePr>
        <p:xfrm>
          <a:off x="1776248" y="1856535"/>
          <a:ext cx="6096000" cy="82296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AT+BIND=&lt;</a:t>
                      </a:r>
                      <a:r>
                        <a:rPr lang="en-US" altLang="zh-TW" dirty="0" err="1" smtClean="0"/>
                        <a:t>Param</a:t>
                      </a:r>
                      <a:r>
                        <a:rPr lang="en-US" altLang="zh-TW" dirty="0" smtClean="0"/>
                        <a:t>&gt;</a:t>
                      </a:r>
                      <a:endParaRPr lang="zh-TW" altLang="en-US" dirty="0"/>
                    </a:p>
                  </a:txBody>
                  <a:tcPr marL="68580" marR="68580"/>
                </a:tc>
                <a:tc>
                  <a:txBody>
                    <a:bodyPr/>
                    <a:lstStyle/>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a:t>
                      </a:r>
                      <a:endParaRPr lang="en-US" altLang="zh-TW" dirty="0" smtClean="0"/>
                    </a:p>
                    <a:p>
                      <a:pPr algn="l"/>
                      <a:r>
                        <a:rPr lang="en-US" altLang="zh-TW" dirty="0" smtClean="0"/>
                        <a:t>XXXX,XX,XXXXX</a:t>
                      </a:r>
                      <a:endParaRPr lang="zh-TW" altLang="en-US" dirty="0"/>
                    </a:p>
                  </a:txBody>
                  <a:tcPr marL="68580" marR="68580"/>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929826334"/>
              </p:ext>
            </p:extLst>
          </p:nvPr>
        </p:nvGraphicFramePr>
        <p:xfrm>
          <a:off x="1796030" y="3563739"/>
          <a:ext cx="6096000" cy="82296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AT+BIND?</a:t>
                      </a:r>
                      <a:endParaRPr lang="zh-TW" altLang="en-US" dirty="0"/>
                    </a:p>
                  </a:txBody>
                  <a:tcPr marL="68580" marR="68580"/>
                </a:tc>
                <a:tc>
                  <a:txBody>
                    <a:bodyPr/>
                    <a:lstStyle/>
                    <a:p>
                      <a:pPr algn="ctr"/>
                      <a:r>
                        <a:rPr lang="en-US" altLang="zh-TW" dirty="0" smtClean="0"/>
                        <a:t>+BIND:&lt;</a:t>
                      </a:r>
                      <a:r>
                        <a:rPr lang="en-US" altLang="zh-TW" dirty="0" err="1" smtClean="0"/>
                        <a:t>Param</a:t>
                      </a:r>
                      <a:r>
                        <a:rPr lang="en-US" altLang="zh-TW" dirty="0" smtClean="0"/>
                        <a:t>&gt;</a:t>
                      </a:r>
                    </a:p>
                    <a:p>
                      <a:pPr algn="ctr"/>
                      <a:r>
                        <a:rPr lang="en-US" altLang="zh-TW" dirty="0" smtClean="0"/>
                        <a:t>OK</a:t>
                      </a:r>
                      <a:endParaRPr lang="zh-TW" altLang="en-US" dirty="0"/>
                    </a:p>
                  </a:txBody>
                  <a:tcPr marL="68580" marR="68580"/>
                </a:tc>
                <a:tc>
                  <a:txBody>
                    <a:bodyPr/>
                    <a:lstStyle/>
                    <a:p>
                      <a:pPr algn="l"/>
                      <a:r>
                        <a:rPr lang="en-US" altLang="zh-TW" dirty="0" err="1" smtClean="0"/>
                        <a:t>Param</a:t>
                      </a:r>
                      <a:r>
                        <a:rPr lang="zh-TW" altLang="en-US" dirty="0" smtClean="0"/>
                        <a:t>：</a:t>
                      </a:r>
                      <a:endParaRPr lang="en-US" altLang="zh-TW" dirty="0" smtClean="0"/>
                    </a:p>
                    <a:p>
                      <a:pPr algn="l"/>
                      <a:r>
                        <a:rPr lang="en-US" altLang="zh-TW" dirty="0" smtClean="0"/>
                        <a:t>XXXX:XX:XXXXX</a:t>
                      </a:r>
                      <a:endParaRPr lang="zh-TW" altLang="en-US" dirty="0"/>
                    </a:p>
                  </a:txBody>
                  <a:tcPr marL="68580" marR="68580"/>
                </a:tc>
              </a:tr>
            </a:tbl>
          </a:graphicData>
        </a:graphic>
      </p:graphicFrame>
      <p:sp>
        <p:nvSpPr>
          <p:cNvPr id="9"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21752445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a:t>查詢</a:t>
            </a:r>
            <a:r>
              <a:rPr lang="zh-TW" altLang="en-US" dirty="0" smtClean="0"/>
              <a:t>藍芽模組</a:t>
            </a:r>
            <a:r>
              <a:rPr lang="en-US" altLang="zh-TW" dirty="0" smtClean="0"/>
              <a:t>UART</a:t>
            </a:r>
            <a:r>
              <a:rPr lang="zh-TW" altLang="en-US" dirty="0" smtClean="0"/>
              <a:t>參數</a:t>
            </a: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83</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2423854032"/>
              </p:ext>
            </p:extLst>
          </p:nvPr>
        </p:nvGraphicFramePr>
        <p:xfrm>
          <a:off x="1776248" y="1856535"/>
          <a:ext cx="6095999" cy="3810000"/>
        </p:xfrm>
        <a:graphic>
          <a:graphicData uri="http://schemas.openxmlformats.org/drawingml/2006/table">
            <a:tbl>
              <a:tblPr firstRow="1" bandRow="1">
                <a:tableStyleId>{5C22544A-7EE6-4342-B048-85BDC9FD1C3A}</a:tableStyleId>
              </a:tblPr>
              <a:tblGrid>
                <a:gridCol w="1361090"/>
                <a:gridCol w="2702909"/>
                <a:gridCol w="2032000"/>
              </a:tblGrid>
              <a:tr h="0">
                <a:tc>
                  <a:txBody>
                    <a:bodyPr/>
                    <a:lstStyle/>
                    <a:p>
                      <a:pPr algn="ctr"/>
                      <a:r>
                        <a:rPr lang="zh-TW" altLang="en-US" dirty="0" smtClean="0"/>
                        <a:t>指令</a:t>
                      </a:r>
                      <a:endParaRPr lang="zh-TW" altLang="en-US" dirty="0"/>
                    </a:p>
                  </a:txBody>
                  <a:tcPr marL="68580" marR="68580"/>
                </a:tc>
                <a:tc>
                  <a:txBody>
                    <a:bodyPr/>
                    <a:lstStyle/>
                    <a:p>
                      <a:pPr algn="ctr"/>
                      <a:r>
                        <a:rPr lang="zh-TW" altLang="en-US" dirty="0" smtClean="0"/>
                        <a:t>回應內容</a:t>
                      </a:r>
                      <a:endParaRPr lang="zh-TW" altLang="en-US" dirty="0"/>
                    </a:p>
                  </a:txBody>
                  <a:tcPr marL="68580" marR="68580"/>
                </a:tc>
                <a:tc>
                  <a:txBody>
                    <a:bodyPr/>
                    <a:lstStyle/>
                    <a:p>
                      <a:pPr algn="ctr"/>
                      <a:r>
                        <a:rPr lang="zh-TW" altLang="en-US" dirty="0" smtClean="0"/>
                        <a:t>參數</a:t>
                      </a:r>
                      <a:endParaRPr lang="zh-TW" altLang="en-US" dirty="0"/>
                    </a:p>
                  </a:txBody>
                  <a:tcPr marL="68580" marR="68580"/>
                </a:tc>
              </a:tr>
              <a:tr h="370840">
                <a:tc>
                  <a:txBody>
                    <a:bodyPr/>
                    <a:lstStyle/>
                    <a:p>
                      <a:pPr algn="ctr"/>
                      <a:r>
                        <a:rPr lang="en-US" altLang="zh-TW" dirty="0" smtClean="0"/>
                        <a:t>AT+UART?</a:t>
                      </a:r>
                      <a:endParaRPr lang="zh-TW" altLang="en-US" dirty="0"/>
                    </a:p>
                  </a:txBody>
                  <a:tcPr marL="68580" marR="68580"/>
                </a:tc>
                <a:tc>
                  <a:txBody>
                    <a:bodyPr/>
                    <a:lstStyle/>
                    <a:p>
                      <a:pPr algn="l"/>
                      <a:r>
                        <a:rPr lang="en-US" altLang="zh-TW" dirty="0" smtClean="0"/>
                        <a:t>+UART=&lt;Param1&gt;,&lt;Param2&gt;,</a:t>
                      </a:r>
                    </a:p>
                    <a:p>
                      <a:pPr algn="l"/>
                      <a:r>
                        <a:rPr lang="en-US" altLang="zh-TW" dirty="0" smtClean="0"/>
                        <a:t>&lt;Param3&gt;</a:t>
                      </a:r>
                    </a:p>
                    <a:p>
                      <a:pPr algn="l"/>
                      <a:r>
                        <a:rPr lang="en-US" altLang="zh-TW" dirty="0" smtClean="0"/>
                        <a:t>OK</a:t>
                      </a:r>
                      <a:endParaRPr lang="zh-TW" altLang="en-US" dirty="0"/>
                    </a:p>
                  </a:txBody>
                  <a:tcPr marL="68580" marR="68580"/>
                </a:tc>
                <a:tc>
                  <a:txBody>
                    <a:bodyPr/>
                    <a:lstStyle/>
                    <a:p>
                      <a:pPr algn="l"/>
                      <a:r>
                        <a:rPr lang="en-US" altLang="zh-TW" dirty="0" smtClean="0"/>
                        <a:t>Param1</a:t>
                      </a:r>
                      <a:r>
                        <a:rPr lang="zh-TW" altLang="en-US" dirty="0" smtClean="0"/>
                        <a:t>：</a:t>
                      </a:r>
                      <a:r>
                        <a:rPr lang="en-US" altLang="zh-TW" dirty="0" err="1" smtClean="0"/>
                        <a:t>BaudRate</a:t>
                      </a:r>
                      <a:endParaRPr lang="en-US" altLang="zh-TW" dirty="0" smtClean="0"/>
                    </a:p>
                    <a:p>
                      <a:pPr algn="l"/>
                      <a:r>
                        <a:rPr lang="en-US" altLang="zh-TW" dirty="0" smtClean="0"/>
                        <a:t>4800</a:t>
                      </a:r>
                    </a:p>
                    <a:p>
                      <a:pPr algn="l"/>
                      <a:r>
                        <a:rPr lang="en-US" altLang="zh-TW" dirty="0" smtClean="0"/>
                        <a:t>9600</a:t>
                      </a:r>
                    </a:p>
                    <a:p>
                      <a:pPr algn="l"/>
                      <a:r>
                        <a:rPr lang="en-US" altLang="zh-TW" dirty="0" smtClean="0"/>
                        <a:t>19200</a:t>
                      </a:r>
                    </a:p>
                    <a:p>
                      <a:pPr algn="l"/>
                      <a:r>
                        <a:rPr lang="en-US" altLang="zh-TW" dirty="0" smtClean="0"/>
                        <a:t>38400</a:t>
                      </a:r>
                    </a:p>
                    <a:p>
                      <a:pPr algn="l"/>
                      <a:r>
                        <a:rPr lang="en-US" altLang="zh-TW" dirty="0" smtClean="0"/>
                        <a:t>57600</a:t>
                      </a:r>
                    </a:p>
                    <a:p>
                      <a:pPr algn="l"/>
                      <a:r>
                        <a:rPr lang="en-US" altLang="zh-TW" dirty="0" smtClean="0"/>
                        <a:t>115200</a:t>
                      </a:r>
                    </a:p>
                    <a:p>
                      <a:pPr algn="l"/>
                      <a:r>
                        <a:rPr lang="en-US" altLang="zh-TW" dirty="0" smtClean="0"/>
                        <a:t>230400</a:t>
                      </a:r>
                    </a:p>
                    <a:p>
                      <a:pPr algn="l"/>
                      <a:r>
                        <a:rPr lang="en-US" altLang="zh-TW" dirty="0" smtClean="0"/>
                        <a:t>460800</a:t>
                      </a:r>
                    </a:p>
                    <a:p>
                      <a:pPr algn="l"/>
                      <a:r>
                        <a:rPr lang="en-US" altLang="zh-TW" dirty="0" smtClean="0"/>
                        <a:t>921600</a:t>
                      </a:r>
                    </a:p>
                    <a:p>
                      <a:pPr algn="l"/>
                      <a:r>
                        <a:rPr lang="en-US" altLang="zh-TW" dirty="0" smtClean="0"/>
                        <a:t>1382400</a:t>
                      </a:r>
                    </a:p>
                    <a:p>
                      <a:pPr algn="l"/>
                      <a:r>
                        <a:rPr lang="en-US" altLang="zh-TW" dirty="0" smtClean="0"/>
                        <a:t>Para2 : Stop bit</a:t>
                      </a:r>
                    </a:p>
                    <a:p>
                      <a:pPr algn="l"/>
                      <a:r>
                        <a:rPr lang="en-US" altLang="zh-TW" dirty="0" smtClean="0"/>
                        <a:t>0 ―1 bit</a:t>
                      </a:r>
                    </a:p>
                    <a:p>
                      <a:pPr algn="l"/>
                      <a:r>
                        <a:rPr lang="en-US" altLang="zh-TW" dirty="0" smtClean="0"/>
                        <a:t>1 ―2 bit</a:t>
                      </a:r>
                    </a:p>
                    <a:p>
                      <a:pPr algn="l"/>
                      <a:r>
                        <a:rPr lang="en-US" altLang="zh-TW" dirty="0" smtClean="0"/>
                        <a:t>Param3: Error Check</a:t>
                      </a:r>
                    </a:p>
                    <a:p>
                      <a:pPr algn="l"/>
                      <a:r>
                        <a:rPr lang="en-US" altLang="zh-TW" dirty="0" smtClean="0"/>
                        <a:t>0― None;</a:t>
                      </a:r>
                      <a:r>
                        <a:rPr lang="en-US" altLang="zh-TW" baseline="0" dirty="0" smtClean="0"/>
                        <a:t> 1</a:t>
                      </a:r>
                      <a:r>
                        <a:rPr lang="en-US" altLang="zh-TW" dirty="0" smtClean="0"/>
                        <a:t>―Odd</a:t>
                      </a:r>
                    </a:p>
                  </a:txBody>
                  <a:tcPr marL="68580" marR="68580"/>
                </a:tc>
              </a:tr>
            </a:tbl>
          </a:graphicData>
        </a:graphic>
      </p:graphicFrame>
      <p:sp>
        <p:nvSpPr>
          <p:cNvPr id="8"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41646136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AT command </a:t>
            </a:r>
            <a:r>
              <a:rPr lang="zh-TW" altLang="en-US" dirty="0"/>
              <a:t>常用設定總整理</a:t>
            </a:r>
          </a:p>
        </p:txBody>
      </p:sp>
      <p:sp>
        <p:nvSpPr>
          <p:cNvPr id="3" name="內容版面配置區 2"/>
          <p:cNvSpPr>
            <a:spLocks noGrp="1"/>
          </p:cNvSpPr>
          <p:nvPr>
            <p:ph idx="4294967295"/>
          </p:nvPr>
        </p:nvSpPr>
        <p:spPr>
          <a:xfrm>
            <a:off x="1385686" y="1306285"/>
            <a:ext cx="7242773" cy="5194548"/>
          </a:xfrm>
          <a:prstGeom prst="rect">
            <a:avLst/>
          </a:prstGeom>
        </p:spPr>
        <p:txBody>
          <a:bodyPr>
            <a:normAutofit/>
          </a:bodyPr>
          <a:lstStyle/>
          <a:p>
            <a:pPr marL="514350" indent="-457200"/>
            <a:r>
              <a:rPr lang="zh-TW" altLang="en-US" dirty="0" smtClean="0"/>
              <a:t>錯誤回應資訊</a:t>
            </a:r>
            <a:endParaRPr lang="en-US" altLang="zh-TW" dirty="0" smtClean="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84</a:t>
            </a:fld>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2526704155"/>
              </p:ext>
            </p:extLst>
          </p:nvPr>
        </p:nvGraphicFramePr>
        <p:xfrm>
          <a:off x="1776248" y="1780453"/>
          <a:ext cx="6096000" cy="3352800"/>
        </p:xfrm>
        <a:graphic>
          <a:graphicData uri="http://schemas.openxmlformats.org/drawingml/2006/table">
            <a:tbl>
              <a:tblPr firstRow="1" bandRow="1">
                <a:tableStyleId>{5C22544A-7EE6-4342-B048-85BDC9FD1C3A}</a:tableStyleId>
              </a:tblPr>
              <a:tblGrid>
                <a:gridCol w="2779987"/>
                <a:gridCol w="3316013"/>
              </a:tblGrid>
              <a:tr h="0">
                <a:tc>
                  <a:txBody>
                    <a:bodyPr/>
                    <a:lstStyle/>
                    <a:p>
                      <a:pPr algn="ctr"/>
                      <a:r>
                        <a:rPr lang="en-US" altLang="zh-TW" dirty="0" smtClean="0"/>
                        <a:t>Error(16</a:t>
                      </a:r>
                      <a:r>
                        <a:rPr lang="zh-TW" altLang="en-US" dirty="0" smtClean="0"/>
                        <a:t>進位值</a:t>
                      </a:r>
                      <a:r>
                        <a:rPr lang="en-US" altLang="zh-TW" dirty="0" smtClean="0"/>
                        <a:t>)</a:t>
                      </a:r>
                      <a:endParaRPr lang="zh-TW" altLang="en-US" dirty="0"/>
                    </a:p>
                  </a:txBody>
                  <a:tcPr marL="68580" marR="68580"/>
                </a:tc>
                <a:tc>
                  <a:txBody>
                    <a:bodyPr/>
                    <a:lstStyle/>
                    <a:p>
                      <a:pPr algn="ctr"/>
                      <a:r>
                        <a:rPr lang="zh-TW" altLang="en-US" dirty="0" smtClean="0"/>
                        <a:t>註釋</a:t>
                      </a:r>
                      <a:endParaRPr lang="zh-TW" altLang="en-US" dirty="0"/>
                    </a:p>
                  </a:txBody>
                  <a:tcPr marL="68580" marR="68580"/>
                </a:tc>
              </a:tr>
              <a:tr h="289677">
                <a:tc>
                  <a:txBody>
                    <a:bodyPr/>
                    <a:lstStyle/>
                    <a:p>
                      <a:pPr algn="ctr"/>
                      <a:r>
                        <a:rPr lang="en-US" altLang="zh-TW" dirty="0" smtClean="0"/>
                        <a:t>0</a:t>
                      </a:r>
                      <a:endParaRPr lang="zh-TW" altLang="en-US" dirty="0"/>
                    </a:p>
                  </a:txBody>
                  <a:tcPr marL="68580" marR="68580"/>
                </a:tc>
                <a:tc>
                  <a:txBody>
                    <a:bodyPr/>
                    <a:lstStyle/>
                    <a:p>
                      <a:pPr algn="ctr"/>
                      <a:r>
                        <a:rPr lang="en-US" altLang="zh-TW" dirty="0" smtClean="0"/>
                        <a:t>AT</a:t>
                      </a:r>
                      <a:r>
                        <a:rPr lang="zh-TW" altLang="en-US" dirty="0" smtClean="0"/>
                        <a:t>命令錯誤</a:t>
                      </a:r>
                      <a:endParaRPr lang="en-US" altLang="zh-TW" dirty="0" smtClean="0"/>
                    </a:p>
                  </a:txBody>
                  <a:tcPr marL="68580" marR="68580"/>
                </a:tc>
              </a:tr>
              <a:tr h="289677">
                <a:tc>
                  <a:txBody>
                    <a:bodyPr/>
                    <a:lstStyle/>
                    <a:p>
                      <a:pPr algn="ctr"/>
                      <a:r>
                        <a:rPr lang="en-US" altLang="zh-TW" dirty="0" smtClean="0"/>
                        <a:t>1</a:t>
                      </a:r>
                      <a:endParaRPr lang="zh-TW" altLang="en-US" dirty="0"/>
                    </a:p>
                  </a:txBody>
                  <a:tcPr marL="68580" marR="68580"/>
                </a:tc>
                <a:tc>
                  <a:txBody>
                    <a:bodyPr/>
                    <a:lstStyle/>
                    <a:p>
                      <a:pPr algn="ctr"/>
                      <a:r>
                        <a:rPr lang="zh-TW" altLang="en-US" dirty="0" smtClean="0"/>
                        <a:t>指令結果微默認值</a:t>
                      </a:r>
                      <a:endParaRPr lang="en-US" altLang="zh-TW" dirty="0" smtClean="0"/>
                    </a:p>
                  </a:txBody>
                  <a:tcPr marL="68580" marR="68580"/>
                </a:tc>
              </a:tr>
              <a:tr h="289677">
                <a:tc>
                  <a:txBody>
                    <a:bodyPr/>
                    <a:lstStyle/>
                    <a:p>
                      <a:pPr algn="ctr"/>
                      <a:r>
                        <a:rPr lang="en-US" altLang="zh-TW" dirty="0" smtClean="0"/>
                        <a:t>2</a:t>
                      </a:r>
                      <a:endParaRPr lang="zh-TW" altLang="en-US" dirty="0"/>
                    </a:p>
                  </a:txBody>
                  <a:tcPr marL="68580" marR="68580"/>
                </a:tc>
                <a:tc>
                  <a:txBody>
                    <a:bodyPr/>
                    <a:lstStyle/>
                    <a:p>
                      <a:pPr algn="ctr"/>
                      <a:r>
                        <a:rPr lang="en-US" altLang="zh-TW" dirty="0" smtClean="0"/>
                        <a:t>PSKEY</a:t>
                      </a:r>
                      <a:r>
                        <a:rPr lang="zh-TW" altLang="en-US" dirty="0" smtClean="0"/>
                        <a:t>寫入錯誤</a:t>
                      </a:r>
                      <a:endParaRPr lang="en-US" altLang="zh-TW" dirty="0" smtClean="0"/>
                    </a:p>
                  </a:txBody>
                  <a:tcPr marL="68580" marR="68580"/>
                </a:tc>
              </a:tr>
              <a:tr h="289677">
                <a:tc>
                  <a:txBody>
                    <a:bodyPr/>
                    <a:lstStyle/>
                    <a:p>
                      <a:pPr algn="ctr"/>
                      <a:r>
                        <a:rPr lang="en-US" altLang="zh-TW" dirty="0" smtClean="0"/>
                        <a:t>3</a:t>
                      </a:r>
                      <a:endParaRPr lang="zh-TW" altLang="en-US" dirty="0"/>
                    </a:p>
                  </a:txBody>
                  <a:tcPr marL="68580" marR="68580"/>
                </a:tc>
                <a:tc>
                  <a:txBody>
                    <a:bodyPr/>
                    <a:lstStyle/>
                    <a:p>
                      <a:pPr algn="ctr"/>
                      <a:r>
                        <a:rPr lang="zh-TW" altLang="en-US" dirty="0" smtClean="0"/>
                        <a:t>設備名稱太長</a:t>
                      </a:r>
                      <a:r>
                        <a:rPr lang="en-US" altLang="zh-TW" dirty="0" smtClean="0"/>
                        <a:t>(</a:t>
                      </a:r>
                      <a:r>
                        <a:rPr lang="zh-TW" altLang="en-US" dirty="0" smtClean="0"/>
                        <a:t>超過</a:t>
                      </a:r>
                      <a:r>
                        <a:rPr lang="en-US" altLang="zh-TW" dirty="0" smtClean="0"/>
                        <a:t>32</a:t>
                      </a:r>
                      <a:r>
                        <a:rPr lang="zh-TW" altLang="en-US" dirty="0" smtClean="0"/>
                        <a:t> </a:t>
                      </a:r>
                      <a:r>
                        <a:rPr lang="en-US" altLang="zh-TW" dirty="0" smtClean="0"/>
                        <a:t>Word)</a:t>
                      </a:r>
                    </a:p>
                  </a:txBody>
                  <a:tcPr marL="68580" marR="68580"/>
                </a:tc>
              </a:tr>
              <a:tr h="289677">
                <a:tc>
                  <a:txBody>
                    <a:bodyPr/>
                    <a:lstStyle/>
                    <a:p>
                      <a:pPr algn="ctr"/>
                      <a:r>
                        <a:rPr lang="en-US" altLang="zh-TW" dirty="0" smtClean="0"/>
                        <a:t>4</a:t>
                      </a:r>
                      <a:endParaRPr lang="zh-TW" altLang="en-US" dirty="0"/>
                    </a:p>
                  </a:txBody>
                  <a:tcPr marL="68580" marR="68580"/>
                </a:tc>
                <a:tc>
                  <a:txBody>
                    <a:bodyPr/>
                    <a:lstStyle/>
                    <a:p>
                      <a:pPr algn="ctr"/>
                      <a:r>
                        <a:rPr lang="zh-TW" altLang="en-US" dirty="0" smtClean="0"/>
                        <a:t>設備名稱長度為</a:t>
                      </a:r>
                      <a:r>
                        <a:rPr lang="en-US" altLang="zh-TW" dirty="0" smtClean="0"/>
                        <a:t>0</a:t>
                      </a:r>
                    </a:p>
                  </a:txBody>
                  <a:tcPr marL="68580" marR="68580"/>
                </a:tc>
              </a:tr>
              <a:tr h="289677">
                <a:tc>
                  <a:txBody>
                    <a:bodyPr/>
                    <a:lstStyle/>
                    <a:p>
                      <a:pPr algn="ctr"/>
                      <a:r>
                        <a:rPr lang="en-US" altLang="zh-TW" dirty="0" smtClean="0"/>
                        <a:t>5</a:t>
                      </a:r>
                      <a:endParaRPr lang="zh-TW" altLang="en-US" dirty="0"/>
                    </a:p>
                  </a:txBody>
                  <a:tcPr marL="68580" marR="68580"/>
                </a:tc>
                <a:tc>
                  <a:txBody>
                    <a:bodyPr/>
                    <a:lstStyle/>
                    <a:p>
                      <a:pPr algn="ctr"/>
                      <a:r>
                        <a:rPr lang="zh-TW" altLang="en-US" dirty="0" smtClean="0"/>
                        <a:t>藍芽地址 </a:t>
                      </a:r>
                      <a:r>
                        <a:rPr lang="en-US" altLang="zh-TW" dirty="0" smtClean="0"/>
                        <a:t>NAP</a:t>
                      </a:r>
                      <a:r>
                        <a:rPr lang="zh-TW" altLang="en-US" dirty="0" smtClean="0"/>
                        <a:t>過長</a:t>
                      </a:r>
                      <a:endParaRPr lang="en-US" altLang="zh-TW" dirty="0" smtClean="0"/>
                    </a:p>
                  </a:txBody>
                  <a:tcPr marL="68580" marR="68580"/>
                </a:tc>
              </a:tr>
              <a:tr h="289677">
                <a:tc>
                  <a:txBody>
                    <a:bodyPr/>
                    <a:lstStyle/>
                    <a:p>
                      <a:pPr algn="ctr"/>
                      <a:r>
                        <a:rPr lang="en-US" altLang="zh-TW" dirty="0" smtClean="0"/>
                        <a:t>6</a:t>
                      </a:r>
                      <a:endParaRPr lang="zh-TW" altLang="en-US" dirty="0"/>
                    </a:p>
                  </a:txBody>
                  <a:tcPr marL="68580" marR="6858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t>藍芽地址 </a:t>
                      </a:r>
                      <a:r>
                        <a:rPr lang="en-US" altLang="zh-TW" dirty="0" smtClean="0"/>
                        <a:t>UAP</a:t>
                      </a:r>
                      <a:r>
                        <a:rPr lang="zh-TW" altLang="en-US" dirty="0" smtClean="0"/>
                        <a:t>過長</a:t>
                      </a:r>
                      <a:endParaRPr lang="en-US" altLang="zh-TW" dirty="0" smtClean="0"/>
                    </a:p>
                  </a:txBody>
                  <a:tcPr marL="68580" marR="68580"/>
                </a:tc>
              </a:tr>
              <a:tr h="289677">
                <a:tc>
                  <a:txBody>
                    <a:bodyPr/>
                    <a:lstStyle/>
                    <a:p>
                      <a:pPr algn="ctr"/>
                      <a:r>
                        <a:rPr lang="en-US" altLang="zh-TW" dirty="0" smtClean="0"/>
                        <a:t>7</a:t>
                      </a:r>
                      <a:endParaRPr lang="zh-TW" altLang="en-US" dirty="0"/>
                    </a:p>
                  </a:txBody>
                  <a:tcPr marL="68580" marR="6858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t>藍芽地址 </a:t>
                      </a:r>
                      <a:r>
                        <a:rPr lang="en-US" altLang="zh-TW" dirty="0" smtClean="0"/>
                        <a:t>LAP</a:t>
                      </a:r>
                      <a:r>
                        <a:rPr lang="zh-TW" altLang="en-US" dirty="0" smtClean="0"/>
                        <a:t>過長</a:t>
                      </a:r>
                      <a:endParaRPr lang="en-US" altLang="zh-TW" dirty="0" smtClean="0"/>
                    </a:p>
                  </a:txBody>
                  <a:tcPr marL="68580" marR="68580"/>
                </a:tc>
              </a:tr>
              <a:tr h="289677">
                <a:tc>
                  <a:txBody>
                    <a:bodyPr/>
                    <a:lstStyle/>
                    <a:p>
                      <a:pPr algn="ctr"/>
                      <a:r>
                        <a:rPr lang="en-US" altLang="zh-TW" dirty="0" smtClean="0"/>
                        <a:t>8</a:t>
                      </a:r>
                      <a:endParaRPr lang="zh-TW" altLang="en-US" dirty="0"/>
                    </a:p>
                  </a:txBody>
                  <a:tcPr marL="68580" marR="68580"/>
                </a:tc>
                <a:tc>
                  <a:txBody>
                    <a:bodyPr/>
                    <a:lstStyle/>
                    <a:p>
                      <a:pPr algn="ctr"/>
                      <a:r>
                        <a:rPr lang="en-US" altLang="zh-TW" dirty="0" smtClean="0"/>
                        <a:t>PIO</a:t>
                      </a:r>
                      <a:r>
                        <a:rPr lang="zh-TW" altLang="en-US" dirty="0" smtClean="0"/>
                        <a:t>序號長度為</a:t>
                      </a:r>
                      <a:r>
                        <a:rPr lang="en-US" altLang="zh-TW" dirty="0" smtClean="0"/>
                        <a:t>0</a:t>
                      </a:r>
                    </a:p>
                  </a:txBody>
                  <a:tcPr marL="68580" marR="68580"/>
                </a:tc>
              </a:tr>
              <a:tr h="289677">
                <a:tc>
                  <a:txBody>
                    <a:bodyPr/>
                    <a:lstStyle/>
                    <a:p>
                      <a:pPr algn="ctr"/>
                      <a:r>
                        <a:rPr lang="en-US" altLang="zh-TW" dirty="0" smtClean="0"/>
                        <a:t>9</a:t>
                      </a:r>
                      <a:endParaRPr lang="zh-TW" altLang="en-US" dirty="0"/>
                    </a:p>
                  </a:txBody>
                  <a:tcPr marL="68580" marR="68580"/>
                </a:tc>
                <a:tc>
                  <a:txBody>
                    <a:bodyPr/>
                    <a:lstStyle/>
                    <a:p>
                      <a:pPr algn="ctr"/>
                      <a:r>
                        <a:rPr lang="zh-TW" altLang="en-US" dirty="0" smtClean="0"/>
                        <a:t>無效的</a:t>
                      </a:r>
                      <a:r>
                        <a:rPr lang="en-US" altLang="zh-TW" dirty="0" smtClean="0"/>
                        <a:t>PIO</a:t>
                      </a:r>
                      <a:r>
                        <a:rPr lang="zh-TW" altLang="en-US" dirty="0" smtClean="0"/>
                        <a:t>序號</a:t>
                      </a:r>
                      <a:endParaRPr lang="en-US" altLang="zh-TW" dirty="0" smtClean="0"/>
                    </a:p>
                  </a:txBody>
                  <a:tcPr marL="68580" marR="68580"/>
                </a:tc>
              </a:tr>
            </a:tbl>
          </a:graphicData>
        </a:graphic>
      </p:graphicFrame>
      <p:sp>
        <p:nvSpPr>
          <p:cNvPr id="8" name="頁尾版面配置區 4"/>
          <p:cNvSpPr>
            <a:spLocks noGrp="1"/>
          </p:cNvSpPr>
          <p:nvPr>
            <p:ph type="ftr" sz="quarter" idx="11"/>
          </p:nvPr>
        </p:nvSpPr>
        <p:spPr>
          <a:xfrm>
            <a:off x="0" y="6400805"/>
            <a:ext cx="9144000" cy="479695"/>
          </a:xfrm>
        </p:spPr>
        <p:txBody>
          <a:bodyPr/>
          <a:lstStyle/>
          <a:p>
            <a:r>
              <a:rPr lang="zh-TW" altLang="en-US" sz="1600" b="1" dirty="0"/>
              <a:t>微處理器發展實驗室</a:t>
            </a:r>
            <a:endParaRPr lang="en-US" sz="1600" b="1" dirty="0"/>
          </a:p>
        </p:txBody>
      </p:sp>
    </p:spTree>
    <p:extLst>
      <p:ext uri="{BB962C8B-B14F-4D97-AF65-F5344CB8AC3E}">
        <p14:creationId xmlns:p14="http://schemas.microsoft.com/office/powerpoint/2010/main" val="861556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mtClean="0"/>
              <a:t>Android BluetoothChat</a:t>
            </a:r>
            <a:endParaRPr lang="zh-TW" altLang="en-US"/>
          </a:p>
        </p:txBody>
      </p:sp>
    </p:spTree>
    <p:extLst>
      <p:ext uri="{BB962C8B-B14F-4D97-AF65-F5344CB8AC3E}">
        <p14:creationId xmlns:p14="http://schemas.microsoft.com/office/powerpoint/2010/main" val="3770490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mtClean="0">
                <a:latin typeface="標楷體" panose="03000509000000000000" pitchFamily="65" charset="-120"/>
                <a:ea typeface="標楷體" panose="03000509000000000000" pitchFamily="65" charset="-120"/>
              </a:rPr>
              <a:t>主程式</a:t>
            </a:r>
            <a:endParaRPr lang="zh-TW" altLang="en-US">
              <a:latin typeface="標楷體" panose="03000509000000000000" pitchFamily="65" charset="-120"/>
              <a:ea typeface="標楷體" panose="03000509000000000000" pitchFamily="65" charset="-120"/>
            </a:endParaRPr>
          </a:p>
        </p:txBody>
      </p:sp>
      <p:pic>
        <p:nvPicPr>
          <p:cNvPr id="6" name="內容版面配置區 5"/>
          <p:cNvPicPr>
            <a:picLocks noGrp="1" noChangeAspect="1"/>
          </p:cNvPicPr>
          <p:nvPr>
            <p:ph idx="4294967295"/>
          </p:nvPr>
        </p:nvPicPr>
        <p:blipFill>
          <a:blip r:embed="rId2"/>
          <a:stretch>
            <a:fillRect/>
          </a:stretch>
        </p:blipFill>
        <p:spPr>
          <a:xfrm>
            <a:off x="628650" y="1690688"/>
            <a:ext cx="5064266" cy="2513012"/>
          </a:xfrm>
          <a:prstGeom prst="rect">
            <a:avLst/>
          </a:prstGeom>
        </p:spPr>
      </p:pic>
      <p:cxnSp>
        <p:nvCxnSpPr>
          <p:cNvPr id="8" name="直線接點 7"/>
          <p:cNvCxnSpPr/>
          <p:nvPr/>
        </p:nvCxnSpPr>
        <p:spPr>
          <a:xfrm flipV="1">
            <a:off x="2247900" y="3124200"/>
            <a:ext cx="1933575" cy="12700"/>
          </a:xfrm>
          <a:prstGeom prst="line">
            <a:avLst/>
          </a:prstGeom>
          <a:ln w="2540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6502814" y="5102295"/>
            <a:ext cx="2056973" cy="523220"/>
          </a:xfrm>
          <a:prstGeom prst="rect">
            <a:avLst/>
          </a:prstGeom>
          <a:noFill/>
        </p:spPr>
        <p:txBody>
          <a:bodyPr wrap="none" rtlCol="0">
            <a:spAutoFit/>
          </a:bodyPr>
          <a:lstStyle/>
          <a:p>
            <a:r>
              <a:rPr lang="en-US" altLang="zh-TW" b="1" smtClean="0"/>
              <a:t>Android Develpers</a:t>
            </a:r>
          </a:p>
          <a:p>
            <a:r>
              <a:rPr lang="en-US" altLang="zh-TW" b="1" smtClean="0"/>
              <a:t>    -&gt;</a:t>
            </a:r>
            <a:r>
              <a:rPr lang="en-US" altLang="zh-TW" b="1" i="1"/>
              <a:t>Classic Bluetooth</a:t>
            </a:r>
            <a:endParaRPr lang="zh-TW" altLang="en-US" b="1"/>
          </a:p>
        </p:txBody>
      </p:sp>
      <p:sp>
        <p:nvSpPr>
          <p:cNvPr id="11" name="文字方塊 10"/>
          <p:cNvSpPr txBox="1"/>
          <p:nvPr/>
        </p:nvSpPr>
        <p:spPr>
          <a:xfrm>
            <a:off x="969526" y="5113764"/>
            <a:ext cx="1172116" cy="523220"/>
          </a:xfrm>
          <a:prstGeom prst="rect">
            <a:avLst/>
          </a:prstGeom>
          <a:noFill/>
        </p:spPr>
        <p:txBody>
          <a:bodyPr wrap="none" rtlCol="0">
            <a:spAutoFit/>
          </a:bodyPr>
          <a:lstStyle/>
          <a:p>
            <a:r>
              <a:rPr lang="en-US" altLang="zh-TW" b="1" smtClean="0">
                <a:latin typeface="標楷體" panose="03000509000000000000" pitchFamily="65" charset="-120"/>
                <a:ea typeface="標楷體" panose="03000509000000000000" pitchFamily="65" charset="-120"/>
              </a:rPr>
              <a:t>Android</a:t>
            </a:r>
          </a:p>
          <a:p>
            <a:r>
              <a:rPr lang="en-US" altLang="zh-TW" b="1" smtClean="0">
                <a:latin typeface="標楷體" panose="03000509000000000000" pitchFamily="65" charset="-120"/>
                <a:ea typeface="標楷體" panose="03000509000000000000" pitchFamily="65" charset="-120"/>
              </a:rPr>
              <a:t> </a:t>
            </a:r>
            <a:r>
              <a:rPr lang="zh-TW" altLang="en-US" b="1" smtClean="0">
                <a:latin typeface="標楷體" panose="03000509000000000000" pitchFamily="65" charset="-120"/>
                <a:ea typeface="標楷體" panose="03000509000000000000" pitchFamily="65" charset="-120"/>
              </a:rPr>
              <a:t>使用者介面</a:t>
            </a:r>
            <a:endParaRPr lang="zh-TW" altLang="en-US" b="1">
              <a:latin typeface="標楷體" panose="03000509000000000000" pitchFamily="65" charset="-120"/>
              <a:ea typeface="標楷體" panose="03000509000000000000" pitchFamily="65" charset="-120"/>
            </a:endParaRPr>
          </a:p>
        </p:txBody>
      </p:sp>
      <p:sp>
        <p:nvSpPr>
          <p:cNvPr id="12" name="文字方塊 11"/>
          <p:cNvSpPr txBox="1"/>
          <p:nvPr/>
        </p:nvSpPr>
        <p:spPr>
          <a:xfrm>
            <a:off x="2264682" y="5206097"/>
            <a:ext cx="2137124" cy="461665"/>
          </a:xfrm>
          <a:prstGeom prst="rect">
            <a:avLst/>
          </a:prstGeom>
          <a:noFill/>
        </p:spPr>
        <p:txBody>
          <a:bodyPr wrap="none" rtlCol="0">
            <a:spAutoFit/>
          </a:bodyPr>
          <a:lstStyle/>
          <a:p>
            <a:r>
              <a:rPr lang="en-US" altLang="zh-TW" sz="2400" smtClean="0"/>
              <a:t>BluetoothChat</a:t>
            </a:r>
            <a:endParaRPr lang="zh-TW" altLang="en-US" sz="2400"/>
          </a:p>
        </p:txBody>
      </p:sp>
      <p:sp>
        <p:nvSpPr>
          <p:cNvPr id="13" name="文字方塊 12"/>
          <p:cNvSpPr txBox="1"/>
          <p:nvPr/>
        </p:nvSpPr>
        <p:spPr>
          <a:xfrm>
            <a:off x="4226887" y="5206097"/>
            <a:ext cx="3164649" cy="461665"/>
          </a:xfrm>
          <a:prstGeom prst="rect">
            <a:avLst/>
          </a:prstGeom>
          <a:noFill/>
        </p:spPr>
        <p:txBody>
          <a:bodyPr wrap="none" rtlCol="0">
            <a:spAutoFit/>
          </a:bodyPr>
          <a:lstStyle/>
          <a:p>
            <a:r>
              <a:rPr lang="en-US" altLang="zh-TW" sz="2400" smtClean="0"/>
              <a:t>BluetoothChatService</a:t>
            </a:r>
            <a:endParaRPr lang="zh-TW" altLang="en-US" sz="2400"/>
          </a:p>
        </p:txBody>
      </p:sp>
      <p:cxnSp>
        <p:nvCxnSpPr>
          <p:cNvPr id="15" name="弧形接點 14"/>
          <p:cNvCxnSpPr/>
          <p:nvPr/>
        </p:nvCxnSpPr>
        <p:spPr>
          <a:xfrm rot="16200000" flipH="1">
            <a:off x="1153905" y="3782852"/>
            <a:ext cx="2069197" cy="777290"/>
          </a:xfrm>
          <a:prstGeom prst="curvedConnector3">
            <a:avLst>
              <a:gd name="adj1" fmla="val 8007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弧形接點 22"/>
          <p:cNvCxnSpPr>
            <a:endCxn id="13" idx="0"/>
          </p:cNvCxnSpPr>
          <p:nvPr/>
        </p:nvCxnSpPr>
        <p:spPr>
          <a:xfrm rot="16200000" flipH="1">
            <a:off x="4462395" y="3859280"/>
            <a:ext cx="1637396" cy="105623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左-右雙向箭號 24"/>
          <p:cNvSpPr/>
          <p:nvPr/>
        </p:nvSpPr>
        <p:spPr>
          <a:xfrm>
            <a:off x="3827183" y="5321512"/>
            <a:ext cx="342900" cy="2308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5" y="564485"/>
            <a:ext cx="2185037" cy="4072108"/>
          </a:xfrm>
          <a:prstGeom prst="rect">
            <a:avLst/>
          </a:prstGeom>
        </p:spPr>
      </p:pic>
    </p:spTree>
    <p:extLst>
      <p:ext uri="{BB962C8B-B14F-4D97-AF65-F5344CB8AC3E}">
        <p14:creationId xmlns:p14="http://schemas.microsoft.com/office/powerpoint/2010/main" val="8088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mtClean="0">
                <a:latin typeface="標楷體" panose="03000509000000000000" pitchFamily="65" charset="-120"/>
                <a:ea typeface="標楷體" panose="03000509000000000000" pitchFamily="65" charset="-120"/>
              </a:rPr>
              <a:t>主程式</a:t>
            </a:r>
            <a:endParaRPr lang="zh-TW" altLang="en-US">
              <a:latin typeface="標楷體" panose="03000509000000000000" pitchFamily="65" charset="-120"/>
              <a:ea typeface="標楷體" panose="03000509000000000000" pitchFamily="65" charset="-120"/>
            </a:endParaRPr>
          </a:p>
        </p:txBody>
      </p:sp>
      <p:pic>
        <p:nvPicPr>
          <p:cNvPr id="6" name="內容版面配置區 5"/>
          <p:cNvPicPr>
            <a:picLocks noGrp="1" noChangeAspect="1"/>
          </p:cNvPicPr>
          <p:nvPr>
            <p:ph idx="4294967295"/>
          </p:nvPr>
        </p:nvPicPr>
        <p:blipFill>
          <a:blip r:embed="rId2"/>
          <a:stretch>
            <a:fillRect/>
          </a:stretch>
        </p:blipFill>
        <p:spPr>
          <a:xfrm>
            <a:off x="628650" y="1676414"/>
            <a:ext cx="5064266" cy="2513012"/>
          </a:xfrm>
          <a:prstGeom prst="rect">
            <a:avLst/>
          </a:prstGeom>
        </p:spPr>
      </p:pic>
      <p:cxnSp>
        <p:nvCxnSpPr>
          <p:cNvPr id="15" name="弧形接點 14"/>
          <p:cNvCxnSpPr/>
          <p:nvPr/>
        </p:nvCxnSpPr>
        <p:spPr>
          <a:xfrm rot="16200000" flipH="1">
            <a:off x="1153905" y="3782852"/>
            <a:ext cx="2069197" cy="777290"/>
          </a:xfrm>
          <a:prstGeom prst="curvedConnector3">
            <a:avLst>
              <a:gd name="adj1" fmla="val 8007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弧形接點 22"/>
          <p:cNvCxnSpPr/>
          <p:nvPr/>
        </p:nvCxnSpPr>
        <p:spPr>
          <a:xfrm rot="16200000" flipH="1">
            <a:off x="4214134" y="4107541"/>
            <a:ext cx="1637396" cy="5597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502814" y="5102295"/>
            <a:ext cx="2056973" cy="523220"/>
          </a:xfrm>
          <a:prstGeom prst="rect">
            <a:avLst/>
          </a:prstGeom>
          <a:noFill/>
        </p:spPr>
        <p:txBody>
          <a:bodyPr wrap="none" rtlCol="0">
            <a:spAutoFit/>
          </a:bodyPr>
          <a:lstStyle/>
          <a:p>
            <a:r>
              <a:rPr lang="en-US" altLang="zh-TW" b="1" smtClean="0"/>
              <a:t>Android Develpers</a:t>
            </a:r>
          </a:p>
          <a:p>
            <a:r>
              <a:rPr lang="en-US" altLang="zh-TW" b="1" smtClean="0"/>
              <a:t>    -&gt;</a:t>
            </a:r>
            <a:r>
              <a:rPr lang="en-US" altLang="zh-TW" b="1" i="1"/>
              <a:t>Classic Bluetooth</a:t>
            </a:r>
            <a:endParaRPr lang="zh-TW" altLang="en-US" b="1"/>
          </a:p>
        </p:txBody>
      </p:sp>
      <p:sp>
        <p:nvSpPr>
          <p:cNvPr id="16" name="文字方塊 15"/>
          <p:cNvSpPr txBox="1"/>
          <p:nvPr/>
        </p:nvSpPr>
        <p:spPr>
          <a:xfrm>
            <a:off x="969526" y="5113764"/>
            <a:ext cx="1172116" cy="523220"/>
          </a:xfrm>
          <a:prstGeom prst="rect">
            <a:avLst/>
          </a:prstGeom>
          <a:noFill/>
        </p:spPr>
        <p:txBody>
          <a:bodyPr wrap="none" rtlCol="0">
            <a:spAutoFit/>
          </a:bodyPr>
          <a:lstStyle/>
          <a:p>
            <a:r>
              <a:rPr lang="en-US" altLang="zh-TW" b="1" smtClean="0">
                <a:latin typeface="標楷體" panose="03000509000000000000" pitchFamily="65" charset="-120"/>
                <a:ea typeface="標楷體" panose="03000509000000000000" pitchFamily="65" charset="-120"/>
              </a:rPr>
              <a:t>Android</a:t>
            </a:r>
          </a:p>
          <a:p>
            <a:r>
              <a:rPr lang="en-US" altLang="zh-TW" b="1" smtClean="0">
                <a:latin typeface="標楷體" panose="03000509000000000000" pitchFamily="65" charset="-120"/>
                <a:ea typeface="標楷體" panose="03000509000000000000" pitchFamily="65" charset="-120"/>
              </a:rPr>
              <a:t> </a:t>
            </a:r>
            <a:r>
              <a:rPr lang="zh-TW" altLang="en-US" b="1" smtClean="0">
                <a:latin typeface="標楷體" panose="03000509000000000000" pitchFamily="65" charset="-120"/>
                <a:ea typeface="標楷體" panose="03000509000000000000" pitchFamily="65" charset="-120"/>
              </a:rPr>
              <a:t>使用者介面</a:t>
            </a:r>
            <a:endParaRPr lang="zh-TW" altLang="en-US" b="1">
              <a:latin typeface="標楷體" panose="03000509000000000000" pitchFamily="65" charset="-120"/>
              <a:ea typeface="標楷體" panose="03000509000000000000" pitchFamily="65" charset="-120"/>
            </a:endParaRPr>
          </a:p>
        </p:txBody>
      </p:sp>
      <p:sp>
        <p:nvSpPr>
          <p:cNvPr id="17" name="文字方塊 16"/>
          <p:cNvSpPr txBox="1"/>
          <p:nvPr/>
        </p:nvSpPr>
        <p:spPr>
          <a:xfrm>
            <a:off x="2264682" y="5206097"/>
            <a:ext cx="2137124" cy="461665"/>
          </a:xfrm>
          <a:prstGeom prst="rect">
            <a:avLst/>
          </a:prstGeom>
          <a:noFill/>
        </p:spPr>
        <p:txBody>
          <a:bodyPr wrap="none" rtlCol="0">
            <a:spAutoFit/>
          </a:bodyPr>
          <a:lstStyle/>
          <a:p>
            <a:r>
              <a:rPr lang="en-US" altLang="zh-TW" sz="2400" smtClean="0"/>
              <a:t>BluetoothChat</a:t>
            </a:r>
            <a:endParaRPr lang="zh-TW" altLang="en-US" sz="2400"/>
          </a:p>
        </p:txBody>
      </p:sp>
      <p:sp>
        <p:nvSpPr>
          <p:cNvPr id="18" name="文字方塊 17"/>
          <p:cNvSpPr txBox="1"/>
          <p:nvPr/>
        </p:nvSpPr>
        <p:spPr>
          <a:xfrm>
            <a:off x="4226887" y="5206097"/>
            <a:ext cx="3164649" cy="461665"/>
          </a:xfrm>
          <a:prstGeom prst="rect">
            <a:avLst/>
          </a:prstGeom>
          <a:noFill/>
        </p:spPr>
        <p:txBody>
          <a:bodyPr wrap="none" rtlCol="0">
            <a:spAutoFit/>
          </a:bodyPr>
          <a:lstStyle/>
          <a:p>
            <a:r>
              <a:rPr lang="en-US" altLang="zh-TW" sz="2400" smtClean="0"/>
              <a:t>BluetoothChatService</a:t>
            </a:r>
            <a:endParaRPr lang="zh-TW" altLang="en-US" sz="2400"/>
          </a:p>
        </p:txBody>
      </p:sp>
      <p:sp>
        <p:nvSpPr>
          <p:cNvPr id="19" name="左-右雙向箭號 18"/>
          <p:cNvSpPr/>
          <p:nvPr/>
        </p:nvSpPr>
        <p:spPr>
          <a:xfrm>
            <a:off x="3827183" y="5321512"/>
            <a:ext cx="342900" cy="2308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8576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2.91667E-6 3.7037E-6 C -0.07955 -0.13658 -0.12786 -0.28125 -0.20716 -0.41736 " pathEditMode="relative" rAng="0" ptsTypes="AA">
                                      <p:cBhvr>
                                        <p:cTn id="14" dur="500" fill="hold"/>
                                        <p:tgtEl>
                                          <p:spTgt spid="6"/>
                                        </p:tgtEl>
                                        <p:attrNameLst>
                                          <p:attrName>ppt_x</p:attrName>
                                          <p:attrName>ppt_y</p:attrName>
                                        </p:attrNameLst>
                                      </p:cBhvr>
                                      <p:rCtr x="-10365" y="-2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a:blip r:embed="rId2"/>
          <a:stretch>
            <a:fillRect/>
          </a:stretch>
        </p:blipFill>
        <p:spPr>
          <a:xfrm>
            <a:off x="5068300" y="856343"/>
            <a:ext cx="4075700" cy="5050973"/>
          </a:xfrm>
          <a:prstGeom prst="rect">
            <a:avLst/>
          </a:prstGeom>
        </p:spPr>
      </p:pic>
      <p:pic>
        <p:nvPicPr>
          <p:cNvPr id="7" name="圖片 6"/>
          <p:cNvPicPr>
            <a:picLocks noChangeAspect="1"/>
          </p:cNvPicPr>
          <p:nvPr/>
        </p:nvPicPr>
        <p:blipFill>
          <a:blip r:embed="rId3"/>
          <a:stretch>
            <a:fillRect/>
          </a:stretch>
        </p:blipFill>
        <p:spPr>
          <a:xfrm>
            <a:off x="412297" y="2915104"/>
            <a:ext cx="3768923" cy="933450"/>
          </a:xfrm>
          <a:prstGeom prst="rect">
            <a:avLst/>
          </a:prstGeom>
        </p:spPr>
      </p:pic>
      <p:pic>
        <p:nvPicPr>
          <p:cNvPr id="8" name="內容版面配置區 5"/>
          <p:cNvPicPr>
            <a:picLocks noChangeAspect="1"/>
          </p:cNvPicPr>
          <p:nvPr/>
        </p:nvPicPr>
        <p:blipFill>
          <a:blip r:embed="rId4"/>
          <a:stretch>
            <a:fillRect/>
          </a:stretch>
        </p:blipFill>
        <p:spPr>
          <a:xfrm>
            <a:off x="0" y="175846"/>
            <a:ext cx="5064266" cy="2513012"/>
          </a:xfrm>
          <a:prstGeom prst="rect">
            <a:avLst/>
          </a:prstGeom>
        </p:spPr>
      </p:pic>
    </p:spTree>
    <p:extLst>
      <p:ext uri="{BB962C8B-B14F-4D97-AF65-F5344CB8AC3E}">
        <p14:creationId xmlns:p14="http://schemas.microsoft.com/office/powerpoint/2010/main" val="1828250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036179" y="5252262"/>
            <a:ext cx="6320961" cy="707886"/>
          </a:xfrm>
          <a:prstGeom prst="rect">
            <a:avLst/>
          </a:prstGeom>
        </p:spPr>
        <p:txBody>
          <a:bodyPr wrap="none">
            <a:spAutoFit/>
          </a:bodyPr>
          <a:lstStyle/>
          <a:p>
            <a:r>
              <a:rPr lang="en-US" altLang="zh-TW" sz="1000" b="1">
                <a:solidFill>
                  <a:srgbClr val="7F0055"/>
                </a:solidFill>
                <a:highlight>
                  <a:srgbClr val="E8F2FE"/>
                </a:highlight>
                <a:latin typeface="Consolas" panose="020B0609020204030204" pitchFamily="49" charset="0"/>
              </a:rPr>
              <a:t>private</a:t>
            </a:r>
            <a:r>
              <a:rPr lang="en-US" altLang="zh-TW" sz="1000" b="1">
                <a:solidFill>
                  <a:srgbClr val="000000"/>
                </a:solidFill>
                <a:highlight>
                  <a:srgbClr val="E8F2FE"/>
                </a:highlight>
                <a:latin typeface="Consolas" panose="020B0609020204030204" pitchFamily="49" charset="0"/>
              </a:rPr>
              <a:t> </a:t>
            </a:r>
            <a:r>
              <a:rPr lang="en-US" altLang="zh-TW" sz="1000" b="1">
                <a:solidFill>
                  <a:srgbClr val="7F0055"/>
                </a:solidFill>
                <a:highlight>
                  <a:srgbClr val="E8F2FE"/>
                </a:highlight>
                <a:latin typeface="Consolas" panose="020B0609020204030204" pitchFamily="49" charset="0"/>
              </a:rPr>
              <a:t>synchronized</a:t>
            </a:r>
            <a:r>
              <a:rPr lang="en-US" altLang="zh-TW" sz="1000" b="1">
                <a:solidFill>
                  <a:srgbClr val="000000"/>
                </a:solidFill>
                <a:highlight>
                  <a:srgbClr val="E8F2FE"/>
                </a:highlight>
                <a:latin typeface="Consolas" panose="020B0609020204030204" pitchFamily="49" charset="0"/>
              </a:rPr>
              <a:t> </a:t>
            </a:r>
            <a:r>
              <a:rPr lang="en-US" altLang="zh-TW" sz="1000" b="1">
                <a:solidFill>
                  <a:srgbClr val="7F0055"/>
                </a:solidFill>
                <a:highlight>
                  <a:srgbClr val="E8F2FE"/>
                </a:highlight>
                <a:latin typeface="Consolas" panose="020B0609020204030204" pitchFamily="49" charset="0"/>
              </a:rPr>
              <a:t>void</a:t>
            </a:r>
            <a:r>
              <a:rPr lang="en-US" altLang="zh-TW" sz="1000" b="1">
                <a:solidFill>
                  <a:srgbClr val="000000"/>
                </a:solidFill>
                <a:highlight>
                  <a:srgbClr val="E8F2FE"/>
                </a:highlight>
                <a:latin typeface="Consolas" panose="020B0609020204030204" pitchFamily="49" charset="0"/>
              </a:rPr>
              <a:t> setState(</a:t>
            </a:r>
            <a:r>
              <a:rPr lang="en-US" altLang="zh-TW" sz="1000" b="1">
                <a:solidFill>
                  <a:srgbClr val="7F0055"/>
                </a:solidFill>
                <a:highlight>
                  <a:srgbClr val="E8F2FE"/>
                </a:highlight>
                <a:latin typeface="Consolas" panose="020B0609020204030204" pitchFamily="49" charset="0"/>
              </a:rPr>
              <a:t>int</a:t>
            </a:r>
            <a:r>
              <a:rPr lang="en-US" altLang="zh-TW" sz="1000" b="1">
                <a:solidFill>
                  <a:srgbClr val="000000"/>
                </a:solidFill>
                <a:highlight>
                  <a:srgbClr val="E8F2FE"/>
                </a:highlight>
                <a:latin typeface="Consolas" panose="020B0609020204030204" pitchFamily="49" charset="0"/>
              </a:rPr>
              <a:t> state</a:t>
            </a:r>
            <a:r>
              <a:rPr lang="en-US" altLang="zh-TW" sz="1000" b="1" smtClean="0">
                <a:solidFill>
                  <a:srgbClr val="000000"/>
                </a:solidFill>
                <a:highlight>
                  <a:srgbClr val="E8F2FE"/>
                </a:highlight>
                <a:latin typeface="Consolas" panose="020B0609020204030204" pitchFamily="49" charset="0"/>
              </a:rPr>
              <a:t>){</a:t>
            </a:r>
          </a:p>
          <a:p>
            <a:r>
              <a:rPr lang="en-US" altLang="zh-TW" sz="1000" b="1" smtClean="0">
                <a:solidFill>
                  <a:srgbClr val="000000"/>
                </a:solidFill>
                <a:highlight>
                  <a:srgbClr val="E8F2FE"/>
                </a:highlight>
                <a:latin typeface="Consolas" panose="020B0609020204030204" pitchFamily="49" charset="0"/>
              </a:rPr>
              <a:t>  </a:t>
            </a:r>
            <a:r>
              <a:rPr lang="en-US" altLang="zh-TW" sz="1000">
                <a:solidFill>
                  <a:srgbClr val="0000C0"/>
                </a:solidFill>
                <a:latin typeface="Consolas" panose="020B0609020204030204" pitchFamily="49" charset="0"/>
              </a:rPr>
              <a:t>mState</a:t>
            </a:r>
            <a:r>
              <a:rPr lang="en-US" altLang="zh-TW" sz="1000">
                <a:solidFill>
                  <a:srgbClr val="000000"/>
                </a:solidFill>
                <a:latin typeface="Consolas" panose="020B0609020204030204" pitchFamily="49" charset="0"/>
              </a:rPr>
              <a:t> = state</a:t>
            </a:r>
            <a:r>
              <a:rPr lang="en-US" altLang="zh-TW" sz="1000" smtClean="0">
                <a:solidFill>
                  <a:srgbClr val="000000"/>
                </a:solidFill>
                <a:latin typeface="Consolas" panose="020B0609020204030204" pitchFamily="49" charset="0"/>
              </a:rPr>
              <a:t>;</a:t>
            </a:r>
          </a:p>
          <a:p>
            <a:r>
              <a:rPr lang="en-US" altLang="zh-TW" sz="1000">
                <a:solidFill>
                  <a:srgbClr val="000000"/>
                </a:solidFill>
                <a:latin typeface="Consolas" panose="020B0609020204030204" pitchFamily="49" charset="0"/>
              </a:rPr>
              <a:t> </a:t>
            </a:r>
            <a:r>
              <a:rPr lang="en-US" altLang="zh-TW" sz="1000" smtClean="0">
                <a:solidFill>
                  <a:srgbClr val="000000"/>
                </a:solidFill>
                <a:latin typeface="Consolas" panose="020B0609020204030204" pitchFamily="49" charset="0"/>
              </a:rPr>
              <a:t> </a:t>
            </a:r>
            <a:r>
              <a:rPr lang="en-US" altLang="zh-TW" sz="1000">
                <a:solidFill>
                  <a:srgbClr val="0000C0"/>
                </a:solidFill>
                <a:latin typeface="Consolas" panose="020B0609020204030204" pitchFamily="49" charset="0"/>
              </a:rPr>
              <a:t>mHandler</a:t>
            </a:r>
            <a:r>
              <a:rPr lang="en-US" altLang="zh-TW" sz="1000">
                <a:solidFill>
                  <a:srgbClr val="000000"/>
                </a:solidFill>
                <a:latin typeface="Consolas" panose="020B0609020204030204" pitchFamily="49" charset="0"/>
              </a:rPr>
              <a:t>.obtainMessage(BluetoothChat.</a:t>
            </a:r>
            <a:r>
              <a:rPr lang="en-US" altLang="zh-TW" sz="1000" i="1">
                <a:solidFill>
                  <a:srgbClr val="0000C0"/>
                </a:solidFill>
                <a:latin typeface="Consolas" panose="020B0609020204030204" pitchFamily="49" charset="0"/>
              </a:rPr>
              <a:t>MESSAGE_STATE_CHANGE</a:t>
            </a:r>
            <a:r>
              <a:rPr lang="en-US" altLang="zh-TW" sz="1000" i="1">
                <a:solidFill>
                  <a:srgbClr val="000000"/>
                </a:solidFill>
                <a:latin typeface="Consolas" panose="020B0609020204030204" pitchFamily="49" charset="0"/>
              </a:rPr>
              <a:t>, state, -1).sendToTarget();</a:t>
            </a:r>
            <a:endParaRPr lang="en-US" altLang="zh-TW" sz="1000" b="1" smtClean="0">
              <a:solidFill>
                <a:srgbClr val="000000"/>
              </a:solidFill>
              <a:highlight>
                <a:srgbClr val="E8F2FE"/>
              </a:highlight>
              <a:latin typeface="Consolas" panose="020B0609020204030204" pitchFamily="49" charset="0"/>
            </a:endParaRPr>
          </a:p>
          <a:p>
            <a:r>
              <a:rPr lang="en-US" altLang="zh-TW" sz="1000" b="1" smtClean="0">
                <a:solidFill>
                  <a:srgbClr val="000000"/>
                </a:solidFill>
                <a:highlight>
                  <a:srgbClr val="E8F2FE"/>
                </a:highlight>
                <a:latin typeface="Consolas" panose="020B0609020204030204" pitchFamily="49" charset="0"/>
              </a:rPr>
              <a:t>}</a:t>
            </a:r>
            <a:endParaRPr lang="zh-TW" altLang="en-US"/>
          </a:p>
        </p:txBody>
      </p:sp>
      <p:pic>
        <p:nvPicPr>
          <p:cNvPr id="4" name="內容版面配置區 5"/>
          <p:cNvPicPr>
            <a:picLocks noChangeAspect="1"/>
          </p:cNvPicPr>
          <p:nvPr/>
        </p:nvPicPr>
        <p:blipFill>
          <a:blip r:embed="rId2"/>
          <a:stretch>
            <a:fillRect/>
          </a:stretch>
        </p:blipFill>
        <p:spPr>
          <a:xfrm>
            <a:off x="-1237083" y="-1203777"/>
            <a:ext cx="5064266" cy="2513012"/>
          </a:xfrm>
          <a:prstGeom prst="rect">
            <a:avLst/>
          </a:prstGeom>
        </p:spPr>
      </p:pic>
      <p:sp>
        <p:nvSpPr>
          <p:cNvPr id="10" name="矩形 9"/>
          <p:cNvSpPr/>
          <p:nvPr/>
        </p:nvSpPr>
        <p:spPr>
          <a:xfrm>
            <a:off x="1118012" y="2603318"/>
            <a:ext cx="1050898" cy="415541"/>
          </a:xfrm>
          <a:prstGeom prst="rect">
            <a:avLst/>
          </a:prstGeom>
          <a:no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smtClean="0">
                <a:solidFill>
                  <a:schemeClr val="tx1">
                    <a:lumMod val="95000"/>
                    <a:lumOff val="5000"/>
                  </a:schemeClr>
                </a:solidFill>
                <a:latin typeface="標楷體" panose="03000509000000000000" pitchFamily="65" charset="-120"/>
                <a:ea typeface="標楷體" panose="03000509000000000000" pitchFamily="65" charset="-120"/>
              </a:rPr>
              <a:t>呼叫</a:t>
            </a:r>
            <a:r>
              <a:rPr lang="en-US" altLang="zh-TW" b="1" smtClean="0">
                <a:solidFill>
                  <a:schemeClr val="tx1">
                    <a:lumMod val="95000"/>
                    <a:lumOff val="5000"/>
                  </a:schemeClr>
                </a:solidFill>
              </a:rPr>
              <a:t>method</a:t>
            </a:r>
            <a:endParaRPr lang="zh-TW" altLang="en-US" b="1">
              <a:solidFill>
                <a:schemeClr val="tx1">
                  <a:lumMod val="95000"/>
                  <a:lumOff val="5000"/>
                </a:schemeClr>
              </a:solidFill>
            </a:endParaRPr>
          </a:p>
        </p:txBody>
      </p:sp>
      <p:sp>
        <p:nvSpPr>
          <p:cNvPr id="11" name="矩形 10"/>
          <p:cNvSpPr/>
          <p:nvPr/>
        </p:nvSpPr>
        <p:spPr>
          <a:xfrm>
            <a:off x="1114036" y="2347021"/>
            <a:ext cx="2427047" cy="369332"/>
          </a:xfrm>
          <a:prstGeom prst="rect">
            <a:avLst/>
          </a:prstGeom>
        </p:spPr>
        <p:txBody>
          <a:bodyPr wrap="square">
            <a:spAutoFit/>
          </a:bodyPr>
          <a:lstStyle/>
          <a:p>
            <a:r>
              <a:rPr lang="en-US" altLang="zh-TW" sz="900" b="1">
                <a:solidFill>
                  <a:srgbClr val="7F0055"/>
                </a:solidFill>
                <a:highlight>
                  <a:srgbClr val="E8F2FE"/>
                </a:highlight>
                <a:latin typeface="Consolas" panose="020B0609020204030204" pitchFamily="49" charset="0"/>
              </a:rPr>
              <a:t>private</a:t>
            </a:r>
            <a:r>
              <a:rPr lang="en-US" altLang="zh-TW" sz="900" b="1">
                <a:solidFill>
                  <a:srgbClr val="000000"/>
                </a:solidFill>
                <a:highlight>
                  <a:srgbClr val="E8F2FE"/>
                </a:highlight>
                <a:latin typeface="Consolas" panose="020B0609020204030204" pitchFamily="49" charset="0"/>
              </a:rPr>
              <a:t> BluetoothChatService </a:t>
            </a:r>
            <a:r>
              <a:rPr lang="en-US" altLang="zh-TW" sz="900" b="1">
                <a:solidFill>
                  <a:srgbClr val="0000C0"/>
                </a:solidFill>
                <a:highlight>
                  <a:srgbClr val="E8F2FE"/>
                </a:highlight>
                <a:latin typeface="Consolas" panose="020B0609020204030204" pitchFamily="49" charset="0"/>
              </a:rPr>
              <a:t>mChatService</a:t>
            </a:r>
            <a:r>
              <a:rPr lang="en-US" altLang="zh-TW" sz="900" b="1">
                <a:solidFill>
                  <a:srgbClr val="000000"/>
                </a:solidFill>
                <a:highlight>
                  <a:srgbClr val="E8F2FE"/>
                </a:highlight>
                <a:latin typeface="Consolas" panose="020B0609020204030204" pitchFamily="49" charset="0"/>
              </a:rPr>
              <a:t> = </a:t>
            </a:r>
            <a:r>
              <a:rPr lang="en-US" altLang="zh-TW" sz="900" b="1">
                <a:solidFill>
                  <a:srgbClr val="7F0055"/>
                </a:solidFill>
                <a:highlight>
                  <a:srgbClr val="E8F2FE"/>
                </a:highlight>
                <a:latin typeface="Consolas" panose="020B0609020204030204" pitchFamily="49" charset="0"/>
              </a:rPr>
              <a:t>null</a:t>
            </a:r>
            <a:r>
              <a:rPr lang="en-US" altLang="zh-TW" sz="900" b="1">
                <a:solidFill>
                  <a:srgbClr val="000000"/>
                </a:solidFill>
                <a:highlight>
                  <a:srgbClr val="E8F2FE"/>
                </a:highlight>
                <a:latin typeface="Consolas" panose="020B0609020204030204" pitchFamily="49" charset="0"/>
              </a:rPr>
              <a:t>;</a:t>
            </a:r>
            <a:endParaRPr lang="zh-TW" altLang="en-US" sz="900"/>
          </a:p>
        </p:txBody>
      </p:sp>
      <p:sp>
        <p:nvSpPr>
          <p:cNvPr id="12" name="矩形 11"/>
          <p:cNvSpPr/>
          <p:nvPr/>
        </p:nvSpPr>
        <p:spPr>
          <a:xfrm>
            <a:off x="1125998" y="1924591"/>
            <a:ext cx="557689" cy="388313"/>
          </a:xfrm>
          <a:prstGeom prst="rect">
            <a:avLst/>
          </a:prstGeom>
          <a:no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smtClean="0">
                <a:solidFill>
                  <a:schemeClr val="tx1">
                    <a:lumMod val="95000"/>
                    <a:lumOff val="5000"/>
                  </a:schemeClr>
                </a:solidFill>
                <a:latin typeface="標楷體" panose="03000509000000000000" pitchFamily="65" charset="-120"/>
                <a:ea typeface="標楷體" panose="03000509000000000000" pitchFamily="65" charset="-120"/>
              </a:rPr>
              <a:t>宣</a:t>
            </a:r>
            <a:r>
              <a:rPr lang="zh-TW" altLang="en-US" b="1">
                <a:solidFill>
                  <a:schemeClr val="tx1">
                    <a:lumMod val="95000"/>
                    <a:lumOff val="5000"/>
                  </a:schemeClr>
                </a:solidFill>
                <a:latin typeface="標楷體" panose="03000509000000000000" pitchFamily="65" charset="-120"/>
                <a:ea typeface="標楷體" panose="03000509000000000000" pitchFamily="65" charset="-120"/>
              </a:rPr>
              <a:t>告</a:t>
            </a:r>
          </a:p>
        </p:txBody>
      </p:sp>
      <p:sp>
        <p:nvSpPr>
          <p:cNvPr id="14" name="文字方塊 13"/>
          <p:cNvSpPr txBox="1"/>
          <p:nvPr/>
        </p:nvSpPr>
        <p:spPr>
          <a:xfrm>
            <a:off x="1073898" y="1397291"/>
            <a:ext cx="2137124" cy="461665"/>
          </a:xfrm>
          <a:prstGeom prst="rect">
            <a:avLst/>
          </a:prstGeom>
          <a:solidFill>
            <a:schemeClr val="bg2"/>
          </a:solidFill>
        </p:spPr>
        <p:txBody>
          <a:bodyPr wrap="none" rtlCol="0">
            <a:spAutoFit/>
          </a:bodyPr>
          <a:lstStyle/>
          <a:p>
            <a:r>
              <a:rPr lang="en-US" altLang="zh-TW" sz="2400" smtClean="0">
                <a:solidFill>
                  <a:prstClr val="black"/>
                </a:solidFill>
              </a:rPr>
              <a:t>BluetoothChat</a:t>
            </a:r>
            <a:endParaRPr lang="zh-TW" altLang="en-US" sz="2400">
              <a:solidFill>
                <a:prstClr val="black"/>
              </a:solidFill>
            </a:endParaRPr>
          </a:p>
        </p:txBody>
      </p:sp>
      <p:sp>
        <p:nvSpPr>
          <p:cNvPr id="15" name="矩形 14"/>
          <p:cNvSpPr/>
          <p:nvPr/>
        </p:nvSpPr>
        <p:spPr>
          <a:xfrm>
            <a:off x="1114035" y="3769799"/>
            <a:ext cx="1787669" cy="230832"/>
          </a:xfrm>
          <a:prstGeom prst="rect">
            <a:avLst/>
          </a:prstGeom>
        </p:spPr>
        <p:txBody>
          <a:bodyPr wrap="none">
            <a:spAutoFit/>
          </a:bodyPr>
          <a:lstStyle/>
          <a:p>
            <a:r>
              <a:rPr lang="en-US" altLang="zh-TW" sz="900">
                <a:solidFill>
                  <a:srgbClr val="0000C0"/>
                </a:solidFill>
                <a:highlight>
                  <a:srgbClr val="E8F2FE"/>
                </a:highlight>
                <a:latin typeface="Consolas" panose="020B0609020204030204" pitchFamily="49" charset="0"/>
              </a:rPr>
              <a:t>mChatService</a:t>
            </a:r>
            <a:r>
              <a:rPr lang="en-US" altLang="zh-TW" sz="900">
                <a:solidFill>
                  <a:srgbClr val="000000"/>
                </a:solidFill>
                <a:highlight>
                  <a:srgbClr val="E8F2FE"/>
                </a:highlight>
                <a:latin typeface="Consolas" panose="020B0609020204030204" pitchFamily="49" charset="0"/>
              </a:rPr>
              <a:t>.write(send);</a:t>
            </a:r>
            <a:endParaRPr lang="zh-TW" altLang="en-US" sz="900"/>
          </a:p>
        </p:txBody>
      </p:sp>
      <p:sp>
        <p:nvSpPr>
          <p:cNvPr id="16" name="矩形 15"/>
          <p:cNvSpPr/>
          <p:nvPr/>
        </p:nvSpPr>
        <p:spPr>
          <a:xfrm>
            <a:off x="1073898" y="3431267"/>
            <a:ext cx="1595309" cy="230832"/>
          </a:xfrm>
          <a:prstGeom prst="rect">
            <a:avLst/>
          </a:prstGeom>
        </p:spPr>
        <p:txBody>
          <a:bodyPr wrap="none">
            <a:spAutoFit/>
          </a:bodyPr>
          <a:lstStyle/>
          <a:p>
            <a:r>
              <a:rPr lang="en-US" altLang="zh-TW" sz="900">
                <a:solidFill>
                  <a:srgbClr val="000000"/>
                </a:solidFill>
                <a:highlight>
                  <a:srgbClr val="E8F2FE"/>
                </a:highlight>
                <a:latin typeface="Consolas" panose="020B0609020204030204" pitchFamily="49" charset="0"/>
              </a:rPr>
              <a:t> </a:t>
            </a:r>
            <a:r>
              <a:rPr lang="en-US" altLang="zh-TW" sz="900">
                <a:solidFill>
                  <a:srgbClr val="0000C0"/>
                </a:solidFill>
                <a:highlight>
                  <a:srgbClr val="E8F2FE"/>
                </a:highlight>
                <a:latin typeface="Consolas" panose="020B0609020204030204" pitchFamily="49" charset="0"/>
              </a:rPr>
              <a:t>mChatService</a:t>
            </a:r>
            <a:r>
              <a:rPr lang="en-US" altLang="zh-TW" sz="900">
                <a:solidFill>
                  <a:srgbClr val="000000"/>
                </a:solidFill>
                <a:highlight>
                  <a:srgbClr val="E8F2FE"/>
                </a:highlight>
                <a:latin typeface="Consolas" panose="020B0609020204030204" pitchFamily="49" charset="0"/>
              </a:rPr>
              <a:t>.start();</a:t>
            </a:r>
            <a:endParaRPr lang="zh-TW" altLang="en-US" sz="900"/>
          </a:p>
        </p:txBody>
      </p:sp>
      <p:sp>
        <p:nvSpPr>
          <p:cNvPr id="17" name="矩形 16"/>
          <p:cNvSpPr/>
          <p:nvPr/>
        </p:nvSpPr>
        <p:spPr>
          <a:xfrm>
            <a:off x="1118012" y="3111788"/>
            <a:ext cx="1467068" cy="230832"/>
          </a:xfrm>
          <a:prstGeom prst="rect">
            <a:avLst/>
          </a:prstGeom>
        </p:spPr>
        <p:txBody>
          <a:bodyPr wrap="none">
            <a:spAutoFit/>
          </a:bodyPr>
          <a:lstStyle/>
          <a:p>
            <a:r>
              <a:rPr lang="en-US" altLang="zh-TW" sz="900">
                <a:solidFill>
                  <a:srgbClr val="0000C0"/>
                </a:solidFill>
                <a:highlight>
                  <a:srgbClr val="E8F2FE"/>
                </a:highlight>
                <a:latin typeface="Consolas" panose="020B0609020204030204" pitchFamily="49" charset="0"/>
              </a:rPr>
              <a:t>mChatService</a:t>
            </a:r>
            <a:r>
              <a:rPr lang="en-US" altLang="zh-TW" sz="900">
                <a:solidFill>
                  <a:srgbClr val="000000"/>
                </a:solidFill>
                <a:highlight>
                  <a:srgbClr val="E8F2FE"/>
                </a:highlight>
                <a:latin typeface="Consolas" panose="020B0609020204030204" pitchFamily="49" charset="0"/>
              </a:rPr>
              <a:t>.stop();</a:t>
            </a:r>
            <a:endParaRPr lang="zh-TW" altLang="en-US" sz="900"/>
          </a:p>
        </p:txBody>
      </p:sp>
      <p:sp>
        <p:nvSpPr>
          <p:cNvPr id="18" name="矩形 17"/>
          <p:cNvSpPr/>
          <p:nvPr/>
        </p:nvSpPr>
        <p:spPr>
          <a:xfrm>
            <a:off x="1114035" y="4114794"/>
            <a:ext cx="2044149" cy="230832"/>
          </a:xfrm>
          <a:prstGeom prst="rect">
            <a:avLst/>
          </a:prstGeom>
        </p:spPr>
        <p:txBody>
          <a:bodyPr wrap="none">
            <a:spAutoFit/>
          </a:bodyPr>
          <a:lstStyle/>
          <a:p>
            <a:r>
              <a:rPr lang="en-US" altLang="zh-TW" sz="900">
                <a:solidFill>
                  <a:srgbClr val="0000C0"/>
                </a:solidFill>
                <a:highlight>
                  <a:srgbClr val="E8F2FE"/>
                </a:highlight>
                <a:latin typeface="Consolas" panose="020B0609020204030204" pitchFamily="49" charset="0"/>
              </a:rPr>
              <a:t>mChatService</a:t>
            </a:r>
            <a:r>
              <a:rPr lang="en-US" altLang="zh-TW" sz="900">
                <a:solidFill>
                  <a:srgbClr val="000000"/>
                </a:solidFill>
                <a:highlight>
                  <a:srgbClr val="E8F2FE"/>
                </a:highlight>
                <a:latin typeface="Consolas" panose="020B0609020204030204" pitchFamily="49" charset="0"/>
              </a:rPr>
              <a:t>.connect(device);</a:t>
            </a:r>
            <a:endParaRPr lang="zh-TW" altLang="en-US" sz="900"/>
          </a:p>
        </p:txBody>
      </p:sp>
      <p:sp>
        <p:nvSpPr>
          <p:cNvPr id="19" name="矩形 18"/>
          <p:cNvSpPr/>
          <p:nvPr/>
        </p:nvSpPr>
        <p:spPr>
          <a:xfrm>
            <a:off x="1497097" y="4459574"/>
            <a:ext cx="248786" cy="507831"/>
          </a:xfrm>
          <a:prstGeom prst="rect">
            <a:avLst/>
          </a:prstGeom>
        </p:spPr>
        <p:txBody>
          <a:bodyPr wrap="none">
            <a:spAutoFit/>
          </a:bodyPr>
          <a:lstStyle/>
          <a:p>
            <a:r>
              <a:rPr lang="en-US" altLang="zh-TW" sz="900" b="1" smtClean="0">
                <a:solidFill>
                  <a:srgbClr val="0000C0"/>
                </a:solidFill>
                <a:highlight>
                  <a:srgbClr val="E8F2FE"/>
                </a:highlight>
                <a:latin typeface="Consolas" panose="020B0609020204030204" pitchFamily="49" charset="0"/>
              </a:rPr>
              <a:t>.</a:t>
            </a:r>
          </a:p>
          <a:p>
            <a:r>
              <a:rPr lang="en-US" altLang="zh-TW" sz="900" b="1" smtClean="0">
                <a:solidFill>
                  <a:srgbClr val="0000C0"/>
                </a:solidFill>
                <a:highlight>
                  <a:srgbClr val="E8F2FE"/>
                </a:highlight>
                <a:latin typeface="Consolas" panose="020B0609020204030204" pitchFamily="49" charset="0"/>
              </a:rPr>
              <a:t>.</a:t>
            </a:r>
          </a:p>
          <a:p>
            <a:r>
              <a:rPr lang="en-US" altLang="zh-TW" sz="900" b="1">
                <a:solidFill>
                  <a:srgbClr val="0000C0"/>
                </a:solidFill>
                <a:highlight>
                  <a:srgbClr val="E8F2FE"/>
                </a:highlight>
                <a:latin typeface="Consolas" panose="020B0609020204030204" pitchFamily="49" charset="0"/>
              </a:rPr>
              <a:t>.</a:t>
            </a:r>
            <a:endParaRPr lang="zh-TW" altLang="en-US" sz="900" b="1"/>
          </a:p>
        </p:txBody>
      </p:sp>
      <p:sp>
        <p:nvSpPr>
          <p:cNvPr id="21" name="文字方塊 20"/>
          <p:cNvSpPr txBox="1"/>
          <p:nvPr/>
        </p:nvSpPr>
        <p:spPr>
          <a:xfrm>
            <a:off x="4564443" y="1397290"/>
            <a:ext cx="3164649" cy="461665"/>
          </a:xfrm>
          <a:prstGeom prst="rect">
            <a:avLst/>
          </a:prstGeom>
          <a:solidFill>
            <a:schemeClr val="bg2"/>
          </a:solidFill>
        </p:spPr>
        <p:txBody>
          <a:bodyPr wrap="none" rtlCol="0">
            <a:spAutoFit/>
          </a:bodyPr>
          <a:lstStyle/>
          <a:p>
            <a:r>
              <a:rPr lang="en-US" altLang="zh-TW" sz="2400" smtClean="0">
                <a:solidFill>
                  <a:prstClr val="black"/>
                </a:solidFill>
              </a:rPr>
              <a:t>BluetoothChatService</a:t>
            </a:r>
            <a:endParaRPr lang="zh-TW" altLang="en-US" sz="2400">
              <a:solidFill>
                <a:prstClr val="black"/>
              </a:solidFill>
            </a:endParaRPr>
          </a:p>
        </p:txBody>
      </p:sp>
      <p:sp>
        <p:nvSpPr>
          <p:cNvPr id="22" name="矩形 21"/>
          <p:cNvSpPr/>
          <p:nvPr/>
        </p:nvSpPr>
        <p:spPr>
          <a:xfrm>
            <a:off x="4564443" y="2070023"/>
            <a:ext cx="2364750" cy="784830"/>
          </a:xfrm>
          <a:prstGeom prst="rect">
            <a:avLst/>
          </a:prstGeom>
        </p:spPr>
        <p:txBody>
          <a:bodyPr wrap="none">
            <a:spAutoFit/>
          </a:bodyPr>
          <a:lstStyle/>
          <a:p>
            <a:r>
              <a:rPr lang="en-US" altLang="zh-TW" sz="900" b="1">
                <a:solidFill>
                  <a:srgbClr val="7F0055"/>
                </a:solidFill>
                <a:highlight>
                  <a:srgbClr val="E8F2FE"/>
                </a:highlight>
                <a:latin typeface="Consolas" panose="020B0609020204030204" pitchFamily="49" charset="0"/>
              </a:rPr>
              <a:t>public</a:t>
            </a:r>
            <a:r>
              <a:rPr lang="en-US" altLang="zh-TW" sz="900" b="1">
                <a:solidFill>
                  <a:srgbClr val="000000"/>
                </a:solidFill>
                <a:highlight>
                  <a:srgbClr val="E8F2FE"/>
                </a:highlight>
                <a:latin typeface="Consolas" panose="020B0609020204030204" pitchFamily="49" charset="0"/>
              </a:rPr>
              <a:t> </a:t>
            </a:r>
            <a:r>
              <a:rPr lang="en-US" altLang="zh-TW" sz="900" b="1">
                <a:solidFill>
                  <a:srgbClr val="7F0055"/>
                </a:solidFill>
                <a:highlight>
                  <a:srgbClr val="E8F2FE"/>
                </a:highlight>
                <a:latin typeface="Consolas" panose="020B0609020204030204" pitchFamily="49" charset="0"/>
              </a:rPr>
              <a:t>synchronized</a:t>
            </a:r>
            <a:r>
              <a:rPr lang="en-US" altLang="zh-TW" sz="900" b="1">
                <a:solidFill>
                  <a:srgbClr val="000000"/>
                </a:solidFill>
                <a:highlight>
                  <a:srgbClr val="E8F2FE"/>
                </a:highlight>
                <a:latin typeface="Consolas" panose="020B0609020204030204" pitchFamily="49" charset="0"/>
              </a:rPr>
              <a:t> </a:t>
            </a:r>
            <a:r>
              <a:rPr lang="en-US" altLang="zh-TW" sz="900" b="1">
                <a:solidFill>
                  <a:srgbClr val="7F0055"/>
                </a:solidFill>
                <a:highlight>
                  <a:srgbClr val="E8F2FE"/>
                </a:highlight>
                <a:latin typeface="Consolas" panose="020B0609020204030204" pitchFamily="49" charset="0"/>
              </a:rPr>
              <a:t>void</a:t>
            </a:r>
            <a:r>
              <a:rPr lang="en-US" altLang="zh-TW" sz="900" b="1">
                <a:solidFill>
                  <a:srgbClr val="000000"/>
                </a:solidFill>
                <a:highlight>
                  <a:srgbClr val="E8F2FE"/>
                </a:highlight>
                <a:latin typeface="Consolas" panose="020B0609020204030204" pitchFamily="49" charset="0"/>
              </a:rPr>
              <a:t> stop() </a:t>
            </a:r>
            <a:r>
              <a:rPr lang="en-US" altLang="zh-TW" sz="900" b="1" smtClean="0">
                <a:solidFill>
                  <a:srgbClr val="000000"/>
                </a:solidFill>
                <a:highlight>
                  <a:srgbClr val="E8F2FE"/>
                </a:highlight>
                <a:latin typeface="Consolas" panose="020B0609020204030204" pitchFamily="49" charset="0"/>
              </a:rPr>
              <a:t>{ </a:t>
            </a:r>
          </a:p>
          <a:p>
            <a:r>
              <a:rPr lang="en-US" altLang="zh-TW" sz="900" b="1" smtClean="0">
                <a:solidFill>
                  <a:srgbClr val="000000"/>
                </a:solidFill>
                <a:highlight>
                  <a:srgbClr val="E8F2FE"/>
                </a:highlight>
                <a:latin typeface="Consolas" panose="020B0609020204030204" pitchFamily="49" charset="0"/>
              </a:rPr>
              <a:t>  ……</a:t>
            </a:r>
          </a:p>
          <a:p>
            <a:r>
              <a:rPr lang="en-US" altLang="zh-TW" sz="900" b="1">
                <a:solidFill>
                  <a:srgbClr val="000000"/>
                </a:solidFill>
                <a:highlight>
                  <a:srgbClr val="E8F2FE"/>
                </a:highlight>
                <a:latin typeface="Consolas" panose="020B0609020204030204" pitchFamily="49" charset="0"/>
              </a:rPr>
              <a:t> </a:t>
            </a:r>
            <a:r>
              <a:rPr lang="en-US" altLang="zh-TW" sz="900" b="1" smtClean="0">
                <a:solidFill>
                  <a:srgbClr val="000000"/>
                </a:solidFill>
                <a:highlight>
                  <a:srgbClr val="E8F2FE"/>
                </a:highlight>
                <a:latin typeface="Consolas" panose="020B0609020204030204" pitchFamily="49" charset="0"/>
              </a:rPr>
              <a:t> </a:t>
            </a:r>
            <a:r>
              <a:rPr lang="en-US" altLang="zh-TW" sz="900" smtClean="0">
                <a:solidFill>
                  <a:srgbClr val="000000"/>
                </a:solidFill>
                <a:highlight>
                  <a:srgbClr val="E8F2FE"/>
                </a:highlight>
                <a:latin typeface="Consolas" panose="020B0609020204030204" pitchFamily="49" charset="0"/>
              </a:rPr>
              <a:t>setState(</a:t>
            </a:r>
            <a:r>
              <a:rPr lang="en-US" altLang="zh-TW" sz="900" i="1" smtClean="0">
                <a:solidFill>
                  <a:srgbClr val="0000C0"/>
                </a:solidFill>
                <a:highlight>
                  <a:srgbClr val="E8F2FE"/>
                </a:highlight>
                <a:latin typeface="Consolas" panose="020B0609020204030204" pitchFamily="49" charset="0"/>
              </a:rPr>
              <a:t>STATE_NONE</a:t>
            </a:r>
            <a:r>
              <a:rPr lang="en-US" altLang="zh-TW" sz="900" i="1">
                <a:solidFill>
                  <a:srgbClr val="000000"/>
                </a:solidFill>
                <a:highlight>
                  <a:srgbClr val="E8F2FE"/>
                </a:highlight>
                <a:latin typeface="Consolas" panose="020B0609020204030204" pitchFamily="49" charset="0"/>
              </a:rPr>
              <a:t>);</a:t>
            </a:r>
            <a:endParaRPr lang="en-US" altLang="zh-TW" sz="900" b="1" smtClean="0">
              <a:solidFill>
                <a:srgbClr val="000000"/>
              </a:solidFill>
              <a:highlight>
                <a:srgbClr val="E8F2FE"/>
              </a:highlight>
              <a:latin typeface="Consolas" panose="020B0609020204030204" pitchFamily="49" charset="0"/>
            </a:endParaRPr>
          </a:p>
          <a:p>
            <a:r>
              <a:rPr lang="en-US" altLang="zh-TW" sz="900" b="1">
                <a:solidFill>
                  <a:srgbClr val="000000"/>
                </a:solidFill>
                <a:highlight>
                  <a:srgbClr val="E8F2FE"/>
                </a:highlight>
                <a:latin typeface="Consolas" panose="020B0609020204030204" pitchFamily="49" charset="0"/>
              </a:rPr>
              <a:t> </a:t>
            </a:r>
            <a:r>
              <a:rPr lang="en-US" altLang="zh-TW" sz="900" b="1" smtClean="0">
                <a:solidFill>
                  <a:srgbClr val="000000"/>
                </a:solidFill>
                <a:highlight>
                  <a:srgbClr val="E8F2FE"/>
                </a:highlight>
                <a:latin typeface="Consolas" panose="020B0609020204030204" pitchFamily="49" charset="0"/>
              </a:rPr>
              <a:t> ……</a:t>
            </a:r>
          </a:p>
          <a:p>
            <a:r>
              <a:rPr lang="en-US" altLang="zh-TW" sz="900" b="1" smtClean="0">
                <a:solidFill>
                  <a:srgbClr val="000000"/>
                </a:solidFill>
                <a:highlight>
                  <a:srgbClr val="E8F2FE"/>
                </a:highlight>
                <a:latin typeface="Consolas" panose="020B0609020204030204" pitchFamily="49" charset="0"/>
              </a:rPr>
              <a:t>}</a:t>
            </a:r>
            <a:endParaRPr lang="zh-TW" altLang="en-US" sz="900"/>
          </a:p>
        </p:txBody>
      </p:sp>
      <p:sp>
        <p:nvSpPr>
          <p:cNvPr id="23" name="矩形 22"/>
          <p:cNvSpPr/>
          <p:nvPr/>
        </p:nvSpPr>
        <p:spPr>
          <a:xfrm>
            <a:off x="4564443" y="2958979"/>
            <a:ext cx="2364750" cy="784830"/>
          </a:xfrm>
          <a:prstGeom prst="rect">
            <a:avLst/>
          </a:prstGeom>
        </p:spPr>
        <p:txBody>
          <a:bodyPr wrap="none">
            <a:spAutoFit/>
          </a:bodyPr>
          <a:lstStyle/>
          <a:p>
            <a:r>
              <a:rPr lang="en-US" altLang="zh-TW" sz="900" b="1">
                <a:solidFill>
                  <a:srgbClr val="7F0055"/>
                </a:solidFill>
                <a:highlight>
                  <a:srgbClr val="E8F2FE"/>
                </a:highlight>
                <a:latin typeface="Consolas" panose="020B0609020204030204" pitchFamily="49" charset="0"/>
              </a:rPr>
              <a:t>public</a:t>
            </a:r>
            <a:r>
              <a:rPr lang="en-US" altLang="zh-TW" sz="900" b="1">
                <a:solidFill>
                  <a:srgbClr val="000000"/>
                </a:solidFill>
                <a:highlight>
                  <a:srgbClr val="E8F2FE"/>
                </a:highlight>
                <a:latin typeface="Consolas" panose="020B0609020204030204" pitchFamily="49" charset="0"/>
              </a:rPr>
              <a:t> </a:t>
            </a:r>
            <a:r>
              <a:rPr lang="en-US" altLang="zh-TW" sz="900" b="1">
                <a:solidFill>
                  <a:srgbClr val="7F0055"/>
                </a:solidFill>
                <a:highlight>
                  <a:srgbClr val="E8F2FE"/>
                </a:highlight>
                <a:latin typeface="Consolas" panose="020B0609020204030204" pitchFamily="49" charset="0"/>
              </a:rPr>
              <a:t>synchronized</a:t>
            </a:r>
            <a:r>
              <a:rPr lang="en-US" altLang="zh-TW" sz="900" b="1">
                <a:solidFill>
                  <a:srgbClr val="000000"/>
                </a:solidFill>
                <a:highlight>
                  <a:srgbClr val="E8F2FE"/>
                </a:highlight>
                <a:latin typeface="Consolas" panose="020B0609020204030204" pitchFamily="49" charset="0"/>
              </a:rPr>
              <a:t> </a:t>
            </a:r>
            <a:r>
              <a:rPr lang="en-US" altLang="zh-TW" sz="900" b="1">
                <a:solidFill>
                  <a:srgbClr val="7F0055"/>
                </a:solidFill>
                <a:highlight>
                  <a:srgbClr val="E8F2FE"/>
                </a:highlight>
                <a:latin typeface="Consolas" panose="020B0609020204030204" pitchFamily="49" charset="0"/>
              </a:rPr>
              <a:t>void</a:t>
            </a:r>
            <a:r>
              <a:rPr lang="en-US" altLang="zh-TW" sz="900" b="1">
                <a:solidFill>
                  <a:srgbClr val="000000"/>
                </a:solidFill>
                <a:highlight>
                  <a:srgbClr val="E8F2FE"/>
                </a:highlight>
                <a:latin typeface="Consolas" panose="020B0609020204030204" pitchFamily="49" charset="0"/>
              </a:rPr>
              <a:t> start() </a:t>
            </a:r>
            <a:r>
              <a:rPr lang="en-US" altLang="zh-TW" sz="900" b="1" smtClean="0">
                <a:solidFill>
                  <a:srgbClr val="000000"/>
                </a:solidFill>
                <a:highlight>
                  <a:srgbClr val="E8F2FE"/>
                </a:highlight>
                <a:latin typeface="Consolas" panose="020B0609020204030204" pitchFamily="49" charset="0"/>
              </a:rPr>
              <a:t>{</a:t>
            </a:r>
          </a:p>
          <a:p>
            <a:r>
              <a:rPr lang="en-US" altLang="zh-TW" sz="900" b="1">
                <a:solidFill>
                  <a:srgbClr val="000000"/>
                </a:solidFill>
                <a:highlight>
                  <a:srgbClr val="E8F2FE"/>
                </a:highlight>
                <a:latin typeface="Consolas" panose="020B0609020204030204" pitchFamily="49" charset="0"/>
              </a:rPr>
              <a:t> </a:t>
            </a:r>
            <a:r>
              <a:rPr lang="en-US" altLang="zh-TW" sz="900" b="1" smtClean="0">
                <a:solidFill>
                  <a:srgbClr val="000000"/>
                </a:solidFill>
                <a:highlight>
                  <a:srgbClr val="E8F2FE"/>
                </a:highlight>
                <a:latin typeface="Consolas" panose="020B0609020204030204" pitchFamily="49" charset="0"/>
              </a:rPr>
              <a:t> ……</a:t>
            </a:r>
          </a:p>
          <a:p>
            <a:r>
              <a:rPr lang="en-US" altLang="zh-TW" sz="900" b="1">
                <a:solidFill>
                  <a:srgbClr val="000000"/>
                </a:solidFill>
                <a:highlight>
                  <a:srgbClr val="E8F2FE"/>
                </a:highlight>
                <a:latin typeface="Consolas" panose="020B0609020204030204" pitchFamily="49" charset="0"/>
              </a:rPr>
              <a:t> </a:t>
            </a:r>
            <a:r>
              <a:rPr lang="en-US" altLang="zh-TW" sz="900" b="1" smtClean="0">
                <a:solidFill>
                  <a:srgbClr val="000000"/>
                </a:solidFill>
                <a:highlight>
                  <a:srgbClr val="E8F2FE"/>
                </a:highlight>
                <a:latin typeface="Consolas" panose="020B0609020204030204" pitchFamily="49" charset="0"/>
              </a:rPr>
              <a:t> </a:t>
            </a:r>
            <a:r>
              <a:rPr lang="en-US" altLang="zh-TW" sz="900">
                <a:solidFill>
                  <a:srgbClr val="000000"/>
                </a:solidFill>
                <a:highlight>
                  <a:srgbClr val="E8F2FE"/>
                </a:highlight>
                <a:latin typeface="Consolas" panose="020B0609020204030204" pitchFamily="49" charset="0"/>
              </a:rPr>
              <a:t>setState(</a:t>
            </a:r>
            <a:r>
              <a:rPr lang="en-US" altLang="zh-TW" sz="900" i="1">
                <a:solidFill>
                  <a:srgbClr val="0000C0"/>
                </a:solidFill>
                <a:highlight>
                  <a:srgbClr val="E8F2FE"/>
                </a:highlight>
                <a:latin typeface="Consolas" panose="020B0609020204030204" pitchFamily="49" charset="0"/>
              </a:rPr>
              <a:t>STATE_LISTEN</a:t>
            </a:r>
            <a:r>
              <a:rPr lang="en-US" altLang="zh-TW" sz="900" i="1">
                <a:solidFill>
                  <a:srgbClr val="000000"/>
                </a:solidFill>
                <a:highlight>
                  <a:srgbClr val="E8F2FE"/>
                </a:highlight>
                <a:latin typeface="Consolas" panose="020B0609020204030204" pitchFamily="49" charset="0"/>
              </a:rPr>
              <a:t>);</a:t>
            </a:r>
            <a:endParaRPr lang="en-US" altLang="zh-TW" sz="900" b="1" smtClean="0">
              <a:solidFill>
                <a:srgbClr val="000000"/>
              </a:solidFill>
              <a:highlight>
                <a:srgbClr val="E8F2FE"/>
              </a:highlight>
              <a:latin typeface="Consolas" panose="020B0609020204030204" pitchFamily="49" charset="0"/>
            </a:endParaRPr>
          </a:p>
          <a:p>
            <a:r>
              <a:rPr lang="en-US" altLang="zh-TW" sz="900" b="1" smtClean="0">
                <a:solidFill>
                  <a:srgbClr val="000000"/>
                </a:solidFill>
                <a:highlight>
                  <a:srgbClr val="E8F2FE"/>
                </a:highlight>
                <a:latin typeface="Consolas" panose="020B0609020204030204" pitchFamily="49" charset="0"/>
              </a:rPr>
              <a:t>  ……</a:t>
            </a:r>
          </a:p>
          <a:p>
            <a:r>
              <a:rPr lang="en-US" altLang="zh-TW" sz="900" b="1">
                <a:solidFill>
                  <a:srgbClr val="000000"/>
                </a:solidFill>
                <a:highlight>
                  <a:srgbClr val="E8F2FE"/>
                </a:highlight>
                <a:latin typeface="Consolas" panose="020B0609020204030204" pitchFamily="49" charset="0"/>
              </a:rPr>
              <a:t>}</a:t>
            </a:r>
            <a:endParaRPr lang="zh-TW" altLang="en-US" sz="900"/>
          </a:p>
        </p:txBody>
      </p:sp>
      <p:sp>
        <p:nvSpPr>
          <p:cNvPr id="24" name="矩形 23"/>
          <p:cNvSpPr/>
          <p:nvPr/>
        </p:nvSpPr>
        <p:spPr>
          <a:xfrm>
            <a:off x="5357929" y="3793921"/>
            <a:ext cx="248786" cy="507831"/>
          </a:xfrm>
          <a:prstGeom prst="rect">
            <a:avLst/>
          </a:prstGeom>
        </p:spPr>
        <p:txBody>
          <a:bodyPr wrap="none">
            <a:spAutoFit/>
          </a:bodyPr>
          <a:lstStyle/>
          <a:p>
            <a:r>
              <a:rPr lang="en-US" altLang="zh-TW" sz="900" b="1" smtClean="0">
                <a:solidFill>
                  <a:srgbClr val="0000C0"/>
                </a:solidFill>
                <a:highlight>
                  <a:srgbClr val="E8F2FE"/>
                </a:highlight>
                <a:latin typeface="Consolas" panose="020B0609020204030204" pitchFamily="49" charset="0"/>
              </a:rPr>
              <a:t>.</a:t>
            </a:r>
          </a:p>
          <a:p>
            <a:r>
              <a:rPr lang="en-US" altLang="zh-TW" sz="900" b="1" smtClean="0">
                <a:solidFill>
                  <a:srgbClr val="0000C0"/>
                </a:solidFill>
                <a:highlight>
                  <a:srgbClr val="E8F2FE"/>
                </a:highlight>
                <a:latin typeface="Consolas" panose="020B0609020204030204" pitchFamily="49" charset="0"/>
              </a:rPr>
              <a:t>.</a:t>
            </a:r>
          </a:p>
          <a:p>
            <a:r>
              <a:rPr lang="en-US" altLang="zh-TW" sz="900" b="1">
                <a:solidFill>
                  <a:srgbClr val="0000C0"/>
                </a:solidFill>
                <a:highlight>
                  <a:srgbClr val="E8F2FE"/>
                </a:highlight>
                <a:latin typeface="Consolas" panose="020B0609020204030204" pitchFamily="49" charset="0"/>
              </a:rPr>
              <a:t>.</a:t>
            </a:r>
            <a:endParaRPr lang="zh-TW" altLang="en-US" sz="900" b="1"/>
          </a:p>
        </p:txBody>
      </p:sp>
      <p:sp>
        <p:nvSpPr>
          <p:cNvPr id="27" name="向下箭號 26"/>
          <p:cNvSpPr/>
          <p:nvPr/>
        </p:nvSpPr>
        <p:spPr>
          <a:xfrm>
            <a:off x="5357929" y="4486418"/>
            <a:ext cx="186590" cy="581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上彎箭號 27"/>
          <p:cNvSpPr/>
          <p:nvPr/>
        </p:nvSpPr>
        <p:spPr>
          <a:xfrm flipH="1">
            <a:off x="1472024" y="5139722"/>
            <a:ext cx="1266093" cy="5164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6502814" y="5102295"/>
            <a:ext cx="2056973" cy="523220"/>
          </a:xfrm>
          <a:prstGeom prst="rect">
            <a:avLst/>
          </a:prstGeom>
          <a:noFill/>
        </p:spPr>
        <p:txBody>
          <a:bodyPr wrap="none" rtlCol="0">
            <a:spAutoFit/>
          </a:bodyPr>
          <a:lstStyle/>
          <a:p>
            <a:r>
              <a:rPr lang="en-US" altLang="zh-TW" b="1" smtClean="0"/>
              <a:t>Android Develpers</a:t>
            </a:r>
          </a:p>
          <a:p>
            <a:r>
              <a:rPr lang="en-US" altLang="zh-TW" b="1" smtClean="0"/>
              <a:t>    -&gt;</a:t>
            </a:r>
            <a:r>
              <a:rPr lang="en-US" altLang="zh-TW" b="1" i="1"/>
              <a:t>Classic Bluetooth</a:t>
            </a:r>
            <a:endParaRPr lang="zh-TW" altLang="en-US" b="1"/>
          </a:p>
        </p:txBody>
      </p:sp>
      <p:sp>
        <p:nvSpPr>
          <p:cNvPr id="30" name="文字方塊 29"/>
          <p:cNvSpPr txBox="1"/>
          <p:nvPr/>
        </p:nvSpPr>
        <p:spPr>
          <a:xfrm>
            <a:off x="969526" y="5113764"/>
            <a:ext cx="1172116" cy="523220"/>
          </a:xfrm>
          <a:prstGeom prst="rect">
            <a:avLst/>
          </a:prstGeom>
          <a:noFill/>
        </p:spPr>
        <p:txBody>
          <a:bodyPr wrap="none" rtlCol="0">
            <a:spAutoFit/>
          </a:bodyPr>
          <a:lstStyle/>
          <a:p>
            <a:r>
              <a:rPr lang="en-US" altLang="zh-TW" b="1" smtClean="0">
                <a:latin typeface="標楷體" panose="03000509000000000000" pitchFamily="65" charset="-120"/>
                <a:ea typeface="標楷體" panose="03000509000000000000" pitchFamily="65" charset="-120"/>
              </a:rPr>
              <a:t>Android</a:t>
            </a:r>
          </a:p>
          <a:p>
            <a:r>
              <a:rPr lang="en-US" altLang="zh-TW" b="1" smtClean="0">
                <a:latin typeface="標楷體" panose="03000509000000000000" pitchFamily="65" charset="-120"/>
                <a:ea typeface="標楷體" panose="03000509000000000000" pitchFamily="65" charset="-120"/>
              </a:rPr>
              <a:t> </a:t>
            </a:r>
            <a:r>
              <a:rPr lang="zh-TW" altLang="en-US" b="1" smtClean="0">
                <a:latin typeface="標楷體" panose="03000509000000000000" pitchFamily="65" charset="-120"/>
                <a:ea typeface="標楷體" panose="03000509000000000000" pitchFamily="65" charset="-120"/>
              </a:rPr>
              <a:t>使用者介面</a:t>
            </a:r>
            <a:endParaRPr lang="zh-TW" altLang="en-US" b="1">
              <a:latin typeface="標楷體" panose="03000509000000000000" pitchFamily="65" charset="-120"/>
              <a:ea typeface="標楷體" panose="03000509000000000000" pitchFamily="65" charset="-120"/>
            </a:endParaRPr>
          </a:p>
        </p:txBody>
      </p:sp>
      <p:sp>
        <p:nvSpPr>
          <p:cNvPr id="31" name="文字方塊 30"/>
          <p:cNvSpPr txBox="1"/>
          <p:nvPr/>
        </p:nvSpPr>
        <p:spPr>
          <a:xfrm>
            <a:off x="2264682" y="5206097"/>
            <a:ext cx="2137124" cy="461665"/>
          </a:xfrm>
          <a:prstGeom prst="rect">
            <a:avLst/>
          </a:prstGeom>
          <a:noFill/>
        </p:spPr>
        <p:txBody>
          <a:bodyPr wrap="none" rtlCol="0">
            <a:spAutoFit/>
          </a:bodyPr>
          <a:lstStyle/>
          <a:p>
            <a:r>
              <a:rPr lang="en-US" altLang="zh-TW" sz="2400" smtClean="0"/>
              <a:t>BluetoothChat</a:t>
            </a:r>
            <a:endParaRPr lang="zh-TW" altLang="en-US" sz="2400"/>
          </a:p>
        </p:txBody>
      </p:sp>
      <p:sp>
        <p:nvSpPr>
          <p:cNvPr id="32" name="文字方塊 31"/>
          <p:cNvSpPr txBox="1"/>
          <p:nvPr/>
        </p:nvSpPr>
        <p:spPr>
          <a:xfrm>
            <a:off x="4226887" y="5206097"/>
            <a:ext cx="3164649" cy="461665"/>
          </a:xfrm>
          <a:prstGeom prst="rect">
            <a:avLst/>
          </a:prstGeom>
          <a:noFill/>
        </p:spPr>
        <p:txBody>
          <a:bodyPr wrap="none" rtlCol="0">
            <a:spAutoFit/>
          </a:bodyPr>
          <a:lstStyle/>
          <a:p>
            <a:r>
              <a:rPr lang="en-US" altLang="zh-TW" sz="2400" smtClean="0"/>
              <a:t>BluetoothChatService</a:t>
            </a:r>
            <a:endParaRPr lang="zh-TW" altLang="en-US" sz="2400"/>
          </a:p>
        </p:txBody>
      </p:sp>
      <p:sp>
        <p:nvSpPr>
          <p:cNvPr id="33" name="左-右雙向箭號 32"/>
          <p:cNvSpPr/>
          <p:nvPr/>
        </p:nvSpPr>
        <p:spPr>
          <a:xfrm>
            <a:off x="3827183" y="5321512"/>
            <a:ext cx="342900" cy="2308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136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0"/>
                                        </p:tgtEl>
                                        <p:attrNameLst>
                                          <p:attrName>ppt_x</p:attrName>
                                        </p:attrNameLst>
                                      </p:cBhvr>
                                      <p:tavLst>
                                        <p:tav tm="0">
                                          <p:val>
                                            <p:strVal val="ppt_x"/>
                                          </p:val>
                                        </p:tav>
                                        <p:tav tm="100000">
                                          <p:val>
                                            <p:strVal val="ppt_x"/>
                                          </p:val>
                                        </p:tav>
                                      </p:tavLst>
                                    </p:anim>
                                    <p:anim calcmode="lin" valueType="num">
                                      <p:cBhvr additive="base">
                                        <p:cTn id="11" dur="500"/>
                                        <p:tgtEl>
                                          <p:spTgt spid="30"/>
                                        </p:tgtEl>
                                        <p:attrNameLst>
                                          <p:attrName>ppt_y</p:attrName>
                                        </p:attrNameLst>
                                      </p:cBhvr>
                                      <p:tavLst>
                                        <p:tav tm="0">
                                          <p:val>
                                            <p:strVal val="ppt_y"/>
                                          </p:val>
                                        </p:tav>
                                        <p:tav tm="100000">
                                          <p:val>
                                            <p:strVal val="1+ppt_h/2"/>
                                          </p:val>
                                        </p:tav>
                                      </p:tavLst>
                                    </p:anim>
                                    <p:set>
                                      <p:cBhvr>
                                        <p:cTn id="12" dur="1" fill="hold">
                                          <p:stCondLst>
                                            <p:cond delay="499"/>
                                          </p:stCondLst>
                                        </p:cTn>
                                        <p:tgtEl>
                                          <p:spTgt spid="3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1"/>
                                        </p:tgtEl>
                                        <p:attrNameLst>
                                          <p:attrName>ppt_x</p:attrName>
                                        </p:attrNameLst>
                                      </p:cBhvr>
                                      <p:tavLst>
                                        <p:tav tm="0">
                                          <p:val>
                                            <p:strVal val="ppt_x"/>
                                          </p:val>
                                        </p:tav>
                                        <p:tav tm="100000">
                                          <p:val>
                                            <p:strVal val="ppt_x"/>
                                          </p:val>
                                        </p:tav>
                                      </p:tavLst>
                                    </p:anim>
                                    <p:anim calcmode="lin" valueType="num">
                                      <p:cBhvr additive="base">
                                        <p:cTn id="15" dur="500"/>
                                        <p:tgtEl>
                                          <p:spTgt spid="31"/>
                                        </p:tgtEl>
                                        <p:attrNameLst>
                                          <p:attrName>ppt_y</p:attrName>
                                        </p:attrNameLst>
                                      </p:cBhvr>
                                      <p:tavLst>
                                        <p:tav tm="0">
                                          <p:val>
                                            <p:strVal val="ppt_y"/>
                                          </p:val>
                                        </p:tav>
                                        <p:tav tm="100000">
                                          <p:val>
                                            <p:strVal val="1+ppt_h/2"/>
                                          </p:val>
                                        </p:tav>
                                      </p:tavLst>
                                    </p:anim>
                                    <p:set>
                                      <p:cBhvr>
                                        <p:cTn id="16" dur="1" fill="hold">
                                          <p:stCondLst>
                                            <p:cond delay="499"/>
                                          </p:stCondLst>
                                        </p:cTn>
                                        <p:tgtEl>
                                          <p:spTgt spid="31"/>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2"/>
                                        </p:tgtEl>
                                        <p:attrNameLst>
                                          <p:attrName>ppt_x</p:attrName>
                                        </p:attrNameLst>
                                      </p:cBhvr>
                                      <p:tavLst>
                                        <p:tav tm="0">
                                          <p:val>
                                            <p:strVal val="ppt_x"/>
                                          </p:val>
                                        </p:tav>
                                        <p:tav tm="100000">
                                          <p:val>
                                            <p:strVal val="ppt_x"/>
                                          </p:val>
                                        </p:tav>
                                      </p:tavLst>
                                    </p:anim>
                                    <p:anim calcmode="lin" valueType="num">
                                      <p:cBhvr additive="base">
                                        <p:cTn id="19" dur="500"/>
                                        <p:tgtEl>
                                          <p:spTgt spid="32"/>
                                        </p:tgtEl>
                                        <p:attrNameLst>
                                          <p:attrName>ppt_y</p:attrName>
                                        </p:attrNameLst>
                                      </p:cBhvr>
                                      <p:tavLst>
                                        <p:tav tm="0">
                                          <p:val>
                                            <p:strVal val="ppt_y"/>
                                          </p:val>
                                        </p:tav>
                                        <p:tav tm="100000">
                                          <p:val>
                                            <p:strVal val="1+ppt_h/2"/>
                                          </p:val>
                                        </p:tav>
                                      </p:tavLst>
                                    </p:anim>
                                    <p:set>
                                      <p:cBhvr>
                                        <p:cTn id="20" dur="1" fill="hold">
                                          <p:stCondLst>
                                            <p:cond delay="499"/>
                                          </p:stCondLst>
                                        </p:cTn>
                                        <p:tgtEl>
                                          <p:spTgt spid="32"/>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33"/>
                                        </p:tgtEl>
                                        <p:attrNameLst>
                                          <p:attrName>ppt_x</p:attrName>
                                        </p:attrNameLst>
                                      </p:cBhvr>
                                      <p:tavLst>
                                        <p:tav tm="0">
                                          <p:val>
                                            <p:strVal val="ppt_x"/>
                                          </p:val>
                                        </p:tav>
                                        <p:tav tm="100000">
                                          <p:val>
                                            <p:strVal val="ppt_x"/>
                                          </p:val>
                                        </p:tav>
                                      </p:tavLst>
                                    </p:anim>
                                    <p:anim calcmode="lin" valueType="num">
                                      <p:cBhvr additive="base">
                                        <p:cTn id="23" dur="500"/>
                                        <p:tgtEl>
                                          <p:spTgt spid="33"/>
                                        </p:tgtEl>
                                        <p:attrNameLst>
                                          <p:attrName>ppt_y</p:attrName>
                                        </p:attrNameLst>
                                      </p:cBhvr>
                                      <p:tavLst>
                                        <p:tav tm="0">
                                          <p:val>
                                            <p:strVal val="ppt_y"/>
                                          </p:val>
                                        </p:tav>
                                        <p:tav tm="100000">
                                          <p:val>
                                            <p:strVal val="1+ppt_h/2"/>
                                          </p:val>
                                        </p:tav>
                                      </p:tavLst>
                                    </p:anim>
                                    <p:set>
                                      <p:cBhvr>
                                        <p:cTn id="24" dur="1" fill="hold">
                                          <p:stCondLst>
                                            <p:cond delay="499"/>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p:bldP spid="32" grpId="0"/>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4294967295"/>
          </p:nvPr>
        </p:nvSpPr>
        <p:spPr>
          <a:xfrm>
            <a:off x="3810000" y="6172200"/>
            <a:ext cx="1828800" cy="365125"/>
          </a:xfrm>
          <a:prstGeom prst="rect">
            <a:avLst/>
          </a:prstGeom>
        </p:spPr>
        <p:txBody>
          <a:bodyPr/>
          <a:lstStyle/>
          <a:p>
            <a:pPr>
              <a:defRPr/>
            </a:pPr>
            <a:fld id="{144863B6-ADAB-4B52-ADBA-CFAB421F7FA2}" type="slidenum">
              <a:rPr lang="en-US" altLang="zh-TW" smtClean="0"/>
              <a:pPr>
                <a:defRPr/>
              </a:pPr>
              <a:t>9</a:t>
            </a:fld>
            <a:endParaRPr lang="en-US" altLang="zh-TW" smtClean="0"/>
          </a:p>
        </p:txBody>
      </p:sp>
      <p:sp>
        <p:nvSpPr>
          <p:cNvPr id="4099" name="Rectangle 18"/>
          <p:cNvSpPr>
            <a:spLocks noChangeArrowheads="1"/>
          </p:cNvSpPr>
          <p:nvPr/>
        </p:nvSpPr>
        <p:spPr bwMode="auto">
          <a:xfrm>
            <a:off x="468313" y="765175"/>
            <a:ext cx="8143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just" eaLnBrk="1" hangingPunct="1">
              <a:lnSpc>
                <a:spcPct val="150000"/>
              </a:lnSpc>
            </a:pPr>
            <a:r>
              <a:rPr lang="zh-TW" altLang="en-US" sz="2400">
                <a:latin typeface="Times New Roman" pitchFamily="18" charset="0"/>
                <a:ea typeface="標楷體" pitchFamily="65" charset="-120"/>
                <a:cs typeface="Times New Roman" pitchFamily="18" charset="0"/>
              </a:rPr>
              <a:t>        </a:t>
            </a:r>
            <a:r>
              <a:rPr lang="en-US" altLang="zh-TW" sz="2400">
                <a:latin typeface="Times New Roman" pitchFamily="18" charset="0"/>
                <a:ea typeface="標楷體" pitchFamily="65" charset="-120"/>
                <a:cs typeface="Times New Roman" pitchFamily="18" charset="0"/>
              </a:rPr>
              <a:t>MODBUS</a:t>
            </a:r>
            <a:r>
              <a:rPr lang="zh-TW" altLang="en-US" sz="2400">
                <a:latin typeface="Times New Roman" pitchFamily="18" charset="0"/>
                <a:ea typeface="標楷體" pitchFamily="65" charset="-120"/>
                <a:cs typeface="Times New Roman" pitchFamily="18" charset="0"/>
              </a:rPr>
              <a:t> </a:t>
            </a:r>
            <a:r>
              <a:rPr lang="zh-TW" altLang="zh-TW" sz="2400">
                <a:latin typeface="Times New Roman" pitchFamily="18" charset="0"/>
                <a:ea typeface="標楷體" pitchFamily="65" charset="-120"/>
                <a:cs typeface="Times New Roman" pitchFamily="18" charset="0"/>
              </a:rPr>
              <a:t>資料傳送種類有</a:t>
            </a:r>
            <a:r>
              <a:rPr lang="en-US" altLang="zh-TW" sz="2400">
                <a:latin typeface="Times New Roman" pitchFamily="18" charset="0"/>
                <a:ea typeface="標楷體" pitchFamily="65" charset="-120"/>
                <a:cs typeface="Times New Roman" pitchFamily="18" charset="0"/>
              </a:rPr>
              <a:t>ASCII </a:t>
            </a:r>
            <a:r>
              <a:rPr lang="zh-TW" altLang="zh-TW" sz="2400">
                <a:latin typeface="Times New Roman" pitchFamily="18" charset="0"/>
                <a:ea typeface="標楷體" pitchFamily="65" charset="-120"/>
                <a:cs typeface="Times New Roman" pitchFamily="18" charset="0"/>
              </a:rPr>
              <a:t>及</a:t>
            </a:r>
            <a:r>
              <a:rPr lang="en-US" altLang="zh-TW" sz="2400">
                <a:latin typeface="Times New Roman" pitchFamily="18" charset="0"/>
                <a:ea typeface="標楷體" pitchFamily="65" charset="-120"/>
                <a:cs typeface="Times New Roman" pitchFamily="18" charset="0"/>
              </a:rPr>
              <a:t>RTU</a:t>
            </a:r>
            <a:r>
              <a:rPr lang="zh-TW" altLang="zh-TW" sz="2400">
                <a:latin typeface="Times New Roman" pitchFamily="18" charset="0"/>
                <a:ea typeface="標楷體" pitchFamily="65" charset="-120"/>
                <a:cs typeface="Times New Roman" pitchFamily="18" charset="0"/>
              </a:rPr>
              <a:t>兩種可供選擇</a:t>
            </a:r>
            <a:r>
              <a:rPr lang="zh-TW" altLang="zh-TW">
                <a:ea typeface="標楷體" pitchFamily="65" charset="-120"/>
                <a:cs typeface="Times New Roman" pitchFamily="18" charset="0"/>
              </a:rPr>
              <a:t>，</a:t>
            </a:r>
            <a:r>
              <a:rPr lang="en-US" altLang="zh-TW" sz="2400">
                <a:latin typeface="Times New Roman" pitchFamily="18" charset="0"/>
                <a:ea typeface="標楷體" pitchFamily="65" charset="-120"/>
                <a:cs typeface="Times New Roman" pitchFamily="18" charset="0"/>
              </a:rPr>
              <a:t> </a:t>
            </a:r>
            <a:r>
              <a:rPr lang="zh-TW" altLang="en-US" sz="2400">
                <a:latin typeface="Times New Roman" pitchFamily="18" charset="0"/>
                <a:ea typeface="標楷體" pitchFamily="65" charset="-120"/>
                <a:cs typeface="Times New Roman" pitchFamily="18" charset="0"/>
              </a:rPr>
              <a:t>如圖</a:t>
            </a:r>
            <a:r>
              <a:rPr lang="en-US" altLang="zh-TW" sz="2400">
                <a:latin typeface="Times New Roman" pitchFamily="18" charset="0"/>
                <a:ea typeface="標楷體" pitchFamily="65" charset="-120"/>
                <a:cs typeface="Times New Roman" pitchFamily="18" charset="0"/>
              </a:rPr>
              <a:t>1</a:t>
            </a:r>
            <a:r>
              <a:rPr lang="zh-TW" altLang="en-US" sz="2400">
                <a:latin typeface="Times New Roman" pitchFamily="18" charset="0"/>
                <a:ea typeface="標楷體" pitchFamily="65" charset="-120"/>
                <a:cs typeface="Times New Roman" pitchFamily="18" charset="0"/>
              </a:rPr>
              <a:t>、</a:t>
            </a:r>
            <a:r>
              <a:rPr lang="en-US" altLang="zh-TW" sz="2400">
                <a:latin typeface="Times New Roman" pitchFamily="18" charset="0"/>
                <a:ea typeface="標楷體" pitchFamily="65" charset="-120"/>
                <a:cs typeface="Times New Roman" pitchFamily="18" charset="0"/>
              </a:rPr>
              <a:t>2</a:t>
            </a:r>
            <a:r>
              <a:rPr lang="zh-TW" altLang="en-US" sz="2400">
                <a:latin typeface="Times New Roman" pitchFamily="18" charset="0"/>
                <a:ea typeface="標楷體" pitchFamily="65" charset="-120"/>
                <a:cs typeface="Times New Roman" pitchFamily="18" charset="0"/>
              </a:rPr>
              <a:t>所示。 </a:t>
            </a:r>
            <a:endParaRPr lang="zh-TW" altLang="zh-TW" sz="2400">
              <a:latin typeface="Times New Roman" pitchFamily="18" charset="0"/>
              <a:ea typeface="標楷體" pitchFamily="65" charset="-120"/>
              <a:cs typeface="Times New Roman" pitchFamily="18" charset="0"/>
            </a:endParaRPr>
          </a:p>
        </p:txBody>
      </p:sp>
      <p:sp>
        <p:nvSpPr>
          <p:cNvPr id="4100" name="矩形 20"/>
          <p:cNvSpPr>
            <a:spLocks noChangeArrowheads="1"/>
          </p:cNvSpPr>
          <p:nvPr/>
        </p:nvSpPr>
        <p:spPr bwMode="auto">
          <a:xfrm>
            <a:off x="217488" y="44450"/>
            <a:ext cx="8386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600">
                <a:latin typeface="Times New Roman" pitchFamily="18" charset="0"/>
                <a:ea typeface="標楷體" pitchFamily="65" charset="-120"/>
              </a:rPr>
              <a:t>Modbus </a:t>
            </a:r>
            <a:r>
              <a:rPr lang="zh-TW" altLang="en-US" sz="3600">
                <a:latin typeface="Times New Roman" pitchFamily="18" charset="0"/>
                <a:ea typeface="標楷體" pitchFamily="65" charset="-120"/>
              </a:rPr>
              <a:t> 通訊格式</a:t>
            </a:r>
            <a:r>
              <a:rPr lang="en-US" altLang="zh-TW" sz="3600">
                <a:latin typeface="Times New Roman" pitchFamily="18" charset="0"/>
                <a:ea typeface="標楷體" pitchFamily="65" charset="-120"/>
                <a:cs typeface="Times New Roman" pitchFamily="18" charset="0"/>
              </a:rPr>
              <a:t>_1/2</a:t>
            </a:r>
          </a:p>
        </p:txBody>
      </p:sp>
      <p:pic>
        <p:nvPicPr>
          <p:cNvPr id="4101" name="Picture 7" descr="redm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85800"/>
            <a:ext cx="7669213"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矩形 8"/>
          <p:cNvSpPr>
            <a:spLocks noChangeArrowheads="1"/>
          </p:cNvSpPr>
          <p:nvPr/>
        </p:nvSpPr>
        <p:spPr bwMode="auto">
          <a:xfrm>
            <a:off x="3348038" y="6021388"/>
            <a:ext cx="207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zh-TW">
                <a:latin typeface="Times New Roman" pitchFamily="18" charset="0"/>
                <a:ea typeface="標楷體" pitchFamily="65" charset="-120"/>
                <a:cs typeface="Times New Roman" pitchFamily="18" charset="0"/>
              </a:rPr>
              <a:t>圖</a:t>
            </a:r>
            <a:r>
              <a:rPr lang="en-US" altLang="zh-TW">
                <a:latin typeface="Times New Roman" pitchFamily="18" charset="0"/>
                <a:ea typeface="標楷體" pitchFamily="65" charset="-120"/>
                <a:cs typeface="Times New Roman" pitchFamily="18" charset="0"/>
              </a:rPr>
              <a:t>2 </a:t>
            </a:r>
            <a:r>
              <a:rPr lang="zh-TW" altLang="en-US">
                <a:latin typeface="Times New Roman" pitchFamily="18" charset="0"/>
                <a:ea typeface="標楷體" pitchFamily="65" charset="-120"/>
                <a:cs typeface="Times New Roman" pitchFamily="18" charset="0"/>
              </a:rPr>
              <a:t> </a:t>
            </a:r>
            <a:r>
              <a:rPr lang="en-US" altLang="zh-TW">
                <a:latin typeface="Times New Roman" pitchFamily="18" charset="0"/>
                <a:ea typeface="標楷體" pitchFamily="65" charset="-120"/>
                <a:cs typeface="Times New Roman" pitchFamily="18" charset="0"/>
              </a:rPr>
              <a:t>RTU </a:t>
            </a:r>
            <a:r>
              <a:rPr lang="zh-TW" altLang="en-US">
                <a:latin typeface="Times New Roman" pitchFamily="18" charset="0"/>
                <a:ea typeface="標楷體" pitchFamily="65" charset="-120"/>
                <a:cs typeface="Times New Roman" pitchFamily="18" charset="0"/>
              </a:rPr>
              <a:t>訊息格式</a:t>
            </a:r>
          </a:p>
        </p:txBody>
      </p:sp>
      <p:pic>
        <p:nvPicPr>
          <p:cNvPr id="41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438650"/>
            <a:ext cx="662463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49488"/>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矩形 8"/>
          <p:cNvSpPr>
            <a:spLocks noChangeArrowheads="1"/>
          </p:cNvSpPr>
          <p:nvPr/>
        </p:nvSpPr>
        <p:spPr bwMode="auto">
          <a:xfrm>
            <a:off x="3295650" y="3716338"/>
            <a:ext cx="221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zh-TW">
                <a:latin typeface="Times New Roman" pitchFamily="18" charset="0"/>
                <a:ea typeface="標楷體" pitchFamily="65" charset="-120"/>
                <a:cs typeface="Times New Roman" pitchFamily="18" charset="0"/>
              </a:rPr>
              <a:t>圖</a:t>
            </a:r>
            <a:r>
              <a:rPr lang="en-US" altLang="zh-TW">
                <a:latin typeface="Times New Roman" pitchFamily="18" charset="0"/>
                <a:ea typeface="標楷體" pitchFamily="65" charset="-120"/>
                <a:cs typeface="Times New Roman" pitchFamily="18" charset="0"/>
              </a:rPr>
              <a:t>1 </a:t>
            </a:r>
            <a:r>
              <a:rPr lang="zh-TW" altLang="en-US">
                <a:latin typeface="Times New Roman" pitchFamily="18" charset="0"/>
                <a:ea typeface="標楷體" pitchFamily="65" charset="-120"/>
                <a:cs typeface="Times New Roman" pitchFamily="18" charset="0"/>
              </a:rPr>
              <a:t> </a:t>
            </a:r>
            <a:r>
              <a:rPr lang="en-US" altLang="zh-TW">
                <a:latin typeface="Times New Roman" pitchFamily="18" charset="0"/>
                <a:ea typeface="標楷體" pitchFamily="65" charset="-120"/>
                <a:cs typeface="Times New Roman" pitchFamily="18" charset="0"/>
              </a:rPr>
              <a:t>ASCII</a:t>
            </a:r>
            <a:r>
              <a:rPr lang="zh-TW" altLang="en-US">
                <a:latin typeface="Times New Roman" pitchFamily="18" charset="0"/>
                <a:ea typeface="標楷體" pitchFamily="65" charset="-120"/>
                <a:cs typeface="Times New Roman" pitchFamily="18" charset="0"/>
              </a:rPr>
              <a:t> 訊息格式</a:t>
            </a:r>
          </a:p>
        </p:txBody>
      </p:sp>
    </p:spTree>
    <p:extLst>
      <p:ext uri="{BB962C8B-B14F-4D97-AF65-F5344CB8AC3E}">
        <p14:creationId xmlns:p14="http://schemas.microsoft.com/office/powerpoint/2010/main" val="30680011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628650" y="365126"/>
            <a:ext cx="7886700" cy="1325563"/>
          </a:xfrm>
        </p:spPr>
        <p:txBody>
          <a:bodyPr>
            <a:normAutofit/>
          </a:bodyPr>
          <a:lstStyle/>
          <a:p>
            <a:r>
              <a:rPr lang="en-US" altLang="zh-TW" sz="3200" b="1">
                <a:solidFill>
                  <a:srgbClr val="7F0055"/>
                </a:solidFill>
                <a:highlight>
                  <a:srgbClr val="E8F2FE"/>
                </a:highlight>
                <a:latin typeface="Consolas" panose="020B0609020204030204" pitchFamily="49" charset="0"/>
              </a:rPr>
              <a:t>public</a:t>
            </a:r>
            <a:r>
              <a:rPr lang="en-US" altLang="zh-TW" sz="3200" b="1">
                <a:solidFill>
                  <a:srgbClr val="000000"/>
                </a:solidFill>
                <a:highlight>
                  <a:srgbClr val="E8F2FE"/>
                </a:highlight>
                <a:latin typeface="Consolas" panose="020B0609020204030204" pitchFamily="49" charset="0"/>
              </a:rPr>
              <a:t> </a:t>
            </a:r>
            <a:r>
              <a:rPr lang="en-US" altLang="zh-TW" sz="3200" b="1">
                <a:solidFill>
                  <a:srgbClr val="7F0055"/>
                </a:solidFill>
                <a:highlight>
                  <a:srgbClr val="E8F2FE"/>
                </a:highlight>
                <a:latin typeface="Consolas" panose="020B0609020204030204" pitchFamily="49" charset="0"/>
              </a:rPr>
              <a:t>class</a:t>
            </a:r>
            <a:r>
              <a:rPr lang="en-US" altLang="zh-TW" sz="3200" b="1">
                <a:solidFill>
                  <a:srgbClr val="000000"/>
                </a:solidFill>
                <a:highlight>
                  <a:srgbClr val="E8F2FE"/>
                </a:highlight>
                <a:latin typeface="Consolas" panose="020B0609020204030204" pitchFamily="49" charset="0"/>
              </a:rPr>
              <a:t> BluetoothChatService {</a:t>
            </a:r>
            <a:endParaRPr lang="zh-TW" altLang="en-US" sz="3200"/>
          </a:p>
        </p:txBody>
      </p:sp>
      <p:pic>
        <p:nvPicPr>
          <p:cNvPr id="7" name="內容版面配置區 5"/>
          <p:cNvPicPr>
            <a:picLocks noChangeAspect="1"/>
          </p:cNvPicPr>
          <p:nvPr/>
        </p:nvPicPr>
        <p:blipFill>
          <a:blip r:embed="rId2"/>
          <a:stretch>
            <a:fillRect/>
          </a:stretch>
        </p:blipFill>
        <p:spPr>
          <a:xfrm>
            <a:off x="-1237082" y="-1271020"/>
            <a:ext cx="5064266" cy="2513012"/>
          </a:xfrm>
          <a:prstGeom prst="rect">
            <a:avLst/>
          </a:prstGeom>
        </p:spPr>
      </p:pic>
      <p:pic>
        <p:nvPicPr>
          <p:cNvPr id="5" name="圖片 4"/>
          <p:cNvPicPr>
            <a:picLocks noChangeAspect="1"/>
          </p:cNvPicPr>
          <p:nvPr/>
        </p:nvPicPr>
        <p:blipFill>
          <a:blip r:embed="rId3"/>
          <a:stretch>
            <a:fillRect/>
          </a:stretch>
        </p:blipFill>
        <p:spPr>
          <a:xfrm>
            <a:off x="5433162" y="1690689"/>
            <a:ext cx="3293269" cy="3857625"/>
          </a:xfrm>
          <a:prstGeom prst="rect">
            <a:avLst/>
          </a:prstGeom>
        </p:spPr>
      </p:pic>
    </p:spTree>
    <p:extLst>
      <p:ext uri="{BB962C8B-B14F-4D97-AF65-F5344CB8AC3E}">
        <p14:creationId xmlns:p14="http://schemas.microsoft.com/office/powerpoint/2010/main" val="334991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172 0.00926 L 0.18945 0.46018 " pathEditMode="relative" rAng="0" ptsTypes="AA">
                                      <p:cBhvr>
                                        <p:cTn id="6" dur="500" fill="hold"/>
                                        <p:tgtEl>
                                          <p:spTgt spid="7"/>
                                        </p:tgtEl>
                                        <p:attrNameLst>
                                          <p:attrName>ppt_x</p:attrName>
                                          <p:attrName>ppt_y</p:attrName>
                                        </p:attrNameLst>
                                      </p:cBhvr>
                                      <p:rCtr x="10052" y="2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709612" y="1574801"/>
            <a:ext cx="3672895" cy="1889125"/>
          </a:xfrm>
          <a:prstGeom prst="rect">
            <a:avLst/>
          </a:prstGeom>
        </p:spPr>
      </p:pic>
      <p:sp>
        <p:nvSpPr>
          <p:cNvPr id="13" name="標題 1"/>
          <p:cNvSpPr>
            <a:spLocks noGrp="1"/>
          </p:cNvSpPr>
          <p:nvPr>
            <p:ph type="title"/>
          </p:nvPr>
        </p:nvSpPr>
        <p:spPr>
          <a:xfrm>
            <a:off x="628650" y="365126"/>
            <a:ext cx="7886700" cy="1325563"/>
          </a:xfrm>
        </p:spPr>
        <p:txBody>
          <a:bodyPr>
            <a:normAutofit/>
          </a:bodyPr>
          <a:lstStyle/>
          <a:p>
            <a:r>
              <a:rPr lang="en-US" altLang="zh-TW" sz="3200" b="1">
                <a:solidFill>
                  <a:srgbClr val="7F0055"/>
                </a:solidFill>
                <a:highlight>
                  <a:srgbClr val="E8F2FE"/>
                </a:highlight>
                <a:latin typeface="Consolas" panose="020B0609020204030204" pitchFamily="49" charset="0"/>
              </a:rPr>
              <a:t>public</a:t>
            </a:r>
            <a:r>
              <a:rPr lang="en-US" altLang="zh-TW" sz="3200" b="1">
                <a:solidFill>
                  <a:srgbClr val="000000"/>
                </a:solidFill>
                <a:highlight>
                  <a:srgbClr val="E8F2FE"/>
                </a:highlight>
                <a:latin typeface="Consolas" panose="020B0609020204030204" pitchFamily="49" charset="0"/>
              </a:rPr>
              <a:t> </a:t>
            </a:r>
            <a:r>
              <a:rPr lang="en-US" altLang="zh-TW" sz="3200" b="1">
                <a:solidFill>
                  <a:srgbClr val="7F0055"/>
                </a:solidFill>
                <a:highlight>
                  <a:srgbClr val="E8F2FE"/>
                </a:highlight>
                <a:latin typeface="Consolas" panose="020B0609020204030204" pitchFamily="49" charset="0"/>
              </a:rPr>
              <a:t>class</a:t>
            </a:r>
            <a:r>
              <a:rPr lang="en-US" altLang="zh-TW" sz="3200" b="1">
                <a:solidFill>
                  <a:srgbClr val="000000"/>
                </a:solidFill>
                <a:highlight>
                  <a:srgbClr val="E8F2FE"/>
                </a:highlight>
                <a:latin typeface="Consolas" panose="020B0609020204030204" pitchFamily="49" charset="0"/>
              </a:rPr>
              <a:t> BluetoothChatService {</a:t>
            </a:r>
            <a:endParaRPr lang="zh-TW" altLang="en-US" sz="3200"/>
          </a:p>
        </p:txBody>
      </p:sp>
      <p:pic>
        <p:nvPicPr>
          <p:cNvPr id="5" name="圖片 4"/>
          <p:cNvPicPr>
            <a:picLocks noChangeAspect="1"/>
          </p:cNvPicPr>
          <p:nvPr/>
        </p:nvPicPr>
        <p:blipFill>
          <a:blip r:embed="rId3"/>
          <a:stretch>
            <a:fillRect/>
          </a:stretch>
        </p:blipFill>
        <p:spPr>
          <a:xfrm>
            <a:off x="5433162" y="1690689"/>
            <a:ext cx="3293269" cy="3857625"/>
          </a:xfrm>
          <a:prstGeom prst="rect">
            <a:avLst/>
          </a:prstGeom>
        </p:spPr>
      </p:pic>
    </p:spTree>
    <p:extLst>
      <p:ext uri="{BB962C8B-B14F-4D97-AF65-F5344CB8AC3E}">
        <p14:creationId xmlns:p14="http://schemas.microsoft.com/office/powerpoint/2010/main" val="2039363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a:blip r:embed="rId2"/>
          <a:stretch>
            <a:fillRect/>
          </a:stretch>
        </p:blipFill>
        <p:spPr>
          <a:xfrm>
            <a:off x="132764" y="1690689"/>
            <a:ext cx="3293269" cy="3857625"/>
          </a:xfrm>
          <a:prstGeom prst="rect">
            <a:avLst/>
          </a:prstGeom>
        </p:spPr>
      </p:pic>
      <p:sp>
        <p:nvSpPr>
          <p:cNvPr id="5" name="標題 1"/>
          <p:cNvSpPr>
            <a:spLocks noGrp="1"/>
          </p:cNvSpPr>
          <p:nvPr>
            <p:ph type="title"/>
          </p:nvPr>
        </p:nvSpPr>
        <p:spPr/>
        <p:txBody>
          <a:bodyPr>
            <a:normAutofit fontScale="90000"/>
          </a:bodyPr>
          <a:lstStyle/>
          <a:p>
            <a:r>
              <a:rPr lang="en-US" altLang="zh-TW" sz="3200" b="1">
                <a:solidFill>
                  <a:srgbClr val="7F0055"/>
                </a:solidFill>
                <a:highlight>
                  <a:srgbClr val="E8F2FE"/>
                </a:highlight>
                <a:latin typeface="Consolas" panose="020B0609020204030204" pitchFamily="49" charset="0"/>
              </a:rPr>
              <a:t>public</a:t>
            </a:r>
            <a:r>
              <a:rPr lang="en-US" altLang="zh-TW" sz="3200" b="1">
                <a:solidFill>
                  <a:srgbClr val="000000"/>
                </a:solidFill>
                <a:highlight>
                  <a:srgbClr val="E8F2FE"/>
                </a:highlight>
                <a:latin typeface="Consolas" panose="020B0609020204030204" pitchFamily="49" charset="0"/>
              </a:rPr>
              <a:t> </a:t>
            </a:r>
            <a:r>
              <a:rPr lang="en-US" altLang="zh-TW" sz="3200" b="1">
                <a:solidFill>
                  <a:srgbClr val="7F0055"/>
                </a:solidFill>
                <a:highlight>
                  <a:srgbClr val="E8F2FE"/>
                </a:highlight>
                <a:latin typeface="Consolas" panose="020B0609020204030204" pitchFamily="49" charset="0"/>
              </a:rPr>
              <a:t>class</a:t>
            </a:r>
            <a:r>
              <a:rPr lang="en-US" altLang="zh-TW" sz="3200" b="1">
                <a:solidFill>
                  <a:srgbClr val="000000"/>
                </a:solidFill>
                <a:highlight>
                  <a:srgbClr val="E8F2FE"/>
                </a:highlight>
                <a:latin typeface="Consolas" panose="020B0609020204030204" pitchFamily="49" charset="0"/>
              </a:rPr>
              <a:t> BluetoothChatService </a:t>
            </a:r>
            <a:r>
              <a:rPr lang="en-US" altLang="zh-TW" sz="3200" b="1" smtClean="0">
                <a:solidFill>
                  <a:srgbClr val="000000"/>
                </a:solidFill>
                <a:highlight>
                  <a:srgbClr val="E8F2FE"/>
                </a:highlight>
                <a:latin typeface="Consolas" panose="020B0609020204030204" pitchFamily="49" charset="0"/>
              </a:rPr>
              <a:t>-</a:t>
            </a:r>
            <a:r>
              <a:rPr lang="zh-TW" altLang="en-US" sz="3200" b="1" smtClean="0">
                <a:solidFill>
                  <a:srgbClr val="000000"/>
                </a:solidFill>
                <a:highlight>
                  <a:srgbClr val="E8F2FE"/>
                </a:highlight>
                <a:latin typeface="Consolas" panose="020B0609020204030204" pitchFamily="49" charset="0"/>
              </a:rPr>
              <a:t> </a:t>
            </a:r>
            <a:r>
              <a:rPr lang="en-US" altLang="zh-TW" sz="3200" b="1" smtClean="0">
                <a:solidFill>
                  <a:srgbClr val="000000"/>
                </a:solidFill>
                <a:highlight>
                  <a:srgbClr val="E8F2FE"/>
                </a:highlight>
                <a:latin typeface="Consolas" panose="020B0609020204030204" pitchFamily="49" charset="0"/>
              </a:rPr>
              <a:t>AcceptTH</a:t>
            </a:r>
            <a:endParaRPr lang="zh-TW" altLang="en-US" sz="3200"/>
          </a:p>
        </p:txBody>
      </p:sp>
      <p:sp>
        <p:nvSpPr>
          <p:cNvPr id="6" name="矩形 5"/>
          <p:cNvSpPr/>
          <p:nvPr/>
        </p:nvSpPr>
        <p:spPr>
          <a:xfrm>
            <a:off x="3661007" y="4388398"/>
            <a:ext cx="3365024" cy="307777"/>
          </a:xfrm>
          <a:prstGeom prst="rect">
            <a:avLst/>
          </a:prstGeom>
        </p:spPr>
        <p:txBody>
          <a:bodyPr wrap="none">
            <a:spAutoFit/>
          </a:bodyPr>
          <a:lstStyle/>
          <a:p>
            <a:r>
              <a:rPr lang="en-US" altLang="zh-TW">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stop()</a:t>
            </a:r>
            <a:endParaRPr lang="zh-TW" altLang="en-US"/>
          </a:p>
        </p:txBody>
      </p:sp>
      <p:sp>
        <p:nvSpPr>
          <p:cNvPr id="7" name="矩形 6"/>
          <p:cNvSpPr/>
          <p:nvPr/>
        </p:nvSpPr>
        <p:spPr>
          <a:xfrm>
            <a:off x="3661006" y="1931045"/>
            <a:ext cx="3663182" cy="307777"/>
          </a:xfrm>
          <a:prstGeom prst="rect">
            <a:avLst/>
          </a:prstGeom>
        </p:spPr>
        <p:txBody>
          <a:bodyPr wrap="none">
            <a:spAutoFit/>
          </a:bodyPr>
          <a:lstStyle/>
          <a:p>
            <a:r>
              <a:rPr lang="en-US" altLang="zh-TW" smtClean="0">
                <a:solidFill>
                  <a:srgbClr val="000000"/>
                </a:solidFill>
                <a:highlight>
                  <a:srgbClr val="E8F2FE"/>
                </a:highlight>
                <a:latin typeface="Consolas" panose="020B0609020204030204" pitchFamily="49" charset="0"/>
              </a:rPr>
              <a:t> </a:t>
            </a:r>
            <a:r>
              <a:rPr lang="en-US" altLang="zh-TW" b="1" smtClean="0">
                <a:solidFill>
                  <a:srgbClr val="7F0055"/>
                </a:solidFill>
                <a:highlight>
                  <a:srgbClr val="E8F2FE"/>
                </a:highlight>
                <a:latin typeface="Consolas" panose="020B0609020204030204" pitchFamily="49" charset="0"/>
              </a:rPr>
              <a:t>public</a:t>
            </a:r>
            <a:r>
              <a:rPr lang="en-US" altLang="zh-TW" b="1" smtClean="0">
                <a:solidFill>
                  <a:srgbClr val="000000"/>
                </a:solidFill>
                <a:highlight>
                  <a:srgbClr val="E8F2FE"/>
                </a:highlight>
                <a:latin typeface="Consolas" panose="020B0609020204030204" pitchFamily="49" charset="0"/>
              </a:rPr>
              <a:t> </a:t>
            </a:r>
            <a:r>
              <a:rPr lang="en-US" altLang="zh-TW" b="1" smtClean="0">
                <a:solidFill>
                  <a:srgbClr val="7F0055"/>
                </a:solidFill>
                <a:highlight>
                  <a:srgbClr val="E8F2FE"/>
                </a:highlight>
                <a:latin typeface="Consolas" panose="020B0609020204030204" pitchFamily="49" charset="0"/>
              </a:rPr>
              <a:t>synchronized</a:t>
            </a:r>
            <a:r>
              <a:rPr lang="en-US" altLang="zh-TW" b="1" smtClean="0">
                <a:solidFill>
                  <a:srgbClr val="000000"/>
                </a:solidFill>
                <a:highlight>
                  <a:srgbClr val="E8F2FE"/>
                </a:highlight>
                <a:latin typeface="Consolas" panose="020B0609020204030204" pitchFamily="49" charset="0"/>
              </a:rPr>
              <a:t> </a:t>
            </a:r>
            <a:r>
              <a:rPr lang="en-US" altLang="zh-TW" b="1" smtClean="0">
                <a:solidFill>
                  <a:srgbClr val="7F0055"/>
                </a:solidFill>
                <a:highlight>
                  <a:srgbClr val="E8F2FE"/>
                </a:highlight>
                <a:latin typeface="Consolas" panose="020B0609020204030204" pitchFamily="49" charset="0"/>
              </a:rPr>
              <a:t>void</a:t>
            </a:r>
            <a:r>
              <a:rPr lang="en-US" altLang="zh-TW" b="1" smtClean="0">
                <a:solidFill>
                  <a:srgbClr val="000000"/>
                </a:solidFill>
                <a:highlight>
                  <a:srgbClr val="E8F2FE"/>
                </a:highlight>
                <a:latin typeface="Consolas" panose="020B0609020204030204" pitchFamily="49" charset="0"/>
              </a:rPr>
              <a:t> start() {</a:t>
            </a:r>
            <a:endParaRPr lang="zh-TW" altLang="en-US"/>
          </a:p>
        </p:txBody>
      </p:sp>
      <p:sp>
        <p:nvSpPr>
          <p:cNvPr id="8" name="矩形 7"/>
          <p:cNvSpPr/>
          <p:nvPr/>
        </p:nvSpPr>
        <p:spPr>
          <a:xfrm>
            <a:off x="3751127" y="3398833"/>
            <a:ext cx="4909076" cy="954107"/>
          </a:xfrm>
          <a:prstGeom prst="rect">
            <a:avLst/>
          </a:prstGeom>
        </p:spPr>
        <p:txBody>
          <a:bodyPr wrap="square">
            <a:spAutoFit/>
          </a:bodyPr>
          <a:lstStyle/>
          <a:p>
            <a:r>
              <a:rPr lang="en-US" altLang="zh-TW" b="1">
                <a:solidFill>
                  <a:srgbClr val="7F0055"/>
                </a:solidFill>
                <a:latin typeface="Consolas" panose="020B0609020204030204" pitchFamily="49" charset="0"/>
              </a:rPr>
              <a:t>public</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synchronized</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void</a:t>
            </a:r>
            <a:r>
              <a:rPr lang="en-US" altLang="zh-TW" b="1">
                <a:solidFill>
                  <a:srgbClr val="000000"/>
                </a:solidFill>
                <a:latin typeface="Consolas" panose="020B0609020204030204" pitchFamily="49" charset="0"/>
              </a:rPr>
              <a:t> connected(BluetoothSocket </a:t>
            </a:r>
            <a:r>
              <a:rPr lang="en-US" altLang="zh-TW" b="1" smtClean="0">
                <a:solidFill>
                  <a:srgbClr val="000000"/>
                </a:solidFill>
                <a:latin typeface="Consolas" panose="020B0609020204030204" pitchFamily="49" charset="0"/>
              </a:rPr>
              <a:t>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socket</a:t>
            </a:r>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BluetoothDevice </a:t>
            </a:r>
            <a:r>
              <a:rPr lang="en-US" altLang="zh-TW" b="1">
                <a:solidFill>
                  <a:srgbClr val="000000"/>
                </a:solidFill>
                <a:latin typeface="Consolas" panose="020B0609020204030204" pitchFamily="49" charset="0"/>
              </a:rPr>
              <a:t>device, </a:t>
            </a:r>
            <a:r>
              <a:rPr lang="en-US" altLang="zh-TW" b="1">
                <a:solidFill>
                  <a:srgbClr val="7F0055"/>
                </a:solidFill>
                <a:latin typeface="Consolas" panose="020B0609020204030204" pitchFamily="49" charset="0"/>
              </a:rPr>
              <a:t>final</a:t>
            </a:r>
            <a:r>
              <a:rPr lang="en-US" altLang="zh-TW" b="1">
                <a:solidFill>
                  <a:srgbClr val="000000"/>
                </a:solidFill>
                <a:latin typeface="Consolas" panose="020B0609020204030204" pitchFamily="49" charset="0"/>
              </a:rPr>
              <a:t> String </a:t>
            </a:r>
            <a:r>
              <a:rPr lang="en-US" altLang="zh-TW" b="1" smtClean="0">
                <a:solidFill>
                  <a:srgbClr val="000000"/>
                </a:solidFill>
                <a:latin typeface="Consolas" panose="020B0609020204030204" pitchFamily="49" charset="0"/>
              </a:rPr>
              <a:t>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socketType</a:t>
            </a:r>
            <a:r>
              <a:rPr lang="en-US" altLang="zh-TW" b="1">
                <a:solidFill>
                  <a:srgbClr val="000000"/>
                </a:solidFill>
                <a:latin typeface="Consolas" panose="020B0609020204030204" pitchFamily="49" charset="0"/>
              </a:rPr>
              <a:t>) {</a:t>
            </a:r>
            <a:endParaRPr lang="zh-TW" altLang="en-US" b="1"/>
          </a:p>
        </p:txBody>
      </p:sp>
      <p:sp>
        <p:nvSpPr>
          <p:cNvPr id="9" name="矩形 8"/>
          <p:cNvSpPr/>
          <p:nvPr/>
        </p:nvSpPr>
        <p:spPr>
          <a:xfrm>
            <a:off x="4523558" y="2518160"/>
            <a:ext cx="2967479" cy="307777"/>
          </a:xfrm>
          <a:prstGeom prst="rect">
            <a:avLst/>
          </a:prstGeom>
        </p:spPr>
        <p:txBody>
          <a:bodyPr wrap="none">
            <a:spAutoFit/>
          </a:bodyPr>
          <a:lstStyle/>
          <a:p>
            <a:r>
              <a:rPr lang="en-US" altLang="zh-TW">
                <a:solidFill>
                  <a:srgbClr val="0000C0"/>
                </a:solidFill>
                <a:highlight>
                  <a:srgbClr val="E8F2FE"/>
                </a:highlight>
                <a:latin typeface="Consolas" panose="020B0609020204030204" pitchFamily="49" charset="0"/>
              </a:rPr>
              <a:t>mSecureAcceptThread</a:t>
            </a:r>
            <a:r>
              <a:rPr lang="en-US" altLang="zh-TW">
                <a:solidFill>
                  <a:srgbClr val="000000"/>
                </a:solidFill>
                <a:highlight>
                  <a:srgbClr val="E8F2FE"/>
                </a:highlight>
                <a:latin typeface="Consolas" panose="020B0609020204030204" pitchFamily="49" charset="0"/>
              </a:rPr>
              <a:t>.start();</a:t>
            </a:r>
            <a:endParaRPr lang="zh-TW" altLang="en-US"/>
          </a:p>
        </p:txBody>
      </p:sp>
      <p:sp>
        <p:nvSpPr>
          <p:cNvPr id="10" name="矩形 9"/>
          <p:cNvSpPr/>
          <p:nvPr/>
        </p:nvSpPr>
        <p:spPr>
          <a:xfrm>
            <a:off x="4466424" y="4922188"/>
            <a:ext cx="3066865" cy="307777"/>
          </a:xfrm>
          <a:prstGeom prst="rect">
            <a:avLst/>
          </a:prstGeom>
        </p:spPr>
        <p:txBody>
          <a:bodyPr wrap="none">
            <a:spAutoFit/>
          </a:bodyPr>
          <a:lstStyle/>
          <a:p>
            <a:r>
              <a:rPr lang="en-US" altLang="zh-TW">
                <a:solidFill>
                  <a:srgbClr val="0000C0"/>
                </a:solidFill>
                <a:highlight>
                  <a:srgbClr val="E8F2FE"/>
                </a:highlight>
                <a:latin typeface="Consolas" panose="020B0609020204030204" pitchFamily="49" charset="0"/>
              </a:rPr>
              <a:t>mSecureAcceptThread</a:t>
            </a:r>
            <a:r>
              <a:rPr lang="en-US" altLang="zh-TW">
                <a:solidFill>
                  <a:srgbClr val="000000"/>
                </a:solidFill>
                <a:highlight>
                  <a:srgbClr val="E8F2FE"/>
                </a:highlight>
                <a:latin typeface="Consolas" panose="020B0609020204030204" pitchFamily="49" charset="0"/>
              </a:rPr>
              <a:t>.cancel();</a:t>
            </a:r>
            <a:endParaRPr lang="zh-TW" altLang="en-US"/>
          </a:p>
        </p:txBody>
      </p:sp>
    </p:spTree>
    <p:extLst>
      <p:ext uri="{BB962C8B-B14F-4D97-AF65-F5344CB8AC3E}">
        <p14:creationId xmlns:p14="http://schemas.microsoft.com/office/powerpoint/2010/main" val="27432656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a:blip r:embed="rId2"/>
          <a:stretch>
            <a:fillRect/>
          </a:stretch>
        </p:blipFill>
        <p:spPr>
          <a:xfrm>
            <a:off x="132764" y="1690689"/>
            <a:ext cx="3293269" cy="3857625"/>
          </a:xfrm>
          <a:prstGeom prst="rect">
            <a:avLst/>
          </a:prstGeom>
        </p:spPr>
      </p:pic>
      <p:sp>
        <p:nvSpPr>
          <p:cNvPr id="5" name="標題 1"/>
          <p:cNvSpPr>
            <a:spLocks noGrp="1"/>
          </p:cNvSpPr>
          <p:nvPr>
            <p:ph type="title"/>
          </p:nvPr>
        </p:nvSpPr>
        <p:spPr>
          <a:xfrm>
            <a:off x="628650" y="365126"/>
            <a:ext cx="7886700" cy="1325563"/>
          </a:xfrm>
        </p:spPr>
        <p:txBody>
          <a:bodyPr>
            <a:normAutofit/>
          </a:bodyPr>
          <a:lstStyle/>
          <a:p>
            <a:r>
              <a:rPr lang="en-US" altLang="zh-TW" sz="3200" b="1">
                <a:solidFill>
                  <a:srgbClr val="7F0055"/>
                </a:solidFill>
                <a:highlight>
                  <a:srgbClr val="E8F2FE"/>
                </a:highlight>
                <a:latin typeface="Consolas" panose="020B0609020204030204" pitchFamily="49" charset="0"/>
              </a:rPr>
              <a:t>public</a:t>
            </a:r>
            <a:r>
              <a:rPr lang="en-US" altLang="zh-TW" sz="3200" b="1">
                <a:solidFill>
                  <a:srgbClr val="000000"/>
                </a:solidFill>
                <a:highlight>
                  <a:srgbClr val="E8F2FE"/>
                </a:highlight>
                <a:latin typeface="Consolas" panose="020B0609020204030204" pitchFamily="49" charset="0"/>
              </a:rPr>
              <a:t> </a:t>
            </a:r>
            <a:r>
              <a:rPr lang="en-US" altLang="zh-TW" sz="3200" b="1">
                <a:solidFill>
                  <a:srgbClr val="7F0055"/>
                </a:solidFill>
                <a:highlight>
                  <a:srgbClr val="E8F2FE"/>
                </a:highlight>
                <a:latin typeface="Consolas" panose="020B0609020204030204" pitchFamily="49" charset="0"/>
              </a:rPr>
              <a:t>class</a:t>
            </a:r>
            <a:r>
              <a:rPr lang="en-US" altLang="zh-TW" sz="3200" b="1">
                <a:solidFill>
                  <a:srgbClr val="000000"/>
                </a:solidFill>
                <a:highlight>
                  <a:srgbClr val="E8F2FE"/>
                </a:highlight>
                <a:latin typeface="Consolas" panose="020B0609020204030204" pitchFamily="49" charset="0"/>
              </a:rPr>
              <a:t> BluetoothChatService </a:t>
            </a:r>
            <a:r>
              <a:rPr lang="en-US" altLang="zh-TW" sz="3200" b="1" smtClean="0">
                <a:solidFill>
                  <a:srgbClr val="000000"/>
                </a:solidFill>
                <a:highlight>
                  <a:srgbClr val="E8F2FE"/>
                </a:highlight>
                <a:latin typeface="Consolas" panose="020B0609020204030204" pitchFamily="49" charset="0"/>
              </a:rPr>
              <a:t>-</a:t>
            </a:r>
            <a:r>
              <a:rPr lang="zh-TW" altLang="en-US" sz="3200" b="1" smtClean="0">
                <a:solidFill>
                  <a:srgbClr val="000000"/>
                </a:solidFill>
                <a:highlight>
                  <a:srgbClr val="E8F2FE"/>
                </a:highlight>
                <a:latin typeface="Consolas" panose="020B0609020204030204" pitchFamily="49" charset="0"/>
              </a:rPr>
              <a:t> </a:t>
            </a:r>
            <a:r>
              <a:rPr lang="en-US" altLang="zh-TW" sz="3200" b="1" smtClean="0">
                <a:solidFill>
                  <a:srgbClr val="000000"/>
                </a:solidFill>
                <a:highlight>
                  <a:srgbClr val="E8F2FE"/>
                </a:highlight>
                <a:latin typeface="Consolas" panose="020B0609020204030204" pitchFamily="49" charset="0"/>
              </a:rPr>
              <a:t>ConnectTH</a:t>
            </a:r>
            <a:endParaRPr lang="zh-TW" altLang="en-US" sz="3200"/>
          </a:p>
        </p:txBody>
      </p:sp>
      <p:sp>
        <p:nvSpPr>
          <p:cNvPr id="6" name="矩形 5"/>
          <p:cNvSpPr/>
          <p:nvPr/>
        </p:nvSpPr>
        <p:spPr>
          <a:xfrm>
            <a:off x="3426032" y="1690688"/>
            <a:ext cx="3563796" cy="307777"/>
          </a:xfrm>
          <a:prstGeom prst="rect">
            <a:avLst/>
          </a:prstGeom>
        </p:spPr>
        <p:txBody>
          <a:bodyPr wrap="none">
            <a:spAutoFit/>
          </a:bodyPr>
          <a:lstStyle/>
          <a:p>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start() {</a:t>
            </a:r>
            <a:endParaRPr lang="zh-TW" altLang="en-US"/>
          </a:p>
        </p:txBody>
      </p:sp>
      <p:sp>
        <p:nvSpPr>
          <p:cNvPr id="7" name="矩形 6"/>
          <p:cNvSpPr/>
          <p:nvPr/>
        </p:nvSpPr>
        <p:spPr>
          <a:xfrm>
            <a:off x="3552740" y="4626870"/>
            <a:ext cx="2569934" cy="307777"/>
          </a:xfrm>
          <a:prstGeom prst="rect">
            <a:avLst/>
          </a:prstGeom>
        </p:spPr>
        <p:txBody>
          <a:bodyPr wrap="none">
            <a:spAutoFit/>
          </a:bodyPr>
          <a:lstStyle/>
          <a:p>
            <a:r>
              <a:rPr lang="en-US" altLang="zh-TW" smtClean="0">
                <a:solidFill>
                  <a:srgbClr val="0000C0"/>
                </a:solidFill>
                <a:highlight>
                  <a:srgbClr val="E8F2FE"/>
                </a:highlight>
                <a:latin typeface="Consolas" panose="020B0609020204030204" pitchFamily="49" charset="0"/>
              </a:rPr>
              <a:t>mConnectThread</a:t>
            </a:r>
            <a:r>
              <a:rPr lang="en-US" altLang="zh-TW" smtClean="0">
                <a:solidFill>
                  <a:srgbClr val="000000"/>
                </a:solidFill>
                <a:highlight>
                  <a:srgbClr val="E8F2FE"/>
                </a:highlight>
                <a:latin typeface="Consolas" panose="020B0609020204030204" pitchFamily="49" charset="0"/>
              </a:rPr>
              <a:t>.cancel();</a:t>
            </a:r>
            <a:endParaRPr lang="zh-TW" altLang="en-US"/>
          </a:p>
        </p:txBody>
      </p:sp>
      <p:sp>
        <p:nvSpPr>
          <p:cNvPr id="8" name="矩形 7"/>
          <p:cNvSpPr/>
          <p:nvPr/>
        </p:nvSpPr>
        <p:spPr>
          <a:xfrm>
            <a:off x="3426032" y="2199169"/>
            <a:ext cx="4572000" cy="738664"/>
          </a:xfrm>
          <a:prstGeom prst="rect">
            <a:avLst/>
          </a:prstGeom>
        </p:spPr>
        <p:txBody>
          <a:bodyPr>
            <a:spAutoFit/>
          </a:bodyPr>
          <a:lstStyle/>
          <a:p>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connect(BluetoothDevice device, </a:t>
            </a:r>
            <a:r>
              <a:rPr lang="en-US" altLang="zh-TW" b="1">
                <a:solidFill>
                  <a:srgbClr val="7F0055"/>
                </a:solidFill>
                <a:highlight>
                  <a:srgbClr val="E8F2FE"/>
                </a:highlight>
                <a:latin typeface="Consolas" panose="020B0609020204030204" pitchFamily="49" charset="0"/>
              </a:rPr>
              <a:t>boolean</a:t>
            </a:r>
            <a:r>
              <a:rPr lang="en-US" altLang="zh-TW" b="1">
                <a:solidFill>
                  <a:srgbClr val="000000"/>
                </a:solidFill>
                <a:highlight>
                  <a:srgbClr val="E8F2FE"/>
                </a:highlight>
                <a:latin typeface="Consolas" panose="020B0609020204030204" pitchFamily="49" charset="0"/>
              </a:rPr>
              <a:t> secure) {</a:t>
            </a:r>
            <a:endParaRPr lang="zh-TW" altLang="en-US"/>
          </a:p>
        </p:txBody>
      </p:sp>
      <p:sp>
        <p:nvSpPr>
          <p:cNvPr id="9" name="矩形 8"/>
          <p:cNvSpPr/>
          <p:nvPr/>
        </p:nvSpPr>
        <p:spPr>
          <a:xfrm>
            <a:off x="3426032" y="5156224"/>
            <a:ext cx="4835220" cy="738664"/>
          </a:xfrm>
          <a:prstGeom prst="rect">
            <a:avLst/>
          </a:prstGeom>
        </p:spPr>
        <p:txBody>
          <a:bodyPr wrap="square">
            <a:spAutoFit/>
          </a:bodyPr>
          <a:lstStyle/>
          <a:p>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connect(BluetoothDevice device, </a:t>
            </a:r>
            <a:r>
              <a:rPr lang="en-US" altLang="zh-TW" b="1">
                <a:solidFill>
                  <a:srgbClr val="7F0055"/>
                </a:solidFill>
                <a:highlight>
                  <a:srgbClr val="E8F2FE"/>
                </a:highlight>
                <a:latin typeface="Consolas" panose="020B0609020204030204" pitchFamily="49" charset="0"/>
              </a:rPr>
              <a:t>boolean</a:t>
            </a:r>
            <a:r>
              <a:rPr lang="en-US" altLang="zh-TW" b="1">
                <a:solidFill>
                  <a:srgbClr val="000000"/>
                </a:solidFill>
                <a:highlight>
                  <a:srgbClr val="E8F2FE"/>
                </a:highlight>
                <a:latin typeface="Consolas" panose="020B0609020204030204" pitchFamily="49" charset="0"/>
              </a:rPr>
              <a:t> secure) {</a:t>
            </a:r>
            <a:endParaRPr lang="zh-TW" altLang="en-US"/>
          </a:p>
        </p:txBody>
      </p:sp>
      <p:sp>
        <p:nvSpPr>
          <p:cNvPr id="10" name="矩形 9"/>
          <p:cNvSpPr/>
          <p:nvPr/>
        </p:nvSpPr>
        <p:spPr>
          <a:xfrm>
            <a:off x="3542273" y="6317280"/>
            <a:ext cx="4856871" cy="523220"/>
          </a:xfrm>
          <a:prstGeom prst="rect">
            <a:avLst/>
          </a:prstGeom>
        </p:spPr>
        <p:txBody>
          <a:bodyPr wrap="square">
            <a:spAutoFit/>
          </a:bodyPr>
          <a:lstStyle/>
          <a:p>
            <a:r>
              <a:rPr lang="en-US" altLang="zh-TW">
                <a:solidFill>
                  <a:srgbClr val="0000C0"/>
                </a:solidFill>
                <a:highlight>
                  <a:srgbClr val="E8F2FE"/>
                </a:highlight>
                <a:latin typeface="Consolas" panose="020B0609020204030204" pitchFamily="49" charset="0"/>
              </a:rPr>
              <a:t>mConnectThread</a:t>
            </a:r>
            <a:r>
              <a:rPr lang="en-US" altLang="zh-TW">
                <a:solidFill>
                  <a:srgbClr val="000000"/>
                </a:solidFill>
                <a:highlight>
                  <a:srgbClr val="E8F2FE"/>
                </a:highlight>
                <a:latin typeface="Consolas" panose="020B0609020204030204" pitchFamily="49" charset="0"/>
              </a:rPr>
              <a:t> = </a:t>
            </a:r>
            <a:r>
              <a:rPr lang="en-US" altLang="zh-TW" b="1">
                <a:solidFill>
                  <a:srgbClr val="7F0055"/>
                </a:solidFill>
                <a:highlight>
                  <a:srgbClr val="E8F2FE"/>
                </a:highlight>
                <a:latin typeface="Consolas" panose="020B0609020204030204" pitchFamily="49" charset="0"/>
              </a:rPr>
              <a:t>new</a:t>
            </a:r>
            <a:r>
              <a:rPr lang="en-US" altLang="zh-TW" b="1">
                <a:solidFill>
                  <a:srgbClr val="000000"/>
                </a:solidFill>
                <a:highlight>
                  <a:srgbClr val="E8F2FE"/>
                </a:highlight>
                <a:latin typeface="Consolas" panose="020B0609020204030204" pitchFamily="49" charset="0"/>
              </a:rPr>
              <a:t> ConnectThread(device, secure);</a:t>
            </a:r>
            <a:endParaRPr lang="zh-TW" altLang="en-US"/>
          </a:p>
        </p:txBody>
      </p:sp>
      <p:sp>
        <p:nvSpPr>
          <p:cNvPr id="11" name="矩形 10"/>
          <p:cNvSpPr/>
          <p:nvPr/>
        </p:nvSpPr>
        <p:spPr>
          <a:xfrm>
            <a:off x="3426032" y="3030815"/>
            <a:ext cx="4973113" cy="954107"/>
          </a:xfrm>
          <a:prstGeom prst="rect">
            <a:avLst/>
          </a:prstGeom>
        </p:spPr>
        <p:txBody>
          <a:bodyPr wrap="square">
            <a:spAutoFit/>
          </a:bodyPr>
          <a:lstStyle/>
          <a:p>
            <a:r>
              <a:rPr lang="en-US" altLang="zh-TW" b="1">
                <a:solidFill>
                  <a:srgbClr val="7F0055"/>
                </a:solidFill>
                <a:latin typeface="Consolas" panose="020B0609020204030204" pitchFamily="49" charset="0"/>
              </a:rPr>
              <a:t>public</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synchronized</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void</a:t>
            </a:r>
            <a:r>
              <a:rPr lang="en-US" altLang="zh-TW" b="1">
                <a:solidFill>
                  <a:srgbClr val="000000"/>
                </a:solidFill>
                <a:latin typeface="Consolas" panose="020B0609020204030204" pitchFamily="49" charset="0"/>
              </a:rPr>
              <a:t> </a:t>
            </a:r>
            <a:endParaRPr lang="en-US" altLang="zh-TW" b="1" smtClean="0">
              <a:solidFill>
                <a:srgbClr val="000000"/>
              </a:solidFill>
              <a:latin typeface="Consolas" panose="020B0609020204030204" pitchFamily="49" charset="0"/>
            </a:endParaRP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connected(BluetoothSocket socket,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BluetoothDevice</a:t>
            </a:r>
            <a:r>
              <a:rPr lang="en-US" altLang="zh-TW" smtClean="0">
                <a:solidFill>
                  <a:srgbClr val="000000"/>
                </a:solidFill>
                <a:latin typeface="Consolas" panose="020B0609020204030204" pitchFamily="49" charset="0"/>
              </a:rPr>
              <a:t>device</a:t>
            </a:r>
            <a:r>
              <a:rPr lang="en-US" altLang="zh-TW">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final</a:t>
            </a:r>
            <a:r>
              <a:rPr lang="en-US" altLang="zh-TW" b="1">
                <a:solidFill>
                  <a:srgbClr val="000000"/>
                </a:solidFill>
                <a:latin typeface="Consolas" panose="020B0609020204030204" pitchFamily="49" charset="0"/>
              </a:rPr>
              <a:t> String socketType) {</a:t>
            </a:r>
            <a:endParaRPr lang="zh-TW" altLang="en-US"/>
          </a:p>
        </p:txBody>
      </p:sp>
      <p:sp>
        <p:nvSpPr>
          <p:cNvPr id="12" name="矩形 11"/>
          <p:cNvSpPr/>
          <p:nvPr/>
        </p:nvSpPr>
        <p:spPr>
          <a:xfrm>
            <a:off x="3542273" y="4097517"/>
            <a:ext cx="3563796" cy="307777"/>
          </a:xfrm>
          <a:prstGeom prst="rect">
            <a:avLst/>
          </a:prstGeom>
        </p:spPr>
        <p:txBody>
          <a:bodyPr wrap="none">
            <a:spAutoFit/>
          </a:bodyPr>
          <a:lstStyle/>
          <a:p>
            <a:r>
              <a:rPr lang="en-US" altLang="zh-TW">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stop() {</a:t>
            </a:r>
            <a:endParaRPr lang="zh-TW" altLang="en-US"/>
          </a:p>
        </p:txBody>
      </p:sp>
      <p:sp>
        <p:nvSpPr>
          <p:cNvPr id="21" name="手繪多邊形 20"/>
          <p:cNvSpPr/>
          <p:nvPr/>
        </p:nvSpPr>
        <p:spPr>
          <a:xfrm>
            <a:off x="2890911" y="2644727"/>
            <a:ext cx="590843" cy="2968283"/>
          </a:xfrm>
          <a:custGeom>
            <a:avLst/>
            <a:gdLst>
              <a:gd name="connsiteX0" fmla="*/ 1913208 w 1913208"/>
              <a:gd name="connsiteY0" fmla="*/ 0 h 2968283"/>
              <a:gd name="connsiteX1" fmla="*/ 2 w 1913208"/>
              <a:gd name="connsiteY1" fmla="*/ 1378634 h 2968283"/>
              <a:gd name="connsiteX2" fmla="*/ 1899141 w 1913208"/>
              <a:gd name="connsiteY2" fmla="*/ 2968283 h 2968283"/>
            </a:gdLst>
            <a:ahLst/>
            <a:cxnLst>
              <a:cxn ang="0">
                <a:pos x="connsiteX0" y="connsiteY0"/>
              </a:cxn>
              <a:cxn ang="0">
                <a:pos x="connsiteX1" y="connsiteY1"/>
              </a:cxn>
              <a:cxn ang="0">
                <a:pos x="connsiteX2" y="connsiteY2"/>
              </a:cxn>
            </a:cxnLst>
            <a:rect l="l" t="t" r="r" b="b"/>
            <a:pathLst>
              <a:path w="1913208" h="2968283">
                <a:moveTo>
                  <a:pt x="1913208" y="0"/>
                </a:moveTo>
                <a:cubicBezTo>
                  <a:pt x="957777" y="441960"/>
                  <a:pt x="2346" y="883920"/>
                  <a:pt x="2" y="1378634"/>
                </a:cubicBezTo>
                <a:cubicBezTo>
                  <a:pt x="-2342" y="1873348"/>
                  <a:pt x="1899141" y="2968283"/>
                  <a:pt x="1899141" y="2968283"/>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2703284" y="5591357"/>
            <a:ext cx="902811" cy="523220"/>
          </a:xfrm>
          <a:prstGeom prst="rect">
            <a:avLst/>
          </a:prstGeom>
          <a:noFill/>
        </p:spPr>
        <p:txBody>
          <a:bodyPr wrap="none" rtlCol="0">
            <a:spAutoFit/>
          </a:bodyPr>
          <a:lstStyle/>
          <a:p>
            <a:r>
              <a:rPr lang="zh-TW" altLang="en-US" smtClean="0"/>
              <a:t>關掉重開</a:t>
            </a:r>
            <a:endParaRPr lang="en-US" altLang="zh-TW" smtClean="0"/>
          </a:p>
          <a:p>
            <a:r>
              <a:rPr lang="zh-TW" altLang="en-US" smtClean="0"/>
              <a:t>的</a:t>
            </a:r>
            <a:r>
              <a:rPr lang="zh-TW" altLang="en-US"/>
              <a:t>意思</a:t>
            </a:r>
          </a:p>
        </p:txBody>
      </p:sp>
    </p:spTree>
    <p:extLst>
      <p:ext uri="{BB962C8B-B14F-4D97-AF65-F5344CB8AC3E}">
        <p14:creationId xmlns:p14="http://schemas.microsoft.com/office/powerpoint/2010/main" val="34865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3"/>
          <p:cNvPicPr>
            <a:picLocks noGrp="1" noChangeAspect="1"/>
          </p:cNvPicPr>
          <p:nvPr>
            <p:ph idx="4294967295"/>
          </p:nvPr>
        </p:nvPicPr>
        <p:blipFill>
          <a:blip r:embed="rId2"/>
          <a:stretch>
            <a:fillRect/>
          </a:stretch>
        </p:blipFill>
        <p:spPr>
          <a:xfrm>
            <a:off x="132764" y="1690689"/>
            <a:ext cx="3293269" cy="3857625"/>
          </a:xfrm>
          <a:prstGeom prst="rect">
            <a:avLst/>
          </a:prstGeom>
        </p:spPr>
      </p:pic>
      <p:sp>
        <p:nvSpPr>
          <p:cNvPr id="7" name="標題 1"/>
          <p:cNvSpPr>
            <a:spLocks noGrp="1"/>
          </p:cNvSpPr>
          <p:nvPr>
            <p:ph type="title"/>
          </p:nvPr>
        </p:nvSpPr>
        <p:spPr>
          <a:xfrm>
            <a:off x="628650" y="365126"/>
            <a:ext cx="8054633" cy="1325563"/>
          </a:xfrm>
        </p:spPr>
        <p:txBody>
          <a:bodyPr>
            <a:normAutofit/>
          </a:bodyPr>
          <a:lstStyle/>
          <a:p>
            <a:r>
              <a:rPr lang="en-US" altLang="zh-TW" sz="3200" b="1">
                <a:solidFill>
                  <a:srgbClr val="7F0055"/>
                </a:solidFill>
                <a:highlight>
                  <a:srgbClr val="E8F2FE"/>
                </a:highlight>
                <a:latin typeface="Consolas" panose="020B0609020204030204" pitchFamily="49" charset="0"/>
              </a:rPr>
              <a:t>public</a:t>
            </a:r>
            <a:r>
              <a:rPr lang="en-US" altLang="zh-TW" sz="3200" b="1">
                <a:solidFill>
                  <a:srgbClr val="000000"/>
                </a:solidFill>
                <a:highlight>
                  <a:srgbClr val="E8F2FE"/>
                </a:highlight>
                <a:latin typeface="Consolas" panose="020B0609020204030204" pitchFamily="49" charset="0"/>
              </a:rPr>
              <a:t> </a:t>
            </a:r>
            <a:r>
              <a:rPr lang="en-US" altLang="zh-TW" sz="3200" b="1">
                <a:solidFill>
                  <a:srgbClr val="7F0055"/>
                </a:solidFill>
                <a:highlight>
                  <a:srgbClr val="E8F2FE"/>
                </a:highlight>
                <a:latin typeface="Consolas" panose="020B0609020204030204" pitchFamily="49" charset="0"/>
              </a:rPr>
              <a:t>class</a:t>
            </a:r>
            <a:r>
              <a:rPr lang="en-US" altLang="zh-TW" sz="3200" b="1">
                <a:solidFill>
                  <a:srgbClr val="000000"/>
                </a:solidFill>
                <a:highlight>
                  <a:srgbClr val="E8F2FE"/>
                </a:highlight>
                <a:latin typeface="Consolas" panose="020B0609020204030204" pitchFamily="49" charset="0"/>
              </a:rPr>
              <a:t> BluetoothChatService </a:t>
            </a:r>
            <a:r>
              <a:rPr lang="en-US" altLang="zh-TW" sz="3200" b="1" smtClean="0">
                <a:solidFill>
                  <a:srgbClr val="000000"/>
                </a:solidFill>
                <a:highlight>
                  <a:srgbClr val="E8F2FE"/>
                </a:highlight>
                <a:latin typeface="Consolas" panose="020B0609020204030204" pitchFamily="49" charset="0"/>
              </a:rPr>
              <a:t>-</a:t>
            </a:r>
            <a:r>
              <a:rPr lang="zh-TW" altLang="en-US" sz="3200" b="1" smtClean="0">
                <a:solidFill>
                  <a:srgbClr val="000000"/>
                </a:solidFill>
                <a:highlight>
                  <a:srgbClr val="E8F2FE"/>
                </a:highlight>
                <a:latin typeface="Consolas" panose="020B0609020204030204" pitchFamily="49" charset="0"/>
              </a:rPr>
              <a:t> </a:t>
            </a:r>
            <a:r>
              <a:rPr lang="en-US" altLang="zh-TW" sz="3200" b="1" smtClean="0">
                <a:solidFill>
                  <a:srgbClr val="000000"/>
                </a:solidFill>
                <a:highlight>
                  <a:srgbClr val="E8F2FE"/>
                </a:highlight>
                <a:latin typeface="Consolas" panose="020B0609020204030204" pitchFamily="49" charset="0"/>
              </a:rPr>
              <a:t>ConnectedTH</a:t>
            </a:r>
            <a:endParaRPr lang="zh-TW" altLang="en-US" sz="3200"/>
          </a:p>
        </p:txBody>
      </p:sp>
      <p:sp>
        <p:nvSpPr>
          <p:cNvPr id="8" name="矩形 7"/>
          <p:cNvSpPr/>
          <p:nvPr/>
        </p:nvSpPr>
        <p:spPr>
          <a:xfrm>
            <a:off x="3426032" y="1690688"/>
            <a:ext cx="3563796" cy="307777"/>
          </a:xfrm>
          <a:prstGeom prst="rect">
            <a:avLst/>
          </a:prstGeom>
        </p:spPr>
        <p:txBody>
          <a:bodyPr wrap="none">
            <a:spAutoFit/>
          </a:bodyPr>
          <a:lstStyle/>
          <a:p>
            <a:r>
              <a:rPr lang="en-US" altLang="zh-TW" b="1" smtClean="0">
                <a:solidFill>
                  <a:srgbClr val="7F0055"/>
                </a:solidFill>
                <a:highlight>
                  <a:srgbClr val="E8F2FE"/>
                </a:highlight>
                <a:latin typeface="Consolas" panose="020B0609020204030204" pitchFamily="49" charset="0"/>
              </a:rPr>
              <a:t>public</a:t>
            </a:r>
            <a:r>
              <a:rPr lang="en-US" altLang="zh-TW" b="1" smtClean="0">
                <a:solidFill>
                  <a:srgbClr val="000000"/>
                </a:solidFill>
                <a:highlight>
                  <a:srgbClr val="E8F2FE"/>
                </a:highlight>
                <a:latin typeface="Consolas" panose="020B0609020204030204" pitchFamily="49" charset="0"/>
              </a:rPr>
              <a:t> </a:t>
            </a:r>
            <a:r>
              <a:rPr lang="en-US" altLang="zh-TW" b="1" smtClean="0">
                <a:solidFill>
                  <a:srgbClr val="7F0055"/>
                </a:solidFill>
                <a:highlight>
                  <a:srgbClr val="E8F2FE"/>
                </a:highlight>
                <a:latin typeface="Consolas" panose="020B0609020204030204" pitchFamily="49" charset="0"/>
              </a:rPr>
              <a:t>synchronized</a:t>
            </a:r>
            <a:r>
              <a:rPr lang="en-US" altLang="zh-TW" b="1" smtClean="0">
                <a:solidFill>
                  <a:srgbClr val="000000"/>
                </a:solidFill>
                <a:highlight>
                  <a:srgbClr val="E8F2FE"/>
                </a:highlight>
                <a:latin typeface="Consolas" panose="020B0609020204030204" pitchFamily="49" charset="0"/>
              </a:rPr>
              <a:t> </a:t>
            </a:r>
            <a:r>
              <a:rPr lang="en-US" altLang="zh-TW" b="1" smtClean="0">
                <a:solidFill>
                  <a:srgbClr val="7F0055"/>
                </a:solidFill>
                <a:highlight>
                  <a:srgbClr val="E8F2FE"/>
                </a:highlight>
                <a:latin typeface="Consolas" panose="020B0609020204030204" pitchFamily="49" charset="0"/>
              </a:rPr>
              <a:t>void</a:t>
            </a:r>
            <a:r>
              <a:rPr lang="en-US" altLang="zh-TW" b="1" smtClean="0">
                <a:solidFill>
                  <a:srgbClr val="000000"/>
                </a:solidFill>
                <a:highlight>
                  <a:srgbClr val="E8F2FE"/>
                </a:highlight>
                <a:latin typeface="Consolas" panose="020B0609020204030204" pitchFamily="49" charset="0"/>
              </a:rPr>
              <a:t> start() {</a:t>
            </a:r>
            <a:endParaRPr lang="zh-TW" altLang="en-US"/>
          </a:p>
        </p:txBody>
      </p:sp>
      <p:sp>
        <p:nvSpPr>
          <p:cNvPr id="9" name="矩形 8"/>
          <p:cNvSpPr/>
          <p:nvPr/>
        </p:nvSpPr>
        <p:spPr>
          <a:xfrm>
            <a:off x="3426032" y="2053434"/>
            <a:ext cx="4572000" cy="738664"/>
          </a:xfrm>
          <a:prstGeom prst="rect">
            <a:avLst/>
          </a:prstGeom>
        </p:spPr>
        <p:txBody>
          <a:bodyPr>
            <a:spAutoFit/>
          </a:bodyPr>
          <a:lstStyle/>
          <a:p>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connect(BluetoothDevice device, </a:t>
            </a:r>
            <a:r>
              <a:rPr lang="en-US" altLang="zh-TW" b="1">
                <a:solidFill>
                  <a:srgbClr val="7F0055"/>
                </a:solidFill>
                <a:highlight>
                  <a:srgbClr val="E8F2FE"/>
                </a:highlight>
                <a:latin typeface="Consolas" panose="020B0609020204030204" pitchFamily="49" charset="0"/>
              </a:rPr>
              <a:t>boolean</a:t>
            </a:r>
            <a:r>
              <a:rPr lang="en-US" altLang="zh-TW" b="1">
                <a:solidFill>
                  <a:srgbClr val="000000"/>
                </a:solidFill>
                <a:highlight>
                  <a:srgbClr val="E8F2FE"/>
                </a:highlight>
                <a:latin typeface="Consolas" panose="020B0609020204030204" pitchFamily="49" charset="0"/>
              </a:rPr>
              <a:t> secure) {</a:t>
            </a:r>
            <a:endParaRPr lang="zh-TW" altLang="en-US"/>
          </a:p>
        </p:txBody>
      </p:sp>
      <p:sp>
        <p:nvSpPr>
          <p:cNvPr id="10" name="矩形 9"/>
          <p:cNvSpPr/>
          <p:nvPr/>
        </p:nvSpPr>
        <p:spPr>
          <a:xfrm>
            <a:off x="3331076" y="2837248"/>
            <a:ext cx="5352207" cy="738664"/>
          </a:xfrm>
          <a:prstGeom prst="rect">
            <a:avLst/>
          </a:prstGeom>
        </p:spPr>
        <p:txBody>
          <a:bodyPr wrap="square">
            <a:spAutoFit/>
          </a:bodyPr>
          <a:lstStyle/>
          <a:p>
            <a:r>
              <a:rPr lang="en-US" altLang="zh-TW">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public</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synchronized</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void</a:t>
            </a:r>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connected(BluetoothSocket socket,BluetoothDevice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device</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final</a:t>
            </a:r>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String socketType</a:t>
            </a:r>
            <a:r>
              <a:rPr lang="en-US" altLang="zh-TW" b="1">
                <a:solidFill>
                  <a:srgbClr val="000000"/>
                </a:solidFill>
                <a:latin typeface="Consolas" panose="020B0609020204030204" pitchFamily="49" charset="0"/>
              </a:rPr>
              <a:t>) {</a:t>
            </a:r>
            <a:endParaRPr lang="zh-TW" altLang="en-US"/>
          </a:p>
        </p:txBody>
      </p:sp>
      <p:sp>
        <p:nvSpPr>
          <p:cNvPr id="12" name="矩形 11"/>
          <p:cNvSpPr/>
          <p:nvPr/>
        </p:nvSpPr>
        <p:spPr>
          <a:xfrm>
            <a:off x="3331076" y="3930707"/>
            <a:ext cx="3563796" cy="307777"/>
          </a:xfrm>
          <a:prstGeom prst="rect">
            <a:avLst/>
          </a:prstGeom>
        </p:spPr>
        <p:txBody>
          <a:bodyPr wrap="none">
            <a:spAutoFit/>
          </a:bodyPr>
          <a:lstStyle/>
          <a:p>
            <a:r>
              <a:rPr lang="en-US" altLang="zh-TW">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public</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synchronized</a:t>
            </a:r>
            <a:r>
              <a:rPr lang="en-US" altLang="zh-TW" b="1">
                <a:solidFill>
                  <a:srgbClr val="000000"/>
                </a:solidFill>
                <a:highlight>
                  <a:srgbClr val="E8F2FE"/>
                </a:highlight>
                <a:latin typeface="Consolas" panose="020B0609020204030204" pitchFamily="49" charset="0"/>
              </a:rPr>
              <a:t> </a:t>
            </a:r>
            <a:r>
              <a:rPr lang="en-US" altLang="zh-TW" b="1">
                <a:solidFill>
                  <a:srgbClr val="7F0055"/>
                </a:solidFill>
                <a:highlight>
                  <a:srgbClr val="E8F2FE"/>
                </a:highlight>
                <a:latin typeface="Consolas" panose="020B0609020204030204" pitchFamily="49" charset="0"/>
              </a:rPr>
              <a:t>void</a:t>
            </a:r>
            <a:r>
              <a:rPr lang="en-US" altLang="zh-TW" b="1">
                <a:solidFill>
                  <a:srgbClr val="000000"/>
                </a:solidFill>
                <a:highlight>
                  <a:srgbClr val="E8F2FE"/>
                </a:highlight>
                <a:latin typeface="Consolas" panose="020B0609020204030204" pitchFamily="49" charset="0"/>
              </a:rPr>
              <a:t> stop() {</a:t>
            </a:r>
            <a:endParaRPr lang="zh-TW" altLang="en-US"/>
          </a:p>
        </p:txBody>
      </p:sp>
      <p:sp>
        <p:nvSpPr>
          <p:cNvPr id="15" name="矩形 14"/>
          <p:cNvSpPr/>
          <p:nvPr/>
        </p:nvSpPr>
        <p:spPr>
          <a:xfrm>
            <a:off x="4002984" y="4470168"/>
            <a:ext cx="2768707" cy="307777"/>
          </a:xfrm>
          <a:prstGeom prst="rect">
            <a:avLst/>
          </a:prstGeom>
        </p:spPr>
        <p:txBody>
          <a:bodyPr wrap="none">
            <a:spAutoFit/>
          </a:bodyPr>
          <a:lstStyle/>
          <a:p>
            <a:r>
              <a:rPr lang="en-US" altLang="zh-TW">
                <a:solidFill>
                  <a:srgbClr val="0000C0"/>
                </a:solidFill>
                <a:highlight>
                  <a:srgbClr val="E8F2FE"/>
                </a:highlight>
                <a:latin typeface="Consolas" panose="020B0609020204030204" pitchFamily="49" charset="0"/>
              </a:rPr>
              <a:t>mConnectedThread</a:t>
            </a:r>
            <a:r>
              <a:rPr lang="en-US" altLang="zh-TW">
                <a:solidFill>
                  <a:srgbClr val="000000"/>
                </a:solidFill>
                <a:highlight>
                  <a:srgbClr val="E8F2FE"/>
                </a:highlight>
                <a:latin typeface="Consolas" panose="020B0609020204030204" pitchFamily="49" charset="0"/>
              </a:rPr>
              <a:t>.cancel();</a:t>
            </a:r>
            <a:endParaRPr lang="zh-TW" altLang="en-US"/>
          </a:p>
        </p:txBody>
      </p:sp>
      <p:sp>
        <p:nvSpPr>
          <p:cNvPr id="17" name="矩形 16"/>
          <p:cNvSpPr/>
          <p:nvPr/>
        </p:nvSpPr>
        <p:spPr>
          <a:xfrm>
            <a:off x="4002984" y="6090087"/>
            <a:ext cx="2768707" cy="307777"/>
          </a:xfrm>
          <a:prstGeom prst="rect">
            <a:avLst/>
          </a:prstGeom>
        </p:spPr>
        <p:txBody>
          <a:bodyPr wrap="none">
            <a:spAutoFit/>
          </a:bodyPr>
          <a:lstStyle/>
          <a:p>
            <a:r>
              <a:rPr lang="en-US" altLang="zh-TW">
                <a:solidFill>
                  <a:srgbClr val="000000"/>
                </a:solidFill>
                <a:highlight>
                  <a:srgbClr val="E8F2FE"/>
                </a:highlight>
                <a:latin typeface="Consolas" panose="020B0609020204030204" pitchFamily="49" charset="0"/>
              </a:rPr>
              <a:t> </a:t>
            </a:r>
            <a:r>
              <a:rPr lang="en-US" altLang="zh-TW">
                <a:solidFill>
                  <a:srgbClr val="0000C0"/>
                </a:solidFill>
                <a:highlight>
                  <a:srgbClr val="E8F2FE"/>
                </a:highlight>
                <a:latin typeface="Consolas" panose="020B0609020204030204" pitchFamily="49" charset="0"/>
              </a:rPr>
              <a:t>mConnectedThread</a:t>
            </a:r>
            <a:r>
              <a:rPr lang="en-US" altLang="zh-TW">
                <a:solidFill>
                  <a:srgbClr val="000000"/>
                </a:solidFill>
                <a:highlight>
                  <a:srgbClr val="E8F2FE"/>
                </a:highlight>
                <a:latin typeface="Consolas" panose="020B0609020204030204" pitchFamily="49" charset="0"/>
              </a:rPr>
              <a:t>.start();</a:t>
            </a:r>
            <a:endParaRPr lang="zh-TW" altLang="en-US"/>
          </a:p>
        </p:txBody>
      </p:sp>
      <p:sp>
        <p:nvSpPr>
          <p:cNvPr id="18" name="矩形 17"/>
          <p:cNvSpPr/>
          <p:nvPr/>
        </p:nvSpPr>
        <p:spPr>
          <a:xfrm>
            <a:off x="3331076" y="4915760"/>
            <a:ext cx="5352207" cy="738664"/>
          </a:xfrm>
          <a:prstGeom prst="rect">
            <a:avLst/>
          </a:prstGeom>
        </p:spPr>
        <p:txBody>
          <a:bodyPr wrap="square">
            <a:spAutoFit/>
          </a:bodyPr>
          <a:lstStyle/>
          <a:p>
            <a:r>
              <a:rPr lang="en-US" altLang="zh-TW">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public</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synchronized</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void</a:t>
            </a:r>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connected(BluetoothSocket socket,BluetoothDevice   </a:t>
            </a:r>
          </a:p>
          <a:p>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 device</a:t>
            </a:r>
            <a:r>
              <a:rPr lang="en-US" altLang="zh-TW" b="1">
                <a:solidFill>
                  <a:srgbClr val="000000"/>
                </a:solidFill>
                <a:latin typeface="Consolas" panose="020B0609020204030204" pitchFamily="49" charset="0"/>
              </a:rPr>
              <a:t>, </a:t>
            </a:r>
            <a:r>
              <a:rPr lang="en-US" altLang="zh-TW" b="1">
                <a:solidFill>
                  <a:srgbClr val="7F0055"/>
                </a:solidFill>
                <a:latin typeface="Consolas" panose="020B0609020204030204" pitchFamily="49" charset="0"/>
              </a:rPr>
              <a:t>final</a:t>
            </a:r>
            <a:r>
              <a:rPr lang="en-US" altLang="zh-TW" b="1">
                <a:solidFill>
                  <a:srgbClr val="000000"/>
                </a:solidFill>
                <a:latin typeface="Consolas" panose="020B0609020204030204" pitchFamily="49" charset="0"/>
              </a:rPr>
              <a:t> </a:t>
            </a:r>
            <a:r>
              <a:rPr lang="en-US" altLang="zh-TW" b="1" smtClean="0">
                <a:solidFill>
                  <a:srgbClr val="000000"/>
                </a:solidFill>
                <a:latin typeface="Consolas" panose="020B0609020204030204" pitchFamily="49" charset="0"/>
              </a:rPr>
              <a:t>String socketType</a:t>
            </a:r>
            <a:r>
              <a:rPr lang="en-US" altLang="zh-TW" b="1">
                <a:solidFill>
                  <a:srgbClr val="000000"/>
                </a:solidFill>
                <a:latin typeface="Consolas" panose="020B0609020204030204" pitchFamily="49" charset="0"/>
              </a:rPr>
              <a:t>) {</a:t>
            </a:r>
            <a:endParaRPr lang="zh-TW" altLang="en-US"/>
          </a:p>
        </p:txBody>
      </p:sp>
      <p:sp>
        <p:nvSpPr>
          <p:cNvPr id="21" name="手繪多邊形 20"/>
          <p:cNvSpPr/>
          <p:nvPr/>
        </p:nvSpPr>
        <p:spPr>
          <a:xfrm>
            <a:off x="2782663" y="3221503"/>
            <a:ext cx="590843" cy="1971257"/>
          </a:xfrm>
          <a:custGeom>
            <a:avLst/>
            <a:gdLst>
              <a:gd name="connsiteX0" fmla="*/ 1913208 w 1913208"/>
              <a:gd name="connsiteY0" fmla="*/ 0 h 2968283"/>
              <a:gd name="connsiteX1" fmla="*/ 2 w 1913208"/>
              <a:gd name="connsiteY1" fmla="*/ 1378634 h 2968283"/>
              <a:gd name="connsiteX2" fmla="*/ 1899141 w 1913208"/>
              <a:gd name="connsiteY2" fmla="*/ 2968283 h 2968283"/>
            </a:gdLst>
            <a:ahLst/>
            <a:cxnLst>
              <a:cxn ang="0">
                <a:pos x="connsiteX0" y="connsiteY0"/>
              </a:cxn>
              <a:cxn ang="0">
                <a:pos x="connsiteX1" y="connsiteY1"/>
              </a:cxn>
              <a:cxn ang="0">
                <a:pos x="connsiteX2" y="connsiteY2"/>
              </a:cxn>
            </a:cxnLst>
            <a:rect l="l" t="t" r="r" b="b"/>
            <a:pathLst>
              <a:path w="1913208" h="2968283">
                <a:moveTo>
                  <a:pt x="1913208" y="0"/>
                </a:moveTo>
                <a:cubicBezTo>
                  <a:pt x="957777" y="441960"/>
                  <a:pt x="2346" y="883920"/>
                  <a:pt x="2" y="1378634"/>
                </a:cubicBezTo>
                <a:cubicBezTo>
                  <a:pt x="-2342" y="1873348"/>
                  <a:pt x="1899141" y="2968283"/>
                  <a:pt x="1899141" y="2968283"/>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2662586" y="5286237"/>
            <a:ext cx="902811" cy="523220"/>
          </a:xfrm>
          <a:prstGeom prst="rect">
            <a:avLst/>
          </a:prstGeom>
          <a:noFill/>
        </p:spPr>
        <p:txBody>
          <a:bodyPr wrap="none" rtlCol="0">
            <a:spAutoFit/>
          </a:bodyPr>
          <a:lstStyle/>
          <a:p>
            <a:r>
              <a:rPr lang="zh-TW" altLang="en-US" smtClean="0"/>
              <a:t>關掉重開</a:t>
            </a:r>
            <a:endParaRPr lang="en-US" altLang="zh-TW" smtClean="0"/>
          </a:p>
          <a:p>
            <a:r>
              <a:rPr lang="zh-TW" altLang="en-US" smtClean="0"/>
              <a:t>的</a:t>
            </a:r>
            <a:r>
              <a:rPr lang="zh-TW" altLang="en-US"/>
              <a:t>意思</a:t>
            </a:r>
          </a:p>
        </p:txBody>
      </p:sp>
    </p:spTree>
    <p:extLst>
      <p:ext uri="{BB962C8B-B14F-4D97-AF65-F5344CB8AC3E}">
        <p14:creationId xmlns:p14="http://schemas.microsoft.com/office/powerpoint/2010/main" val="437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CN" smtClean="0"/>
              <a:t>BluetoothAdapter Class</a:t>
            </a:r>
            <a:endParaRPr lang="zh-TW" altLang="en-US"/>
          </a:p>
        </p:txBody>
      </p:sp>
      <p:sp>
        <p:nvSpPr>
          <p:cNvPr id="3" name="內容版面配置區 2"/>
          <p:cNvSpPr>
            <a:spLocks noGrp="1"/>
          </p:cNvSpPr>
          <p:nvPr>
            <p:ph idx="4294967295"/>
          </p:nvPr>
        </p:nvSpPr>
        <p:spPr>
          <a:xfrm>
            <a:off x="1385686" y="1306286"/>
            <a:ext cx="7242773" cy="4604936"/>
          </a:xfrm>
          <a:prstGeom prst="rect">
            <a:avLst/>
          </a:prstGeom>
        </p:spPr>
        <p:txBody>
          <a:bodyPr>
            <a:normAutofit/>
          </a:bodyPr>
          <a:lstStyle/>
          <a:p>
            <a:r>
              <a:rPr lang="en-US" altLang="zh-CN" smtClean="0"/>
              <a:t>BluetoothAdapter.getDefaultAdapter():</a:t>
            </a:r>
          </a:p>
          <a:p>
            <a:pPr marL="457200" lvl="1" indent="0">
              <a:buNone/>
            </a:pPr>
            <a:r>
              <a:rPr lang="zh-TW" altLang="en-US" smtClean="0"/>
              <a:t>得到本地默認</a:t>
            </a:r>
            <a:r>
              <a:rPr lang="zh-TW" altLang="en-US"/>
              <a:t>的</a:t>
            </a:r>
            <a:r>
              <a:rPr lang="en-US" altLang="zh-TW" smtClean="0"/>
              <a:t>BluetoothAdapter</a:t>
            </a:r>
            <a:r>
              <a:rPr lang="zh-TW" altLang="en-US" smtClean="0"/>
              <a:t>，若返回為</a:t>
            </a:r>
            <a:r>
              <a:rPr lang="en-US" altLang="zh-TW" smtClean="0"/>
              <a:t>null</a:t>
            </a:r>
            <a:r>
              <a:rPr lang="zh-TW" altLang="en-US" smtClean="0"/>
              <a:t>則表示本地不支持藍芽。</a:t>
            </a:r>
            <a:endParaRPr lang="en-US" altLang="zh-CN" smtClean="0"/>
          </a:p>
          <a:p>
            <a:r>
              <a:rPr lang="en-US" altLang="zh-CN" smtClean="0"/>
              <a:t>isDiscovering()</a:t>
            </a:r>
            <a:r>
              <a:rPr lang="en-US" altLang="zh-TW" smtClean="0"/>
              <a:t>:</a:t>
            </a:r>
          </a:p>
          <a:p>
            <a:pPr marL="457200" lvl="1" indent="0">
              <a:buNone/>
            </a:pPr>
            <a:r>
              <a:rPr lang="zh-TW" altLang="en-US" smtClean="0"/>
              <a:t>返回的</a:t>
            </a:r>
            <a:r>
              <a:rPr lang="en-US" altLang="zh-TW" smtClean="0"/>
              <a:t>device</a:t>
            </a:r>
            <a:r>
              <a:rPr lang="zh-TW" altLang="en-US" smtClean="0"/>
              <a:t>是否正在發現周圍的藍芽設備。</a:t>
            </a:r>
            <a:endParaRPr lang="en-US" altLang="zh-CN" smtClean="0"/>
          </a:p>
          <a:p>
            <a:r>
              <a:rPr lang="en-US" altLang="zh-CN" smtClean="0"/>
              <a:t>cancelDiscovery()</a:t>
            </a:r>
            <a:r>
              <a:rPr lang="en-US" altLang="zh-TW" smtClean="0"/>
              <a:t>:</a:t>
            </a:r>
          </a:p>
          <a:p>
            <a:pPr marL="457200" lvl="1" indent="0">
              <a:buNone/>
            </a:pPr>
            <a:r>
              <a:rPr lang="zh-TW" altLang="en-US" smtClean="0"/>
              <a:t>取消搜尋遠程藍芽</a:t>
            </a:r>
            <a:r>
              <a:rPr lang="en-US" altLang="zh-TW" smtClean="0"/>
              <a:t>device</a:t>
            </a:r>
            <a:r>
              <a:rPr lang="zh-TW" altLang="en-US" smtClean="0"/>
              <a:t>。</a:t>
            </a:r>
            <a:endParaRPr lang="en-US" altLang="zh-CN" smtClean="0"/>
          </a:p>
          <a:p>
            <a:r>
              <a:rPr lang="en-US" altLang="zh-CN" smtClean="0"/>
              <a:t>startDiscovery()</a:t>
            </a:r>
            <a:r>
              <a:rPr lang="en-US" altLang="zh-TW" smtClean="0"/>
              <a:t>:</a:t>
            </a:r>
          </a:p>
          <a:p>
            <a:pPr marL="457200" lvl="1" indent="0">
              <a:buNone/>
            </a:pPr>
            <a:r>
              <a:rPr lang="zh-TW" altLang="en-US" smtClean="0"/>
              <a:t>開始搜尋。</a:t>
            </a:r>
            <a:endParaRPr lang="en-US" altLang="zh-CN" smtClean="0"/>
          </a:p>
          <a:p>
            <a:r>
              <a:rPr lang="en-US" altLang="zh-CN" smtClean="0"/>
              <a:t>getScanMode()</a:t>
            </a:r>
            <a:r>
              <a:rPr lang="en-US" altLang="zh-TW" smtClean="0"/>
              <a:t>:</a:t>
            </a:r>
          </a:p>
          <a:p>
            <a:pPr marL="457200" lvl="1" indent="0">
              <a:buNone/>
            </a:pPr>
            <a:r>
              <a:rPr lang="zh-TW" altLang="en-US" smtClean="0"/>
              <a:t>得到本地藍芽</a:t>
            </a:r>
            <a:r>
              <a:rPr lang="en-US" altLang="zh-TW" smtClean="0"/>
              <a:t>device</a:t>
            </a:r>
            <a:r>
              <a:rPr lang="zh-TW" altLang="en-US" smtClean="0"/>
              <a:t>的</a:t>
            </a:r>
            <a:r>
              <a:rPr lang="en-US" altLang="zh-TW" smtClean="0"/>
              <a:t>scan</a:t>
            </a:r>
            <a:r>
              <a:rPr lang="zh-TW" altLang="en-US" smtClean="0"/>
              <a:t> </a:t>
            </a:r>
            <a:r>
              <a:rPr lang="en-US" altLang="zh-TW" smtClean="0"/>
              <a:t>mode</a:t>
            </a:r>
            <a:r>
              <a:rPr lang="zh-TW" altLang="en-US" smtClean="0"/>
              <a:t>。</a:t>
            </a:r>
            <a:endParaRPr lang="en-US" altLang="zh-CN" smtClean="0"/>
          </a:p>
          <a:p>
            <a:r>
              <a:rPr lang="en-US" altLang="zh-CN" smtClean="0"/>
              <a:t>getBondedDevices()</a:t>
            </a:r>
            <a:r>
              <a:rPr lang="en-US" altLang="zh-TW" smtClean="0"/>
              <a:t>:</a:t>
            </a:r>
          </a:p>
          <a:p>
            <a:pPr marL="457200" lvl="1" indent="0">
              <a:buNone/>
            </a:pPr>
            <a:r>
              <a:rPr lang="zh-TW" altLang="en-US" smtClean="0"/>
              <a:t>得到已配對的設備。</a:t>
            </a:r>
            <a:endParaRPr lang="en-US" altLang="zh-CN" smtClean="0"/>
          </a:p>
          <a:p>
            <a:r>
              <a:rPr lang="en-US" altLang="zh-CN" smtClean="0"/>
              <a:t>isEnabled()</a:t>
            </a:r>
          </a:p>
          <a:p>
            <a:pPr marL="457200" lvl="1" indent="0">
              <a:buNone/>
            </a:pPr>
            <a:r>
              <a:rPr lang="zh-TW" altLang="en-US" smtClean="0"/>
              <a:t>檢測藍芽是否啟用。</a:t>
            </a:r>
            <a:endParaRPr lang="zh-TW" altLang="en-US"/>
          </a:p>
        </p:txBody>
      </p:sp>
    </p:spTree>
    <p:extLst>
      <p:ext uri="{BB962C8B-B14F-4D97-AF65-F5344CB8AC3E}">
        <p14:creationId xmlns:p14="http://schemas.microsoft.com/office/powerpoint/2010/main" val="15722153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mtClean="0"/>
              <a:t>BluetoothDevice</a:t>
            </a:r>
            <a:r>
              <a:rPr lang="zh-TW" altLang="en-US" smtClean="0"/>
              <a:t> </a:t>
            </a:r>
            <a:r>
              <a:rPr lang="en-US" altLang="zh-TW" smtClean="0"/>
              <a:t>Class</a:t>
            </a:r>
            <a:endParaRPr lang="zh-TW" altLang="en-US"/>
          </a:p>
        </p:txBody>
      </p:sp>
      <p:sp>
        <p:nvSpPr>
          <p:cNvPr id="3" name="內容版面配置區 2"/>
          <p:cNvSpPr>
            <a:spLocks noGrp="1"/>
          </p:cNvSpPr>
          <p:nvPr>
            <p:ph idx="4294967295"/>
          </p:nvPr>
        </p:nvSpPr>
        <p:spPr>
          <a:xfrm>
            <a:off x="628650" y="1485760"/>
            <a:ext cx="7886700" cy="1014679"/>
          </a:xfrm>
          <a:prstGeom prst="rect">
            <a:avLst/>
          </a:prstGeom>
        </p:spPr>
        <p:txBody>
          <a:bodyPr/>
          <a:lstStyle/>
          <a:p>
            <a:r>
              <a:rPr lang="en-US" altLang="zh-CN" smtClean="0"/>
              <a:t>createRfcommSocketToServiceRecord():</a:t>
            </a:r>
          </a:p>
          <a:p>
            <a:pPr marL="457200" lvl="1" indent="0">
              <a:buNone/>
            </a:pPr>
            <a:r>
              <a:rPr lang="zh-TW" altLang="en-US" smtClean="0"/>
              <a:t>創建該</a:t>
            </a:r>
            <a:r>
              <a:rPr lang="en-US" altLang="zh-TW" smtClean="0"/>
              <a:t>device</a:t>
            </a:r>
            <a:r>
              <a:rPr lang="zh-TW" altLang="en-US" smtClean="0"/>
              <a:t>的</a:t>
            </a:r>
            <a:r>
              <a:rPr lang="en-US" altLang="zh-TW" smtClean="0"/>
              <a:t>Socket</a:t>
            </a:r>
            <a:r>
              <a:rPr lang="zh-TW" altLang="en-US" smtClean="0"/>
              <a:t>。</a:t>
            </a:r>
            <a:endParaRPr lang="en-US" altLang="zh-CN" smtClean="0"/>
          </a:p>
          <a:p>
            <a:endParaRPr lang="zh-TW" altLang="en-US"/>
          </a:p>
        </p:txBody>
      </p:sp>
      <p:sp>
        <p:nvSpPr>
          <p:cNvPr id="4" name="標題 1"/>
          <p:cNvSpPr txBox="1">
            <a:spLocks/>
          </p:cNvSpPr>
          <p:nvPr/>
        </p:nvSpPr>
        <p:spPr>
          <a:xfrm>
            <a:off x="628650" y="228610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mtClean="0"/>
              <a:t>BluetoothSocket</a:t>
            </a:r>
            <a:r>
              <a:rPr lang="zh-TW" altLang="en-US" smtClean="0"/>
              <a:t> </a:t>
            </a:r>
            <a:r>
              <a:rPr lang="en-US" altLang="zh-TW" smtClean="0"/>
              <a:t>Class</a:t>
            </a:r>
            <a:endParaRPr lang="zh-TW" altLang="en-US"/>
          </a:p>
        </p:txBody>
      </p:sp>
      <p:sp>
        <p:nvSpPr>
          <p:cNvPr id="5" name="內容版面配置區 2"/>
          <p:cNvSpPr txBox="1">
            <a:spLocks/>
          </p:cNvSpPr>
          <p:nvPr/>
        </p:nvSpPr>
        <p:spPr>
          <a:xfrm>
            <a:off x="628650" y="3410315"/>
            <a:ext cx="7886700" cy="28529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connect()</a:t>
            </a:r>
            <a:r>
              <a:rPr lang="en-US" altLang="zh-TW" smtClean="0"/>
              <a:t>:</a:t>
            </a:r>
          </a:p>
          <a:p>
            <a:pPr marL="457200" lvl="1" indent="0">
              <a:buNone/>
            </a:pPr>
            <a:r>
              <a:rPr lang="zh-TW" altLang="en-US" smtClean="0"/>
              <a:t>請求連接藍芽。</a:t>
            </a:r>
            <a:endParaRPr lang="en-US" altLang="zh-TW" smtClean="0"/>
          </a:p>
          <a:p>
            <a:r>
              <a:rPr lang="en-US" altLang="zh-CN" smtClean="0"/>
              <a:t>getInputStream():</a:t>
            </a:r>
          </a:p>
          <a:p>
            <a:pPr marL="457200" lvl="1" indent="0">
              <a:buNone/>
            </a:pPr>
            <a:r>
              <a:rPr lang="zh-TW" altLang="en-US" smtClean="0"/>
              <a:t>得到輸入流，用於接收遠程方信息。</a:t>
            </a:r>
            <a:endParaRPr lang="en-US" altLang="zh-CN" smtClean="0"/>
          </a:p>
          <a:p>
            <a:r>
              <a:rPr lang="en-US" altLang="zh-CN" smtClean="0"/>
              <a:t>getOutputStream():</a:t>
            </a:r>
          </a:p>
          <a:p>
            <a:pPr marL="457200" lvl="1" indent="0">
              <a:buNone/>
            </a:pPr>
            <a:r>
              <a:rPr lang="zh-TW" altLang="en-US" smtClean="0"/>
              <a:t>得到輸出流，發送給遠程方的信息。</a:t>
            </a:r>
            <a:endParaRPr lang="en-US" altLang="zh-CN" smtClean="0"/>
          </a:p>
          <a:p>
            <a:r>
              <a:rPr lang="en-US" altLang="zh-CN" smtClean="0"/>
              <a:t>close():</a:t>
            </a:r>
          </a:p>
          <a:p>
            <a:pPr marL="457200" lvl="1" indent="0">
              <a:buNone/>
            </a:pPr>
            <a:r>
              <a:rPr lang="zh-TW" altLang="en-US" smtClean="0"/>
              <a:t>關閉藍芽連接。</a:t>
            </a:r>
            <a:endParaRPr lang="en-US" altLang="zh-TW" smtClean="0"/>
          </a:p>
        </p:txBody>
      </p:sp>
    </p:spTree>
    <p:extLst>
      <p:ext uri="{BB962C8B-B14F-4D97-AF65-F5344CB8AC3E}">
        <p14:creationId xmlns:p14="http://schemas.microsoft.com/office/powerpoint/2010/main" val="12679165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727300"/>
          </a:xfrm>
        </p:spPr>
        <p:txBody>
          <a:bodyPr/>
          <a:lstStyle/>
          <a:p>
            <a:r>
              <a:rPr lang="en-US" altLang="zh-CN" smtClean="0"/>
              <a:t>InputStream</a:t>
            </a:r>
            <a:r>
              <a:rPr lang="zh-TW" altLang="en-US" smtClean="0"/>
              <a:t> </a:t>
            </a:r>
            <a:r>
              <a:rPr lang="en-US" altLang="zh-TW" smtClean="0"/>
              <a:t>Class</a:t>
            </a:r>
            <a:endParaRPr lang="zh-TW" altLang="en-US"/>
          </a:p>
        </p:txBody>
      </p:sp>
      <p:sp>
        <p:nvSpPr>
          <p:cNvPr id="3" name="內容版面配置區 2"/>
          <p:cNvSpPr>
            <a:spLocks noGrp="1"/>
          </p:cNvSpPr>
          <p:nvPr>
            <p:ph idx="4294967295"/>
          </p:nvPr>
        </p:nvSpPr>
        <p:spPr>
          <a:xfrm>
            <a:off x="628650" y="1226814"/>
            <a:ext cx="7886700" cy="1006588"/>
          </a:xfrm>
          <a:prstGeom prst="rect">
            <a:avLst/>
          </a:prstGeom>
        </p:spPr>
        <p:txBody>
          <a:bodyPr>
            <a:normAutofit/>
          </a:bodyPr>
          <a:lstStyle/>
          <a:p>
            <a:r>
              <a:rPr lang="en-US" altLang="zh-CN" smtClean="0"/>
              <a:t>read(byte[]):</a:t>
            </a:r>
          </a:p>
          <a:p>
            <a:pPr marL="457200" lvl="1" indent="0">
              <a:buNone/>
            </a:pPr>
            <a:r>
              <a:rPr lang="zh-TW" altLang="en-US" smtClean="0"/>
              <a:t>讀取輸入流。</a:t>
            </a:r>
            <a:endParaRPr lang="zh-TW" altLang="en-US"/>
          </a:p>
        </p:txBody>
      </p:sp>
      <p:sp>
        <p:nvSpPr>
          <p:cNvPr id="4" name="標題 1"/>
          <p:cNvSpPr txBox="1">
            <a:spLocks/>
          </p:cNvSpPr>
          <p:nvPr/>
        </p:nvSpPr>
        <p:spPr>
          <a:xfrm>
            <a:off x="628650" y="2367790"/>
            <a:ext cx="7886700" cy="72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mtClean="0"/>
              <a:t>Out</a:t>
            </a:r>
            <a:r>
              <a:rPr lang="en-US" altLang="zh-CN" smtClean="0"/>
              <a:t>putStream</a:t>
            </a:r>
            <a:r>
              <a:rPr lang="zh-TW" altLang="en-US" smtClean="0"/>
              <a:t> </a:t>
            </a:r>
            <a:r>
              <a:rPr lang="en-US" altLang="zh-TW" smtClean="0"/>
              <a:t>Class</a:t>
            </a:r>
            <a:endParaRPr lang="zh-TW" altLang="en-US"/>
          </a:p>
        </p:txBody>
      </p:sp>
      <p:sp>
        <p:nvSpPr>
          <p:cNvPr id="5" name="內容版面配置區 2"/>
          <p:cNvSpPr txBox="1">
            <a:spLocks/>
          </p:cNvSpPr>
          <p:nvPr/>
        </p:nvSpPr>
        <p:spPr>
          <a:xfrm>
            <a:off x="628650" y="3229478"/>
            <a:ext cx="7886700" cy="1006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write(byte[]):</a:t>
            </a:r>
          </a:p>
          <a:p>
            <a:pPr marL="457200" lvl="1" indent="0">
              <a:buFont typeface="Arial" panose="020B0604020202020204" pitchFamily="34" charset="0"/>
              <a:buNone/>
            </a:pPr>
            <a:r>
              <a:rPr lang="zh-TW" altLang="en-US" smtClean="0"/>
              <a:t>寫</a:t>
            </a:r>
            <a:r>
              <a:rPr lang="zh-TW" altLang="en-US"/>
              <a:t>入</a:t>
            </a:r>
            <a:r>
              <a:rPr lang="zh-TW" altLang="en-US" smtClean="0"/>
              <a:t>輸入流。</a:t>
            </a:r>
            <a:endParaRPr lang="zh-TW" altLang="en-US"/>
          </a:p>
        </p:txBody>
      </p:sp>
    </p:spTree>
    <p:extLst>
      <p:ext uri="{BB962C8B-B14F-4D97-AF65-F5344CB8AC3E}">
        <p14:creationId xmlns:p14="http://schemas.microsoft.com/office/powerpoint/2010/main" val="22214982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a:blip r:embed="rId2"/>
          <a:stretch>
            <a:fillRect/>
          </a:stretch>
        </p:blipFill>
        <p:spPr>
          <a:xfrm>
            <a:off x="4311848" y="1690688"/>
            <a:ext cx="3511155" cy="4351338"/>
          </a:xfrm>
          <a:prstGeom prst="rect">
            <a:avLst/>
          </a:prstGeom>
        </p:spPr>
      </p:pic>
      <p:pic>
        <p:nvPicPr>
          <p:cNvPr id="6" name="圖片 5"/>
          <p:cNvPicPr>
            <a:picLocks noChangeAspect="1"/>
          </p:cNvPicPr>
          <p:nvPr/>
        </p:nvPicPr>
        <p:blipFill>
          <a:blip r:embed="rId3"/>
          <a:stretch>
            <a:fillRect/>
          </a:stretch>
        </p:blipFill>
        <p:spPr>
          <a:xfrm>
            <a:off x="534293" y="1690688"/>
            <a:ext cx="3777555" cy="2609850"/>
          </a:xfrm>
          <a:prstGeom prst="rect">
            <a:avLst/>
          </a:prstGeom>
        </p:spPr>
      </p:pic>
      <p:pic>
        <p:nvPicPr>
          <p:cNvPr id="7" name="圖片 6"/>
          <p:cNvPicPr>
            <a:picLocks noChangeAspect="1"/>
          </p:cNvPicPr>
          <p:nvPr/>
        </p:nvPicPr>
        <p:blipFill>
          <a:blip r:embed="rId4"/>
          <a:stretch>
            <a:fillRect/>
          </a:stretch>
        </p:blipFill>
        <p:spPr>
          <a:xfrm>
            <a:off x="542925" y="4905375"/>
            <a:ext cx="3768923" cy="933450"/>
          </a:xfrm>
          <a:prstGeom prst="rect">
            <a:avLst/>
          </a:prstGeom>
        </p:spPr>
      </p:pic>
    </p:spTree>
    <p:extLst>
      <p:ext uri="{BB962C8B-B14F-4D97-AF65-F5344CB8AC3E}">
        <p14:creationId xmlns:p14="http://schemas.microsoft.com/office/powerpoint/2010/main" val="17542918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872748" y="2263714"/>
            <a:ext cx="723275" cy="276999"/>
          </a:xfrm>
          <a:prstGeom prst="rect">
            <a:avLst/>
          </a:prstGeom>
          <a:noFill/>
          <a:ln>
            <a:solidFill>
              <a:schemeClr val="tx1"/>
            </a:solidFill>
          </a:ln>
        </p:spPr>
        <p:txBody>
          <a:bodyPr wrap="none" rtlCol="0">
            <a:spAutoFit/>
          </a:bodyPr>
          <a:lstStyle/>
          <a:p>
            <a:r>
              <a:rPr lang="en-US" altLang="zh-TW" sz="1200" b="1" smtClean="0">
                <a:solidFill>
                  <a:srgbClr val="C00000"/>
                </a:solidFill>
              </a:rPr>
              <a:t>onStart</a:t>
            </a:r>
            <a:endParaRPr lang="zh-TW" altLang="en-US" sz="1200" b="1">
              <a:solidFill>
                <a:srgbClr val="C00000"/>
              </a:solidFill>
            </a:endParaRPr>
          </a:p>
        </p:txBody>
      </p:sp>
      <p:sp>
        <p:nvSpPr>
          <p:cNvPr id="11" name="文字方塊 10"/>
          <p:cNvSpPr txBox="1"/>
          <p:nvPr/>
        </p:nvSpPr>
        <p:spPr>
          <a:xfrm>
            <a:off x="1356102" y="3936171"/>
            <a:ext cx="1415772" cy="276999"/>
          </a:xfrm>
          <a:prstGeom prst="rect">
            <a:avLst/>
          </a:prstGeom>
          <a:noFill/>
          <a:ln>
            <a:solidFill>
              <a:schemeClr val="tx1"/>
            </a:solidFill>
          </a:ln>
        </p:spPr>
        <p:txBody>
          <a:bodyPr wrap="none" rtlCol="0">
            <a:spAutoFit/>
          </a:bodyPr>
          <a:lstStyle/>
          <a:p>
            <a:r>
              <a:rPr lang="zh-TW" altLang="en-US" sz="1200" smtClean="0"/>
              <a:t>詢問是否開起藍芽</a:t>
            </a:r>
            <a:endParaRPr lang="zh-TW" altLang="en-US" sz="1200"/>
          </a:p>
        </p:txBody>
      </p:sp>
      <p:sp>
        <p:nvSpPr>
          <p:cNvPr id="16" name="文字方塊 15"/>
          <p:cNvSpPr txBox="1"/>
          <p:nvPr/>
        </p:nvSpPr>
        <p:spPr>
          <a:xfrm>
            <a:off x="698927" y="2824997"/>
            <a:ext cx="1107996" cy="276999"/>
          </a:xfrm>
          <a:prstGeom prst="rect">
            <a:avLst/>
          </a:prstGeom>
          <a:noFill/>
          <a:ln>
            <a:solidFill>
              <a:schemeClr val="tx1"/>
            </a:solidFill>
          </a:ln>
        </p:spPr>
        <p:txBody>
          <a:bodyPr wrap="none" rtlCol="0">
            <a:spAutoFit/>
          </a:bodyPr>
          <a:lstStyle/>
          <a:p>
            <a:r>
              <a:rPr lang="zh-TW" altLang="en-US" sz="1200" smtClean="0"/>
              <a:t>藍芽是否啟動</a:t>
            </a:r>
            <a:endParaRPr lang="zh-TW" altLang="en-US" sz="1200"/>
          </a:p>
        </p:txBody>
      </p:sp>
      <p:cxnSp>
        <p:nvCxnSpPr>
          <p:cNvPr id="18" name="直線單箭頭接點 17"/>
          <p:cNvCxnSpPr>
            <a:stCxn id="8" idx="2"/>
            <a:endCxn id="16" idx="0"/>
          </p:cNvCxnSpPr>
          <p:nvPr/>
        </p:nvCxnSpPr>
        <p:spPr>
          <a:xfrm>
            <a:off x="1234386" y="2540713"/>
            <a:ext cx="18539" cy="28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肘形接點 20"/>
          <p:cNvCxnSpPr>
            <a:stCxn id="16" idx="3"/>
            <a:endCxn id="11" idx="0"/>
          </p:cNvCxnSpPr>
          <p:nvPr/>
        </p:nvCxnSpPr>
        <p:spPr>
          <a:xfrm>
            <a:off x="1806923" y="2963497"/>
            <a:ext cx="257065" cy="972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1633101" y="3382173"/>
            <a:ext cx="338554" cy="276999"/>
          </a:xfrm>
          <a:prstGeom prst="rect">
            <a:avLst/>
          </a:prstGeom>
          <a:noFill/>
        </p:spPr>
        <p:txBody>
          <a:bodyPr wrap="none" rtlCol="0">
            <a:spAutoFit/>
          </a:bodyPr>
          <a:lstStyle/>
          <a:p>
            <a:r>
              <a:rPr lang="zh-TW" altLang="en-US" sz="1200" smtClean="0"/>
              <a:t>否</a:t>
            </a:r>
            <a:endParaRPr lang="zh-TW" altLang="en-US" sz="1200"/>
          </a:p>
        </p:txBody>
      </p:sp>
      <p:cxnSp>
        <p:nvCxnSpPr>
          <p:cNvPr id="26" name="肘形接點 25"/>
          <p:cNvCxnSpPr>
            <a:stCxn id="16" idx="1"/>
          </p:cNvCxnSpPr>
          <p:nvPr/>
        </p:nvCxnSpPr>
        <p:spPr>
          <a:xfrm rot="10800000" flipV="1">
            <a:off x="628651" y="2963497"/>
            <a:ext cx="70276" cy="1883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11" idx="3"/>
          </p:cNvCxnSpPr>
          <p:nvPr/>
        </p:nvCxnSpPr>
        <p:spPr>
          <a:xfrm>
            <a:off x="2771874" y="4074671"/>
            <a:ext cx="120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2506134" y="3797671"/>
            <a:ext cx="338554" cy="276999"/>
          </a:xfrm>
          <a:prstGeom prst="rect">
            <a:avLst/>
          </a:prstGeom>
          <a:noFill/>
        </p:spPr>
        <p:txBody>
          <a:bodyPr wrap="none" rtlCol="0">
            <a:spAutoFit/>
          </a:bodyPr>
          <a:lstStyle/>
          <a:p>
            <a:r>
              <a:rPr lang="zh-TW" altLang="en-US" sz="1200" smtClean="0"/>
              <a:t>否</a:t>
            </a:r>
            <a:endParaRPr lang="zh-TW" altLang="en-US" sz="1200"/>
          </a:p>
        </p:txBody>
      </p:sp>
      <p:sp>
        <p:nvSpPr>
          <p:cNvPr id="30" name="文字方塊 29"/>
          <p:cNvSpPr txBox="1"/>
          <p:nvPr/>
        </p:nvSpPr>
        <p:spPr>
          <a:xfrm>
            <a:off x="2924320" y="3936170"/>
            <a:ext cx="800219" cy="276999"/>
          </a:xfrm>
          <a:prstGeom prst="rect">
            <a:avLst/>
          </a:prstGeom>
          <a:noFill/>
          <a:ln>
            <a:solidFill>
              <a:schemeClr val="tx1"/>
            </a:solidFill>
          </a:ln>
        </p:spPr>
        <p:txBody>
          <a:bodyPr wrap="none" rtlCol="0">
            <a:spAutoFit/>
          </a:bodyPr>
          <a:lstStyle/>
          <a:p>
            <a:r>
              <a:rPr lang="zh-TW" altLang="en-US" sz="1200" smtClean="0"/>
              <a:t>結束程式</a:t>
            </a:r>
            <a:endParaRPr lang="zh-TW" altLang="en-US" sz="1200"/>
          </a:p>
        </p:txBody>
      </p:sp>
      <p:sp>
        <p:nvSpPr>
          <p:cNvPr id="31" name="文字方塊 30"/>
          <p:cNvSpPr txBox="1"/>
          <p:nvPr/>
        </p:nvSpPr>
        <p:spPr>
          <a:xfrm>
            <a:off x="646641" y="3382173"/>
            <a:ext cx="338554" cy="276999"/>
          </a:xfrm>
          <a:prstGeom prst="rect">
            <a:avLst/>
          </a:prstGeom>
          <a:noFill/>
        </p:spPr>
        <p:txBody>
          <a:bodyPr wrap="none" rtlCol="0">
            <a:spAutoFit/>
          </a:bodyPr>
          <a:lstStyle/>
          <a:p>
            <a:r>
              <a:rPr lang="zh-TW" altLang="en-US" sz="1200" smtClean="0"/>
              <a:t>是</a:t>
            </a:r>
            <a:endParaRPr lang="zh-TW" altLang="en-US" sz="1200"/>
          </a:p>
        </p:txBody>
      </p:sp>
      <p:sp>
        <p:nvSpPr>
          <p:cNvPr id="32" name="文字方塊 31"/>
          <p:cNvSpPr txBox="1"/>
          <p:nvPr/>
        </p:nvSpPr>
        <p:spPr>
          <a:xfrm>
            <a:off x="508082" y="4847129"/>
            <a:ext cx="5622052" cy="830997"/>
          </a:xfrm>
          <a:prstGeom prst="rect">
            <a:avLst/>
          </a:prstGeom>
          <a:noFill/>
          <a:ln>
            <a:solidFill>
              <a:schemeClr val="tx1"/>
            </a:solidFill>
          </a:ln>
        </p:spPr>
        <p:txBody>
          <a:bodyPr wrap="none" rtlCol="0">
            <a:spAutoFit/>
          </a:bodyPr>
          <a:lstStyle/>
          <a:p>
            <a:r>
              <a:rPr lang="en-US" altLang="zh-TW" sz="1200">
                <a:solidFill>
                  <a:srgbClr val="000000"/>
                </a:solidFill>
                <a:latin typeface="Consolas" panose="020B0609020204030204" pitchFamily="49" charset="0"/>
              </a:rPr>
              <a:t> </a:t>
            </a:r>
            <a:r>
              <a:rPr lang="en-US" altLang="zh-TW" sz="1200" b="1">
                <a:solidFill>
                  <a:srgbClr val="7F0055"/>
                </a:solidFill>
                <a:latin typeface="Consolas" panose="020B0609020204030204" pitchFamily="49" charset="0"/>
              </a:rPr>
              <a:t>private</a:t>
            </a:r>
            <a:r>
              <a:rPr lang="en-US" altLang="zh-TW" sz="1200" b="1">
                <a:solidFill>
                  <a:srgbClr val="000000"/>
                </a:solidFill>
                <a:latin typeface="Consolas" panose="020B0609020204030204" pitchFamily="49" charset="0"/>
              </a:rPr>
              <a:t> </a:t>
            </a:r>
            <a:r>
              <a:rPr lang="en-US" altLang="zh-TW" sz="1200" b="1">
                <a:solidFill>
                  <a:srgbClr val="7F0055"/>
                </a:solidFill>
                <a:latin typeface="Consolas" panose="020B0609020204030204" pitchFamily="49" charset="0"/>
              </a:rPr>
              <a:t>void</a:t>
            </a:r>
            <a:r>
              <a:rPr lang="en-US" altLang="zh-TW" sz="1200" b="1">
                <a:solidFill>
                  <a:srgbClr val="000000"/>
                </a:solidFill>
                <a:latin typeface="Consolas" panose="020B0609020204030204" pitchFamily="49" charset="0"/>
              </a:rPr>
              <a:t> setupChat() {</a:t>
            </a:r>
          </a:p>
          <a:p>
            <a:r>
              <a:rPr lang="en-US" altLang="zh-TW" sz="1200">
                <a:solidFill>
                  <a:srgbClr val="000000"/>
                </a:solidFill>
                <a:latin typeface="Consolas" panose="020B0609020204030204" pitchFamily="49" charset="0"/>
              </a:rPr>
              <a:t>        Log.</a:t>
            </a:r>
            <a:r>
              <a:rPr lang="en-US" altLang="zh-TW" sz="1200" i="1">
                <a:solidFill>
                  <a:srgbClr val="000000"/>
                </a:solidFill>
                <a:latin typeface="Consolas" panose="020B0609020204030204" pitchFamily="49" charset="0"/>
              </a:rPr>
              <a:t>d(</a:t>
            </a:r>
            <a:r>
              <a:rPr lang="en-US" altLang="zh-TW" sz="1200" i="1">
                <a:solidFill>
                  <a:srgbClr val="0000C0"/>
                </a:solidFill>
                <a:latin typeface="Consolas" panose="020B0609020204030204" pitchFamily="49" charset="0"/>
              </a:rPr>
              <a:t>TAG</a:t>
            </a:r>
            <a:r>
              <a:rPr lang="en-US" altLang="zh-TW" sz="1200" i="1">
                <a:solidFill>
                  <a:srgbClr val="000000"/>
                </a:solidFill>
                <a:latin typeface="Consolas" panose="020B0609020204030204" pitchFamily="49" charset="0"/>
              </a:rPr>
              <a:t>, </a:t>
            </a:r>
            <a:r>
              <a:rPr lang="en-US" altLang="zh-TW" sz="1200" i="1">
                <a:solidFill>
                  <a:srgbClr val="2A00FF"/>
                </a:solidFill>
                <a:latin typeface="Consolas" panose="020B0609020204030204" pitchFamily="49" charset="0"/>
              </a:rPr>
              <a:t>"setupChat()"</a:t>
            </a:r>
            <a:r>
              <a:rPr lang="en-US" altLang="zh-TW" sz="1200" i="1">
                <a:solidFill>
                  <a:srgbClr val="000000"/>
                </a:solidFill>
                <a:latin typeface="Consolas" panose="020B0609020204030204" pitchFamily="49" charset="0"/>
              </a:rPr>
              <a:t>); </a:t>
            </a:r>
            <a:endParaRPr lang="en-US" altLang="zh-TW" sz="1200" i="1" smtClean="0">
              <a:solidFill>
                <a:srgbClr val="000000"/>
              </a:solidFill>
              <a:latin typeface="Consolas" panose="020B0609020204030204" pitchFamily="49" charset="0"/>
            </a:endParaRPr>
          </a:p>
          <a:p>
            <a:r>
              <a:rPr lang="zh-TW" altLang="en-US" sz="1200" i="1" smtClean="0">
                <a:solidFill>
                  <a:srgbClr val="000000"/>
                </a:solidFill>
                <a:latin typeface="Consolas" panose="020B0609020204030204" pitchFamily="49" charset="0"/>
              </a:rPr>
              <a:t>        </a:t>
            </a:r>
            <a:r>
              <a:rPr lang="en-US" altLang="zh-TW" sz="1200" smtClean="0">
                <a:solidFill>
                  <a:srgbClr val="0000C0"/>
                </a:solidFill>
                <a:latin typeface="Consolas" panose="020B0609020204030204" pitchFamily="49" charset="0"/>
              </a:rPr>
              <a:t>mChatService</a:t>
            </a:r>
            <a:r>
              <a:rPr lang="en-US" altLang="zh-TW" sz="1200" smtClean="0">
                <a:solidFill>
                  <a:srgbClr val="000000"/>
                </a:solidFill>
                <a:latin typeface="Consolas" panose="020B0609020204030204" pitchFamily="49" charset="0"/>
              </a:rPr>
              <a:t> </a:t>
            </a:r>
            <a:r>
              <a:rPr lang="en-US" altLang="zh-TW" sz="1200">
                <a:solidFill>
                  <a:srgbClr val="000000"/>
                </a:solidFill>
                <a:latin typeface="Consolas" panose="020B0609020204030204" pitchFamily="49" charset="0"/>
              </a:rPr>
              <a:t>= </a:t>
            </a:r>
            <a:r>
              <a:rPr lang="en-US" altLang="zh-TW" sz="1200" b="1">
                <a:solidFill>
                  <a:srgbClr val="7F0055"/>
                </a:solidFill>
                <a:latin typeface="Consolas" panose="020B0609020204030204" pitchFamily="49" charset="0"/>
              </a:rPr>
              <a:t>new</a:t>
            </a:r>
            <a:r>
              <a:rPr lang="en-US" altLang="zh-TW" sz="1200" b="1">
                <a:solidFill>
                  <a:srgbClr val="000000"/>
                </a:solidFill>
                <a:latin typeface="Consolas" panose="020B0609020204030204" pitchFamily="49" charset="0"/>
              </a:rPr>
              <a:t> BluetoothChatService(</a:t>
            </a:r>
            <a:r>
              <a:rPr lang="en-US" altLang="zh-TW" sz="1200" b="1">
                <a:solidFill>
                  <a:srgbClr val="7F0055"/>
                </a:solidFill>
                <a:latin typeface="Consolas" panose="020B0609020204030204" pitchFamily="49" charset="0"/>
              </a:rPr>
              <a:t>this</a:t>
            </a:r>
            <a:r>
              <a:rPr lang="en-US" altLang="zh-TW" sz="1200" b="1">
                <a:solidFill>
                  <a:srgbClr val="000000"/>
                </a:solidFill>
                <a:latin typeface="Consolas" panose="020B0609020204030204" pitchFamily="49" charset="0"/>
              </a:rPr>
              <a:t>, </a:t>
            </a:r>
            <a:r>
              <a:rPr lang="en-US" altLang="zh-TW" sz="1200" b="1">
                <a:solidFill>
                  <a:srgbClr val="0000C0"/>
                </a:solidFill>
                <a:latin typeface="Consolas" panose="020B0609020204030204" pitchFamily="49" charset="0"/>
              </a:rPr>
              <a:t>mHandler</a:t>
            </a:r>
            <a:r>
              <a:rPr lang="en-US" altLang="zh-TW" sz="1200" b="1" smtClean="0">
                <a:solidFill>
                  <a:srgbClr val="000000"/>
                </a:solidFill>
                <a:latin typeface="Consolas" panose="020B0609020204030204" pitchFamily="49" charset="0"/>
              </a:rPr>
              <a:t>);</a:t>
            </a:r>
            <a:endParaRPr lang="zh-TW" altLang="en-US" sz="1200">
              <a:latin typeface="Consolas" panose="020B0609020204030204" pitchFamily="49" charset="0"/>
            </a:endParaRPr>
          </a:p>
          <a:p>
            <a:r>
              <a:rPr lang="zh-TW" altLang="en-US" sz="1200">
                <a:solidFill>
                  <a:srgbClr val="000000"/>
                </a:solidFill>
                <a:latin typeface="Consolas" panose="020B0609020204030204" pitchFamily="49" charset="0"/>
              </a:rPr>
              <a:t>    </a:t>
            </a:r>
            <a:r>
              <a:rPr lang="en-US" altLang="zh-TW" sz="1200">
                <a:solidFill>
                  <a:srgbClr val="000000"/>
                </a:solidFill>
                <a:latin typeface="Consolas" panose="020B0609020204030204" pitchFamily="49" charset="0"/>
              </a:rPr>
              <a:t>}</a:t>
            </a:r>
            <a:endParaRPr lang="zh-TW" altLang="en-US" sz="1200"/>
          </a:p>
        </p:txBody>
      </p:sp>
      <p:cxnSp>
        <p:nvCxnSpPr>
          <p:cNvPr id="34" name="直線單箭頭接點 33"/>
          <p:cNvCxnSpPr>
            <a:stCxn id="11" idx="2"/>
          </p:cNvCxnSpPr>
          <p:nvPr/>
        </p:nvCxnSpPr>
        <p:spPr>
          <a:xfrm flipH="1">
            <a:off x="1887017" y="4213170"/>
            <a:ext cx="176971" cy="63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1581512" y="4391650"/>
            <a:ext cx="338554" cy="276999"/>
          </a:xfrm>
          <a:prstGeom prst="rect">
            <a:avLst/>
          </a:prstGeom>
          <a:noFill/>
        </p:spPr>
        <p:txBody>
          <a:bodyPr wrap="none" rtlCol="0">
            <a:spAutoFit/>
          </a:bodyPr>
          <a:lstStyle/>
          <a:p>
            <a:r>
              <a:rPr lang="zh-TW" altLang="en-US" sz="1200" smtClean="0"/>
              <a:t>是</a:t>
            </a:r>
            <a:endParaRPr lang="zh-TW" altLang="en-US" sz="1200"/>
          </a:p>
        </p:txBody>
      </p:sp>
      <p:pic>
        <p:nvPicPr>
          <p:cNvPr id="39"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710" y="2263713"/>
            <a:ext cx="2185037" cy="4072108"/>
          </a:xfrm>
          <a:prstGeom prst="rect">
            <a:avLst/>
          </a:prstGeom>
        </p:spPr>
      </p:pic>
      <p:pic>
        <p:nvPicPr>
          <p:cNvPr id="42" name="圖片 41"/>
          <p:cNvPicPr>
            <a:picLocks noChangeAspect="1"/>
          </p:cNvPicPr>
          <p:nvPr/>
        </p:nvPicPr>
        <p:blipFill>
          <a:blip r:embed="rId3"/>
          <a:stretch>
            <a:fillRect/>
          </a:stretch>
        </p:blipFill>
        <p:spPr>
          <a:xfrm>
            <a:off x="0" y="18024"/>
            <a:ext cx="9886950" cy="2162175"/>
          </a:xfrm>
          <a:prstGeom prst="rect">
            <a:avLst/>
          </a:prstGeom>
        </p:spPr>
      </p:pic>
      <p:sp>
        <p:nvSpPr>
          <p:cNvPr id="44" name="文字方塊 43"/>
          <p:cNvSpPr txBox="1"/>
          <p:nvPr/>
        </p:nvSpPr>
        <p:spPr>
          <a:xfrm>
            <a:off x="838482" y="6481607"/>
            <a:ext cx="970137" cy="276999"/>
          </a:xfrm>
          <a:prstGeom prst="rect">
            <a:avLst/>
          </a:prstGeom>
          <a:noFill/>
          <a:ln>
            <a:solidFill>
              <a:schemeClr val="tx1"/>
            </a:solidFill>
          </a:ln>
        </p:spPr>
        <p:txBody>
          <a:bodyPr wrap="none" rtlCol="0">
            <a:spAutoFit/>
          </a:bodyPr>
          <a:lstStyle/>
          <a:p>
            <a:r>
              <a:rPr lang="en-US" altLang="zh-TW" sz="1200" b="1" smtClean="0">
                <a:solidFill>
                  <a:srgbClr val="C00000"/>
                </a:solidFill>
              </a:rPr>
              <a:t>onResume</a:t>
            </a:r>
            <a:endParaRPr lang="zh-TW" altLang="en-US" sz="1200" b="1">
              <a:solidFill>
                <a:srgbClr val="C00000"/>
              </a:solidFill>
            </a:endParaRPr>
          </a:p>
        </p:txBody>
      </p:sp>
      <p:sp>
        <p:nvSpPr>
          <p:cNvPr id="45" name="文字方塊 44"/>
          <p:cNvSpPr txBox="1"/>
          <p:nvPr/>
        </p:nvSpPr>
        <p:spPr>
          <a:xfrm>
            <a:off x="3623445" y="6481607"/>
            <a:ext cx="930063" cy="276999"/>
          </a:xfrm>
          <a:prstGeom prst="rect">
            <a:avLst/>
          </a:prstGeom>
          <a:noFill/>
          <a:ln>
            <a:solidFill>
              <a:schemeClr val="tx1"/>
            </a:solidFill>
          </a:ln>
        </p:spPr>
        <p:txBody>
          <a:bodyPr wrap="none" rtlCol="0">
            <a:spAutoFit/>
          </a:bodyPr>
          <a:lstStyle/>
          <a:p>
            <a:r>
              <a:rPr lang="en-US" altLang="zh-TW" sz="1200"/>
              <a:t>s</a:t>
            </a:r>
            <a:r>
              <a:rPr lang="en-US" altLang="zh-TW" sz="1200" smtClean="0"/>
              <a:t>tart(){ … }</a:t>
            </a:r>
            <a:endParaRPr lang="zh-TW" altLang="en-US" sz="1200"/>
          </a:p>
        </p:txBody>
      </p:sp>
      <p:cxnSp>
        <p:nvCxnSpPr>
          <p:cNvPr id="46" name="直線單箭頭接點 45"/>
          <p:cNvCxnSpPr>
            <a:stCxn id="44" idx="3"/>
            <a:endCxn id="45" idx="1"/>
          </p:cNvCxnSpPr>
          <p:nvPr/>
        </p:nvCxnSpPr>
        <p:spPr>
          <a:xfrm>
            <a:off x="1808619" y="6620107"/>
            <a:ext cx="1814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5912710" y="6481606"/>
            <a:ext cx="2138727" cy="276999"/>
          </a:xfrm>
          <a:prstGeom prst="rect">
            <a:avLst/>
          </a:prstGeom>
          <a:noFill/>
          <a:ln>
            <a:solidFill>
              <a:schemeClr val="tx1"/>
            </a:solidFill>
          </a:ln>
        </p:spPr>
        <p:txBody>
          <a:bodyPr wrap="none" rtlCol="0">
            <a:spAutoFit/>
          </a:bodyPr>
          <a:lstStyle/>
          <a:p>
            <a:r>
              <a:rPr lang="en-US" altLang="zh-TW" sz="1200">
                <a:solidFill>
                  <a:srgbClr val="000000"/>
                </a:solidFill>
                <a:highlight>
                  <a:srgbClr val="E8F2FE"/>
                </a:highlight>
                <a:latin typeface="Consolas" panose="020B0609020204030204" pitchFamily="49" charset="0"/>
              </a:rPr>
              <a:t>setState(</a:t>
            </a:r>
            <a:r>
              <a:rPr lang="en-US" altLang="zh-TW" sz="1200" i="1">
                <a:solidFill>
                  <a:srgbClr val="0000C0"/>
                </a:solidFill>
                <a:highlight>
                  <a:srgbClr val="E8F2FE"/>
                </a:highlight>
                <a:latin typeface="Consolas" panose="020B0609020204030204" pitchFamily="49" charset="0"/>
              </a:rPr>
              <a:t>STATE_LISTEN</a:t>
            </a:r>
            <a:r>
              <a:rPr lang="en-US" altLang="zh-TW" sz="1200" i="1">
                <a:solidFill>
                  <a:srgbClr val="000000"/>
                </a:solidFill>
                <a:highlight>
                  <a:srgbClr val="E8F2FE"/>
                </a:highlight>
                <a:latin typeface="Consolas" panose="020B0609020204030204" pitchFamily="49" charset="0"/>
              </a:rPr>
              <a:t>);</a:t>
            </a:r>
            <a:endParaRPr lang="zh-TW" altLang="en-US" sz="1200"/>
          </a:p>
        </p:txBody>
      </p:sp>
      <p:cxnSp>
        <p:nvCxnSpPr>
          <p:cNvPr id="48" name="直線單箭頭接點 47"/>
          <p:cNvCxnSpPr>
            <a:stCxn id="45" idx="3"/>
            <a:endCxn id="47" idx="1"/>
          </p:cNvCxnSpPr>
          <p:nvPr/>
        </p:nvCxnSpPr>
        <p:spPr>
          <a:xfrm flipV="1">
            <a:off x="4553508" y="6620106"/>
            <a:ext cx="13592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519163" y="2987346"/>
            <a:ext cx="657814" cy="37288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6519162" y="3400707"/>
            <a:ext cx="657814" cy="37288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44284781"/>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8349</Words>
  <Application>Microsoft Office PowerPoint</Application>
  <PresentationFormat>如螢幕大小 (4:3)</PresentationFormat>
  <Paragraphs>1918</Paragraphs>
  <Slides>173</Slides>
  <Notes>10</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173</vt:i4>
      </vt:variant>
    </vt:vector>
  </HeadingPairs>
  <TitlesOfParts>
    <vt:vector size="176" baseType="lpstr">
      <vt:lpstr/>
      <vt:lpstr>方程式</vt:lpstr>
      <vt:lpstr>點陣圖影像</vt:lpstr>
      <vt:lpstr>應用於嵌入式系統之網路連線介面協定</vt:lpstr>
      <vt:lpstr>RS-232</vt:lpstr>
      <vt:lpstr>Introduction</vt:lpstr>
      <vt:lpstr>Oscilloscope Trace</vt:lpstr>
      <vt:lpstr>Network</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I2C介紹與練習</vt:lpstr>
      <vt:lpstr>Outline</vt:lpstr>
      <vt:lpstr>I2C基本介紹 Overview</vt:lpstr>
      <vt:lpstr>I2C基本介紹 Physical bus</vt:lpstr>
      <vt:lpstr>I2C基本介紹 Physical Protocol(1/2)</vt:lpstr>
      <vt:lpstr>I2C基本介紹 Physical Protocol(2/2)</vt:lpstr>
      <vt:lpstr>I2C基本介紹 I2C讀/寫</vt:lpstr>
      <vt:lpstr>I2C傳輸練習 MCC的I2C</vt:lpstr>
      <vt:lpstr>I2C傳輸練習 MCC的I2C</vt:lpstr>
      <vt:lpstr>I2C傳輸練習 MCC的I2C</vt:lpstr>
      <vt:lpstr>I2C傳輸練習 MCC的I2C</vt:lpstr>
      <vt:lpstr>I2C傳輸練習 實際波形</vt:lpstr>
      <vt:lpstr>I2C傳輸練習 實際波形</vt:lpstr>
      <vt:lpstr>PowerPoint 簡報</vt:lpstr>
      <vt:lpstr>相關背景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PIC16F1827 SPI使用教學</vt:lpstr>
      <vt:lpstr> Outline  </vt:lpstr>
      <vt:lpstr>SPI介紹</vt:lpstr>
      <vt:lpstr>SPI介紹</vt:lpstr>
      <vt:lpstr>SPI介紹</vt:lpstr>
      <vt:lpstr>SPI介紹</vt:lpstr>
      <vt:lpstr>SPI介紹</vt:lpstr>
      <vt:lpstr>SPI介紹</vt:lpstr>
      <vt:lpstr>SPI介紹</vt:lpstr>
      <vt:lpstr>實作</vt:lpstr>
      <vt:lpstr>實作</vt:lpstr>
      <vt:lpstr>藍牙</vt:lpstr>
      <vt:lpstr>Outline</vt:lpstr>
      <vt:lpstr>藍牙簡介</vt:lpstr>
      <vt:lpstr>藍牙歷史(1/2)</vt:lpstr>
      <vt:lpstr>藍牙歷史(2/2)</vt:lpstr>
      <vt:lpstr>藍牙協定(1/3)</vt:lpstr>
      <vt:lpstr>藍牙協定(2/3)</vt:lpstr>
      <vt:lpstr>藍牙協定(3/3)</vt:lpstr>
      <vt:lpstr>PowerPoint 簡報</vt:lpstr>
      <vt:lpstr>PowerPoint 簡報</vt:lpstr>
      <vt:lpstr>PowerPoint 簡報</vt:lpstr>
      <vt:lpstr>PowerPoint 簡報</vt:lpstr>
      <vt:lpstr>Step1：將藍芽模組接上TTL-to-USB</vt:lpstr>
      <vt:lpstr>Step1：將藍芽模組接上TTL-to-USB</vt:lpstr>
      <vt:lpstr>Step2：USB接上電腦，藍芽模組接好PIN腳</vt:lpstr>
      <vt:lpstr>Step2：USB接上電腦，藍芽模組接好PIN腳</vt:lpstr>
      <vt:lpstr>Step3：輸入AT command</vt:lpstr>
      <vt:lpstr>查詢USB to Serial COM port</vt:lpstr>
      <vt:lpstr>設定PUTTY</vt:lpstr>
      <vt:lpstr>AT command測試</vt:lpstr>
      <vt:lpstr>AT command測試</vt:lpstr>
      <vt:lpstr>AT command 常用設定總整理</vt:lpstr>
      <vt:lpstr>AT command 常用設定總整理</vt:lpstr>
      <vt:lpstr>AT command 常用設定總整理</vt:lpstr>
      <vt:lpstr>AT command 常用設定總整理</vt:lpstr>
      <vt:lpstr>AT command 常用設定總整理</vt:lpstr>
      <vt:lpstr>AT command 常用設定總整理</vt:lpstr>
      <vt:lpstr>AT command 常用設定總整理</vt:lpstr>
      <vt:lpstr>AT command 常用設定總整理</vt:lpstr>
      <vt:lpstr>Android BluetoothChat</vt:lpstr>
      <vt:lpstr>主程式</vt:lpstr>
      <vt:lpstr>主程式</vt:lpstr>
      <vt:lpstr>PowerPoint 簡報</vt:lpstr>
      <vt:lpstr>PowerPoint 簡報</vt:lpstr>
      <vt:lpstr>public class BluetoothChatService {</vt:lpstr>
      <vt:lpstr>public class BluetoothChatService {</vt:lpstr>
      <vt:lpstr>public class BluetoothChatService - AcceptTH</vt:lpstr>
      <vt:lpstr>public class BluetoothChatService - ConnectTH</vt:lpstr>
      <vt:lpstr>public class BluetoothChatService - ConnectedTH</vt:lpstr>
      <vt:lpstr>BluetoothAdapter Class</vt:lpstr>
      <vt:lpstr>BluetoothDevice Class</vt:lpstr>
      <vt:lpstr>InputStream Class</vt:lpstr>
      <vt:lpstr>PowerPoint 簡報</vt:lpstr>
      <vt:lpstr>PowerPoint 簡報</vt:lpstr>
      <vt:lpstr>PowerPoint 簡報</vt:lpstr>
      <vt:lpstr>PowerPoint 簡報</vt:lpstr>
      <vt:lpstr>PowerPoint 簡報</vt:lpstr>
      <vt:lpstr>PowerPoint 簡報</vt:lpstr>
      <vt:lpstr>PowerPoint 簡報</vt:lpstr>
      <vt:lpstr>ZigBee 介紹</vt:lpstr>
      <vt:lpstr>大綱</vt:lpstr>
      <vt:lpstr>ZigBee 簡介特色</vt:lpstr>
      <vt:lpstr>IEEE802.15.4 協定概述 </vt:lpstr>
      <vt:lpstr>PowerPoint 簡報</vt:lpstr>
      <vt:lpstr>為什麼選擇ZigBee？</vt:lpstr>
      <vt:lpstr>IEEE802.15.4 底層 </vt:lpstr>
      <vt:lpstr>ZigBee所使用的頻段</vt:lpstr>
      <vt:lpstr>ZigBee Radio</vt:lpstr>
      <vt:lpstr>ZigBee 協定概述 </vt:lpstr>
      <vt:lpstr>通道存取方式 </vt:lpstr>
      <vt:lpstr>CSMA載波偵聽多路存取機制</vt:lpstr>
      <vt:lpstr>ZigBee MAC 層訊框結構</vt:lpstr>
      <vt:lpstr>ZigBee MAC 層訊框結構</vt:lpstr>
      <vt:lpstr>ZigBee 模組傳輸示意</vt:lpstr>
      <vt:lpstr>Some Application Profiles</vt:lpstr>
      <vt:lpstr>居家病患監控</vt:lpstr>
      <vt:lpstr>節點板資源介紹</vt:lpstr>
      <vt:lpstr>EB板圖示</vt:lpstr>
      <vt:lpstr>Z-Stack/SimpleStack協定分析</vt:lpstr>
      <vt:lpstr>ZigBee Package顯示</vt:lpstr>
      <vt:lpstr>CC2430/31晶片規格簡介</vt:lpstr>
      <vt:lpstr>CC2430/31晶片規格簡介</vt:lpstr>
      <vt:lpstr>SOC腳位圖</vt:lpstr>
      <vt:lpstr>LoRa- Long Range comuincation</vt:lpstr>
      <vt:lpstr>What’s LoRa?</vt:lpstr>
      <vt:lpstr>LoRa Support?</vt:lpstr>
      <vt:lpstr>LoRa Network – LoRaWAN Architecture</vt:lpstr>
      <vt:lpstr>LoRa Network – LoRaWAN Architecture(續)</vt:lpstr>
      <vt:lpstr>LoRa Network – LoRaWAN Architecture(續)</vt:lpstr>
      <vt:lpstr>IEEE 802.15.4g協定簡介</vt:lpstr>
      <vt:lpstr>SUN PHYs Overview</vt:lpstr>
      <vt:lpstr>MR-FSK PSY</vt:lpstr>
      <vt:lpstr>802.15.4g MAC Frame Format</vt:lpstr>
      <vt:lpstr>Ethernet --TCP/IP</vt:lpstr>
      <vt:lpstr>Introduction  – Basic  Term</vt:lpstr>
      <vt:lpstr>Introduction  – Why TCP/IP ?</vt:lpstr>
      <vt:lpstr>TCP/IP stack layout</vt:lpstr>
      <vt:lpstr>Introduction  –TCP/IP Family</vt:lpstr>
      <vt:lpstr>Network Interface and Hardware  – Media</vt:lpstr>
      <vt:lpstr>The Link Layer</vt:lpstr>
      <vt:lpstr>From the wire into the application</vt:lpstr>
      <vt:lpstr>IP addresses</vt:lpstr>
      <vt:lpstr>IP Address Classes</vt:lpstr>
      <vt:lpstr>ICMP</vt:lpstr>
      <vt:lpstr>User Datagram Protocol (UDP)</vt:lpstr>
      <vt:lpstr>Transmission Control Protocol</vt:lpstr>
      <vt:lpstr>TCP, cont’d</vt:lpstr>
      <vt:lpstr>TCP, cont’d</vt:lpstr>
      <vt:lpstr>TCP, cont’d</vt:lpstr>
      <vt:lpstr>TCP, cont’d</vt:lpstr>
      <vt:lpstr>DNS name resolution</vt:lpstr>
      <vt:lpstr>DNS name resolution</vt:lpstr>
      <vt:lpstr>Internetworking with TCP/IP (Winsock version)</vt:lpstr>
      <vt:lpstr>Client/Server Paradigm</vt:lpstr>
      <vt:lpstr>Client/Server Paradigm</vt:lpstr>
      <vt:lpstr>Client/Server Paradigm</vt:lpstr>
      <vt:lpstr>Program Interface to Protocols</vt:lpstr>
      <vt:lpstr>Introduction to Winsock</vt:lpstr>
      <vt:lpstr>Introduction to Winsock</vt:lpstr>
      <vt:lpstr>Introduction to Winsock</vt:lpstr>
      <vt:lpstr>Berkeley Socket Functions</vt:lpstr>
      <vt:lpstr>Winsock API</vt:lpstr>
      <vt:lpstr>使用socket API 的順序 </vt:lpstr>
      <vt:lpstr>EtherCAT – 簡介</vt:lpstr>
      <vt:lpstr>EtherCAT – 通訊</vt:lpstr>
      <vt:lpstr>EtherCAT – 特色</vt:lpstr>
      <vt:lpstr>EtherCAT – 應用</vt:lpstr>
      <vt:lpstr>EtherCAT – 設備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RS-232</dc:title>
  <dc:creator>Jcc</dc:creator>
  <cp:lastModifiedBy>JCChiu</cp:lastModifiedBy>
  <cp:revision>5</cp:revision>
  <dcterms:modified xsi:type="dcterms:W3CDTF">2016-08-27T04:47:40Z</dcterms:modified>
</cp:coreProperties>
</file>